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672" r:id="rId2"/>
  </p:sldMasterIdLst>
  <p:notesMasterIdLst>
    <p:notesMasterId r:id="rId111"/>
  </p:notesMasterIdLst>
  <p:sldIdLst>
    <p:sldId id="284" r:id="rId3"/>
    <p:sldId id="453" r:id="rId4"/>
    <p:sldId id="512" r:id="rId5"/>
    <p:sldId id="515" r:id="rId6"/>
    <p:sldId id="452" r:id="rId7"/>
    <p:sldId id="514" r:id="rId8"/>
    <p:sldId id="488" r:id="rId9"/>
    <p:sldId id="451" r:id="rId10"/>
    <p:sldId id="454" r:id="rId11"/>
    <p:sldId id="285" r:id="rId12"/>
    <p:sldId id="317" r:id="rId13"/>
    <p:sldId id="273" r:id="rId14"/>
    <p:sldId id="301" r:id="rId15"/>
    <p:sldId id="395" r:id="rId16"/>
    <p:sldId id="396" r:id="rId17"/>
    <p:sldId id="262" r:id="rId18"/>
    <p:sldId id="500" r:id="rId19"/>
    <p:sldId id="498" r:id="rId20"/>
    <p:sldId id="397" r:id="rId21"/>
    <p:sldId id="499" r:id="rId22"/>
    <p:sldId id="398" r:id="rId23"/>
    <p:sldId id="399" r:id="rId24"/>
    <p:sldId id="501" r:id="rId25"/>
    <p:sldId id="508" r:id="rId26"/>
    <p:sldId id="503" r:id="rId27"/>
    <p:sldId id="505" r:id="rId28"/>
    <p:sldId id="502" r:id="rId29"/>
    <p:sldId id="509" r:id="rId30"/>
    <p:sldId id="504" r:id="rId31"/>
    <p:sldId id="400" r:id="rId32"/>
    <p:sldId id="381" r:id="rId33"/>
    <p:sldId id="320" r:id="rId34"/>
    <p:sldId id="417" r:id="rId35"/>
    <p:sldId id="267" r:id="rId36"/>
    <p:sldId id="401" r:id="rId37"/>
    <p:sldId id="339" r:id="rId38"/>
    <p:sldId id="388" r:id="rId39"/>
    <p:sldId id="370" r:id="rId40"/>
    <p:sldId id="402" r:id="rId41"/>
    <p:sldId id="403" r:id="rId42"/>
    <p:sldId id="300" r:id="rId43"/>
    <p:sldId id="455" r:id="rId44"/>
    <p:sldId id="321" r:id="rId45"/>
    <p:sldId id="405" r:id="rId46"/>
    <p:sldId id="404" r:id="rId47"/>
    <p:sldId id="406" r:id="rId48"/>
    <p:sldId id="354" r:id="rId49"/>
    <p:sldId id="507" r:id="rId50"/>
    <p:sldId id="408" r:id="rId51"/>
    <p:sldId id="492" r:id="rId52"/>
    <p:sldId id="466" r:id="rId53"/>
    <p:sldId id="412" r:id="rId54"/>
    <p:sldId id="414" r:id="rId55"/>
    <p:sldId id="415" r:id="rId56"/>
    <p:sldId id="410" r:id="rId57"/>
    <p:sldId id="366" r:id="rId58"/>
    <p:sldId id="416" r:id="rId59"/>
    <p:sldId id="418" r:id="rId60"/>
    <p:sldId id="435" r:id="rId61"/>
    <p:sldId id="470" r:id="rId62"/>
    <p:sldId id="471" r:id="rId63"/>
    <p:sldId id="472" r:id="rId64"/>
    <p:sldId id="473" r:id="rId65"/>
    <p:sldId id="474" r:id="rId66"/>
    <p:sldId id="475" r:id="rId67"/>
    <p:sldId id="476" r:id="rId68"/>
    <p:sldId id="477" r:id="rId69"/>
    <p:sldId id="481" r:id="rId70"/>
    <p:sldId id="478" r:id="rId71"/>
    <p:sldId id="480" r:id="rId72"/>
    <p:sldId id="479" r:id="rId73"/>
    <p:sldId id="482" r:id="rId74"/>
    <p:sldId id="490" r:id="rId75"/>
    <p:sldId id="494" r:id="rId76"/>
    <p:sldId id="496" r:id="rId77"/>
    <p:sldId id="456" r:id="rId78"/>
    <p:sldId id="465" r:id="rId79"/>
    <p:sldId id="467" r:id="rId80"/>
    <p:sldId id="468" r:id="rId81"/>
    <p:sldId id="485" r:id="rId82"/>
    <p:sldId id="484" r:id="rId83"/>
    <p:sldId id="486" r:id="rId84"/>
    <p:sldId id="516" r:id="rId85"/>
    <p:sldId id="517" r:id="rId86"/>
    <p:sldId id="518" r:id="rId87"/>
    <p:sldId id="458" r:id="rId88"/>
    <p:sldId id="497" r:id="rId89"/>
    <p:sldId id="420" r:id="rId90"/>
    <p:sldId id="419" r:id="rId91"/>
    <p:sldId id="422" r:id="rId92"/>
    <p:sldId id="421" r:id="rId93"/>
    <p:sldId id="423" r:id="rId94"/>
    <p:sldId id="424" r:id="rId95"/>
    <p:sldId id="436" r:id="rId96"/>
    <p:sldId id="437" r:id="rId97"/>
    <p:sldId id="337" r:id="rId98"/>
    <p:sldId id="338" r:id="rId99"/>
    <p:sldId id="439" r:id="rId100"/>
    <p:sldId id="438" r:id="rId101"/>
    <p:sldId id="340" r:id="rId102"/>
    <p:sldId id="441" r:id="rId103"/>
    <p:sldId id="440" r:id="rId104"/>
    <p:sldId id="444" r:id="rId105"/>
    <p:sldId id="442" r:id="rId106"/>
    <p:sldId id="443" r:id="rId107"/>
    <p:sldId id="510" r:id="rId108"/>
    <p:sldId id="511" r:id="rId109"/>
    <p:sldId id="464" r:id="rId110"/>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D95"/>
    <a:srgbClr val="F9919B"/>
    <a:srgbClr val="F4969F"/>
    <a:srgbClr val="F5A3AB"/>
    <a:srgbClr val="0000FF"/>
    <a:srgbClr val="FF0000"/>
    <a:srgbClr val="FFFFCC"/>
    <a:srgbClr val="FF00FF"/>
    <a:srgbClr val="FF99CC"/>
    <a:srgbClr val="B2E2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61" autoAdjust="0"/>
    <p:restoredTop sz="96465" autoAdjust="0"/>
  </p:normalViewPr>
  <p:slideViewPr>
    <p:cSldViewPr snapToGrid="0">
      <p:cViewPr>
        <p:scale>
          <a:sx n="100" d="100"/>
          <a:sy n="100" d="100"/>
        </p:scale>
        <p:origin x="882" y="390"/>
      </p:cViewPr>
      <p:guideLst/>
    </p:cSldViewPr>
  </p:slideViewPr>
  <p:notesTextViewPr>
    <p:cViewPr>
      <p:scale>
        <a:sx n="1" d="1"/>
        <a:sy n="1" d="1"/>
      </p:scale>
      <p:origin x="0" y="0"/>
    </p:cViewPr>
  </p:notesTextViewPr>
  <p:sorterViewPr>
    <p:cViewPr>
      <p:scale>
        <a:sx n="125" d="100"/>
        <a:sy n="125" d="100"/>
      </p:scale>
      <p:origin x="0" y="-849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75D1AC5F-3CDA-42EC-A50D-67EE782251B9}" type="datetimeFigureOut">
              <a:rPr kumimoji="1" lang="ja-JP" altLang="en-US" smtClean="0"/>
              <a:t>2021/1/26</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3537"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450" y="9440863"/>
            <a:ext cx="2949575" cy="498475"/>
          </a:xfrm>
          <a:prstGeom prst="rect">
            <a:avLst/>
          </a:prstGeom>
        </p:spPr>
        <p:txBody>
          <a:bodyPr vert="horz" lIns="91440" tIns="45720" rIns="91440" bIns="45720" rtlCol="0" anchor="b"/>
          <a:lstStyle>
            <a:lvl1pPr algn="r">
              <a:defRPr sz="1200"/>
            </a:lvl1pPr>
          </a:lstStyle>
          <a:p>
            <a:fld id="{1C2BB5F0-2FF9-4EB1-8BE0-6711E57340D6}" type="slidenum">
              <a:rPr kumimoji="1" lang="ja-JP" altLang="en-US" smtClean="0"/>
              <a:t>‹#›</a:t>
            </a:fld>
            <a:endParaRPr kumimoji="1" lang="ja-JP" altLang="en-US"/>
          </a:p>
        </p:txBody>
      </p:sp>
    </p:spTree>
    <p:extLst>
      <p:ext uri="{BB962C8B-B14F-4D97-AF65-F5344CB8AC3E}">
        <p14:creationId xmlns:p14="http://schemas.microsoft.com/office/powerpoint/2010/main" val="23942008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0</a:t>
            </a:fld>
            <a:endParaRPr kumimoji="1" lang="ja-JP" altLang="en-US"/>
          </a:p>
        </p:txBody>
      </p:sp>
    </p:spTree>
    <p:extLst>
      <p:ext uri="{BB962C8B-B14F-4D97-AF65-F5344CB8AC3E}">
        <p14:creationId xmlns:p14="http://schemas.microsoft.com/office/powerpoint/2010/main" val="993435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10</a:t>
            </a:fld>
            <a:endParaRPr kumimoji="1" lang="ja-JP" altLang="en-US"/>
          </a:p>
        </p:txBody>
      </p:sp>
    </p:spTree>
    <p:extLst>
      <p:ext uri="{BB962C8B-B14F-4D97-AF65-F5344CB8AC3E}">
        <p14:creationId xmlns:p14="http://schemas.microsoft.com/office/powerpoint/2010/main" val="286155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27</a:t>
            </a:fld>
            <a:endParaRPr kumimoji="1" lang="ja-JP" altLang="en-US"/>
          </a:p>
        </p:txBody>
      </p:sp>
    </p:spTree>
    <p:extLst>
      <p:ext uri="{BB962C8B-B14F-4D97-AF65-F5344CB8AC3E}">
        <p14:creationId xmlns:p14="http://schemas.microsoft.com/office/powerpoint/2010/main" val="916382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32</a:t>
            </a:fld>
            <a:endParaRPr kumimoji="1" lang="ja-JP" altLang="en-US"/>
          </a:p>
        </p:txBody>
      </p:sp>
    </p:spTree>
    <p:extLst>
      <p:ext uri="{BB962C8B-B14F-4D97-AF65-F5344CB8AC3E}">
        <p14:creationId xmlns:p14="http://schemas.microsoft.com/office/powerpoint/2010/main" val="243335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41</a:t>
            </a:fld>
            <a:endParaRPr kumimoji="1" lang="ja-JP" altLang="en-US"/>
          </a:p>
        </p:txBody>
      </p:sp>
    </p:spTree>
    <p:extLst>
      <p:ext uri="{BB962C8B-B14F-4D97-AF65-F5344CB8AC3E}">
        <p14:creationId xmlns:p14="http://schemas.microsoft.com/office/powerpoint/2010/main" val="1717134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68</a:t>
            </a:fld>
            <a:endParaRPr kumimoji="1" lang="ja-JP" altLang="en-US"/>
          </a:p>
        </p:txBody>
      </p:sp>
    </p:spTree>
    <p:extLst>
      <p:ext uri="{BB962C8B-B14F-4D97-AF65-F5344CB8AC3E}">
        <p14:creationId xmlns:p14="http://schemas.microsoft.com/office/powerpoint/2010/main" val="407383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71</a:t>
            </a:fld>
            <a:endParaRPr kumimoji="1" lang="ja-JP" altLang="en-US"/>
          </a:p>
        </p:txBody>
      </p:sp>
    </p:spTree>
    <p:extLst>
      <p:ext uri="{BB962C8B-B14F-4D97-AF65-F5344CB8AC3E}">
        <p14:creationId xmlns:p14="http://schemas.microsoft.com/office/powerpoint/2010/main" val="475634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72</a:t>
            </a:fld>
            <a:endParaRPr kumimoji="1" lang="ja-JP" altLang="en-US"/>
          </a:p>
        </p:txBody>
      </p:sp>
    </p:spTree>
    <p:extLst>
      <p:ext uri="{BB962C8B-B14F-4D97-AF65-F5344CB8AC3E}">
        <p14:creationId xmlns:p14="http://schemas.microsoft.com/office/powerpoint/2010/main" val="787577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73</a:t>
            </a:fld>
            <a:endParaRPr kumimoji="1" lang="ja-JP" altLang="en-US"/>
          </a:p>
        </p:txBody>
      </p:sp>
    </p:spTree>
    <p:extLst>
      <p:ext uri="{BB962C8B-B14F-4D97-AF65-F5344CB8AC3E}">
        <p14:creationId xmlns:p14="http://schemas.microsoft.com/office/powerpoint/2010/main" val="3630614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74</a:t>
            </a:fld>
            <a:endParaRPr kumimoji="1" lang="ja-JP" altLang="en-US"/>
          </a:p>
        </p:txBody>
      </p:sp>
    </p:spTree>
    <p:extLst>
      <p:ext uri="{BB962C8B-B14F-4D97-AF65-F5344CB8AC3E}">
        <p14:creationId xmlns:p14="http://schemas.microsoft.com/office/powerpoint/2010/main" val="206070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75</a:t>
            </a:fld>
            <a:endParaRPr kumimoji="1" lang="ja-JP" altLang="en-US"/>
          </a:p>
        </p:txBody>
      </p:sp>
    </p:spTree>
    <p:extLst>
      <p:ext uri="{BB962C8B-B14F-4D97-AF65-F5344CB8AC3E}">
        <p14:creationId xmlns:p14="http://schemas.microsoft.com/office/powerpoint/2010/main" val="762969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1</a:t>
            </a:fld>
            <a:endParaRPr kumimoji="1" lang="ja-JP" altLang="en-US"/>
          </a:p>
        </p:txBody>
      </p:sp>
    </p:spTree>
    <p:extLst>
      <p:ext uri="{BB962C8B-B14F-4D97-AF65-F5344CB8AC3E}">
        <p14:creationId xmlns:p14="http://schemas.microsoft.com/office/powerpoint/2010/main" val="4157619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77</a:t>
            </a:fld>
            <a:endParaRPr kumimoji="1" lang="ja-JP" altLang="en-US"/>
          </a:p>
        </p:txBody>
      </p:sp>
    </p:spTree>
    <p:extLst>
      <p:ext uri="{BB962C8B-B14F-4D97-AF65-F5344CB8AC3E}">
        <p14:creationId xmlns:p14="http://schemas.microsoft.com/office/powerpoint/2010/main" val="411605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79</a:t>
            </a:fld>
            <a:endParaRPr kumimoji="1" lang="ja-JP" altLang="en-US"/>
          </a:p>
        </p:txBody>
      </p:sp>
    </p:spTree>
    <p:extLst>
      <p:ext uri="{BB962C8B-B14F-4D97-AF65-F5344CB8AC3E}">
        <p14:creationId xmlns:p14="http://schemas.microsoft.com/office/powerpoint/2010/main" val="120277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lang="ja-JP" altLang="en-US" smtClean="0">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4104518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85</a:t>
            </a:fld>
            <a:endParaRPr kumimoji="1" lang="ja-JP" altLang="en-US"/>
          </a:p>
        </p:txBody>
      </p:sp>
    </p:spTree>
    <p:extLst>
      <p:ext uri="{BB962C8B-B14F-4D97-AF65-F5344CB8AC3E}">
        <p14:creationId xmlns:p14="http://schemas.microsoft.com/office/powerpoint/2010/main" val="2439515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105</a:t>
            </a:fld>
            <a:endParaRPr kumimoji="1" lang="ja-JP" altLang="en-US"/>
          </a:p>
        </p:txBody>
      </p:sp>
    </p:spTree>
    <p:extLst>
      <p:ext uri="{BB962C8B-B14F-4D97-AF65-F5344CB8AC3E}">
        <p14:creationId xmlns:p14="http://schemas.microsoft.com/office/powerpoint/2010/main" val="2075565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106</a:t>
            </a:fld>
            <a:endParaRPr kumimoji="1" lang="ja-JP" altLang="en-US"/>
          </a:p>
        </p:txBody>
      </p:sp>
    </p:spTree>
    <p:extLst>
      <p:ext uri="{BB962C8B-B14F-4D97-AF65-F5344CB8AC3E}">
        <p14:creationId xmlns:p14="http://schemas.microsoft.com/office/powerpoint/2010/main" val="3880105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107</a:t>
            </a:fld>
            <a:endParaRPr kumimoji="1" lang="ja-JP" altLang="en-US"/>
          </a:p>
        </p:txBody>
      </p:sp>
    </p:spTree>
    <p:extLst>
      <p:ext uri="{BB962C8B-B14F-4D97-AF65-F5344CB8AC3E}">
        <p14:creationId xmlns:p14="http://schemas.microsoft.com/office/powerpoint/2010/main" val="266648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2</a:t>
            </a:fld>
            <a:endParaRPr kumimoji="1" lang="ja-JP" altLang="en-US"/>
          </a:p>
        </p:txBody>
      </p:sp>
    </p:spTree>
    <p:extLst>
      <p:ext uri="{BB962C8B-B14F-4D97-AF65-F5344CB8AC3E}">
        <p14:creationId xmlns:p14="http://schemas.microsoft.com/office/powerpoint/2010/main" val="615728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3760970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4</a:t>
            </a:fld>
            <a:endParaRPr kumimoji="1" lang="ja-JP" altLang="en-US"/>
          </a:p>
        </p:txBody>
      </p:sp>
    </p:spTree>
    <p:extLst>
      <p:ext uri="{BB962C8B-B14F-4D97-AF65-F5344CB8AC3E}">
        <p14:creationId xmlns:p14="http://schemas.microsoft.com/office/powerpoint/2010/main" val="4140726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5</a:t>
            </a:fld>
            <a:endParaRPr kumimoji="1" lang="ja-JP" altLang="en-US"/>
          </a:p>
        </p:txBody>
      </p:sp>
    </p:spTree>
    <p:extLst>
      <p:ext uri="{BB962C8B-B14F-4D97-AF65-F5344CB8AC3E}">
        <p14:creationId xmlns:p14="http://schemas.microsoft.com/office/powerpoint/2010/main" val="372827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6</a:t>
            </a:fld>
            <a:endParaRPr kumimoji="1" lang="ja-JP" altLang="en-US"/>
          </a:p>
        </p:txBody>
      </p:sp>
    </p:spTree>
    <p:extLst>
      <p:ext uri="{BB962C8B-B14F-4D97-AF65-F5344CB8AC3E}">
        <p14:creationId xmlns:p14="http://schemas.microsoft.com/office/powerpoint/2010/main" val="428790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7</a:t>
            </a:fld>
            <a:endParaRPr kumimoji="1" lang="ja-JP" altLang="en-US"/>
          </a:p>
        </p:txBody>
      </p:sp>
    </p:spTree>
    <p:extLst>
      <p:ext uri="{BB962C8B-B14F-4D97-AF65-F5344CB8AC3E}">
        <p14:creationId xmlns:p14="http://schemas.microsoft.com/office/powerpoint/2010/main" val="1239052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C2BB5F0-2FF9-4EB1-8BE0-6711E57340D6}" type="slidenum">
              <a:rPr kumimoji="1" lang="ja-JP" altLang="en-US" smtClean="0"/>
              <a:t>8</a:t>
            </a:fld>
            <a:endParaRPr kumimoji="1" lang="ja-JP" altLang="en-US"/>
          </a:p>
        </p:txBody>
      </p:sp>
    </p:spTree>
    <p:extLst>
      <p:ext uri="{BB962C8B-B14F-4D97-AF65-F5344CB8AC3E}">
        <p14:creationId xmlns:p14="http://schemas.microsoft.com/office/powerpoint/2010/main" val="2182329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E8D1AB9-99C5-4D42-A390-CD1668D7498B}" type="datetime1">
              <a:rPr kumimoji="1" lang="ja-JP" altLang="en-US" smtClean="0"/>
              <a:t>2021/1/26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567587"/>
            <a:ext cx="2057400" cy="307777"/>
          </a:xfrm>
        </p:spPr>
        <p:txBody>
          <a:bodyPr>
            <a:spAutoFit/>
          </a:bodyPr>
          <a:lstStyle>
            <a:lvl1pPr>
              <a:defRPr sz="1400"/>
            </a:lvl1pPr>
          </a:lstStyle>
          <a:p>
            <a:fld id="{61519898-4A8B-4E27-9995-89E4CB889D7A}" type="slidenum">
              <a:rPr lang="ja-JP" altLang="en-US" smtClean="0"/>
              <a:pPr/>
              <a:t>‹#›</a:t>
            </a:fld>
            <a:endParaRPr lang="ja-JP" altLang="en-US" dirty="0"/>
          </a:p>
        </p:txBody>
      </p:sp>
    </p:spTree>
    <p:extLst>
      <p:ext uri="{BB962C8B-B14F-4D97-AF65-F5344CB8AC3E}">
        <p14:creationId xmlns:p14="http://schemas.microsoft.com/office/powerpoint/2010/main" val="399331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D50B7B-C3D1-4292-8B63-80402EA73968}" type="datetime1">
              <a:rPr kumimoji="1" lang="ja-JP" altLang="en-US" smtClean="0"/>
              <a:t>2021/1/26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519898-4A8B-4E27-9995-89E4CB889D7A}" type="slidenum">
              <a:rPr kumimoji="1" lang="ja-JP" altLang="en-US" smtClean="0"/>
              <a:t>‹#›</a:t>
            </a:fld>
            <a:endParaRPr kumimoji="1" lang="ja-JP" altLang="en-US"/>
          </a:p>
        </p:txBody>
      </p:sp>
    </p:spTree>
    <p:extLst>
      <p:ext uri="{BB962C8B-B14F-4D97-AF65-F5344CB8AC3E}">
        <p14:creationId xmlns:p14="http://schemas.microsoft.com/office/powerpoint/2010/main" val="395634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36621F0-CDEA-42A7-A1A5-240EE1C77F75}" type="datetime1">
              <a:rPr kumimoji="1" lang="ja-JP" altLang="en-US" smtClean="0"/>
              <a:t>2021/1/26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519898-4A8B-4E27-9995-89E4CB889D7A}" type="slidenum">
              <a:rPr kumimoji="1" lang="ja-JP" altLang="en-US" smtClean="0"/>
              <a:t>‹#›</a:t>
            </a:fld>
            <a:endParaRPr kumimoji="1" lang="ja-JP" altLang="en-US"/>
          </a:p>
        </p:txBody>
      </p:sp>
    </p:spTree>
    <p:extLst>
      <p:ext uri="{BB962C8B-B14F-4D97-AF65-F5344CB8AC3E}">
        <p14:creationId xmlns:p14="http://schemas.microsoft.com/office/powerpoint/2010/main" val="1105449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80B226D-DE80-4B44-9B3F-86C20B5E91F2}" type="datetime1">
              <a:rPr lang="ja-JP" altLang="en-US" smtClean="0">
                <a:solidFill>
                  <a:prstClr val="black">
                    <a:tint val="75000"/>
                  </a:prstClr>
                </a:solidFill>
              </a:rPr>
              <a:t>2021/1/26</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74821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C8F9F2D-5E56-4B84-B81E-4A9BCEEC9E3D}"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7524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D00FA41-079B-4C0E-8C52-575CBFF7D163}"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34678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D92900E-661D-4C5B-99CB-F4F09F6A6724}"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2742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4E6932D-80C8-4C86-84E5-5788A50A2C3D}"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9874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10D16D8-3AAB-4FF6-9AAE-B8F9DC136537}"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51607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9F968-5F90-422B-986A-5E1C807A29D4}"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9702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A44BDD2-5508-4367-8373-6D91EE4B7554}"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59485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211A904-5A90-4927-9855-D8160B484E53}" type="datetime1">
              <a:rPr kumimoji="1" lang="ja-JP" altLang="en-US" smtClean="0"/>
              <a:t>2021/1/26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519898-4A8B-4E27-9995-89E4CB889D7A}" type="slidenum">
              <a:rPr kumimoji="1" lang="ja-JP" altLang="en-US" smtClean="0"/>
              <a:t>‹#›</a:t>
            </a:fld>
            <a:endParaRPr kumimoji="1" lang="ja-JP" altLang="en-US"/>
          </a:p>
        </p:txBody>
      </p:sp>
    </p:spTree>
    <p:extLst>
      <p:ext uri="{BB962C8B-B14F-4D97-AF65-F5344CB8AC3E}">
        <p14:creationId xmlns:p14="http://schemas.microsoft.com/office/powerpoint/2010/main" val="2267401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F088ECA-5D3E-4B1D-A69E-C5BB3D1F5155}"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3548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4D86A6-75A1-4793-B95D-14ACDB08CD49}"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4682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0B76A1-ED2D-4D08-82D5-85FD14529E5C}"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F9D6FC-531D-48F7-84F0-165E6BBCB4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9283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00444FE-4EEF-49B8-926E-E50234493097}" type="datetime1">
              <a:rPr kumimoji="1" lang="ja-JP" altLang="en-US" smtClean="0"/>
              <a:t>2021/1/26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519898-4A8B-4E27-9995-89E4CB889D7A}" type="slidenum">
              <a:rPr kumimoji="1" lang="ja-JP" altLang="en-US" smtClean="0"/>
              <a:t>‹#›</a:t>
            </a:fld>
            <a:endParaRPr kumimoji="1" lang="ja-JP" altLang="en-US"/>
          </a:p>
        </p:txBody>
      </p:sp>
    </p:spTree>
    <p:extLst>
      <p:ext uri="{BB962C8B-B14F-4D97-AF65-F5344CB8AC3E}">
        <p14:creationId xmlns:p14="http://schemas.microsoft.com/office/powerpoint/2010/main" val="110663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A316189-DA47-497C-ADAC-FF5E1466E44E}" type="datetime1">
              <a:rPr kumimoji="1" lang="ja-JP" altLang="en-US" smtClean="0"/>
              <a:t>2021/1/26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1519898-4A8B-4E27-9995-89E4CB889D7A}" type="slidenum">
              <a:rPr kumimoji="1" lang="ja-JP" altLang="en-US" smtClean="0"/>
              <a:t>‹#›</a:t>
            </a:fld>
            <a:endParaRPr kumimoji="1" lang="ja-JP" altLang="en-US"/>
          </a:p>
        </p:txBody>
      </p:sp>
    </p:spTree>
    <p:extLst>
      <p:ext uri="{BB962C8B-B14F-4D97-AF65-F5344CB8AC3E}">
        <p14:creationId xmlns:p14="http://schemas.microsoft.com/office/powerpoint/2010/main" val="403955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FB3E4A1-E6FF-4F4F-89E0-0D063077252A}" type="datetime1">
              <a:rPr kumimoji="1" lang="ja-JP" altLang="en-US" smtClean="0"/>
              <a:t>2021/1/26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7086600" y="6598365"/>
            <a:ext cx="2057400" cy="246221"/>
          </a:xfrm>
        </p:spPr>
        <p:txBody>
          <a:bodyPr>
            <a:spAutoFit/>
          </a:bodyPr>
          <a:lstStyle/>
          <a:p>
            <a:fld id="{61519898-4A8B-4E27-9995-89E4CB889D7A}" type="slidenum">
              <a:rPr kumimoji="1" lang="ja-JP" altLang="en-US" smtClean="0"/>
              <a:t>‹#›</a:t>
            </a:fld>
            <a:endParaRPr kumimoji="1" lang="ja-JP" altLang="en-US"/>
          </a:p>
        </p:txBody>
      </p:sp>
    </p:spTree>
    <p:extLst>
      <p:ext uri="{BB962C8B-B14F-4D97-AF65-F5344CB8AC3E}">
        <p14:creationId xmlns:p14="http://schemas.microsoft.com/office/powerpoint/2010/main" val="4082141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C1FAD1-94EC-4546-89F1-D00308D7B66A}" type="datetime1">
              <a:rPr kumimoji="1" lang="ja-JP" altLang="en-US" smtClean="0"/>
              <a:t>2021/1/26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1519898-4A8B-4E27-9995-89E4CB889D7A}" type="slidenum">
              <a:rPr kumimoji="1" lang="ja-JP" altLang="en-US" smtClean="0"/>
              <a:t>‹#›</a:t>
            </a:fld>
            <a:endParaRPr kumimoji="1" lang="ja-JP" altLang="en-US"/>
          </a:p>
        </p:txBody>
      </p:sp>
    </p:spTree>
    <p:extLst>
      <p:ext uri="{BB962C8B-B14F-4D97-AF65-F5344CB8AC3E}">
        <p14:creationId xmlns:p14="http://schemas.microsoft.com/office/powerpoint/2010/main" val="330464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D6549-0EF1-4C09-B4BE-A53897F82963}" type="datetime1">
              <a:rPr kumimoji="1" lang="ja-JP" altLang="en-US" smtClean="0"/>
              <a:t>2021/1/26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1519898-4A8B-4E27-9995-89E4CB889D7A}" type="slidenum">
              <a:rPr kumimoji="1" lang="ja-JP" altLang="en-US" smtClean="0"/>
              <a:t>‹#›</a:t>
            </a:fld>
            <a:endParaRPr kumimoji="1" lang="ja-JP" altLang="en-US"/>
          </a:p>
        </p:txBody>
      </p:sp>
    </p:spTree>
    <p:extLst>
      <p:ext uri="{BB962C8B-B14F-4D97-AF65-F5344CB8AC3E}">
        <p14:creationId xmlns:p14="http://schemas.microsoft.com/office/powerpoint/2010/main" val="965791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70A8AF3-62BA-4A4E-BB9E-305BFF802E45}" type="datetime1">
              <a:rPr kumimoji="1" lang="ja-JP" altLang="en-US" smtClean="0"/>
              <a:t>2021/1/26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1519898-4A8B-4E27-9995-89E4CB889D7A}" type="slidenum">
              <a:rPr kumimoji="1" lang="ja-JP" altLang="en-US" smtClean="0"/>
              <a:t>‹#›</a:t>
            </a:fld>
            <a:endParaRPr kumimoji="1" lang="ja-JP" altLang="en-US"/>
          </a:p>
        </p:txBody>
      </p:sp>
    </p:spTree>
    <p:extLst>
      <p:ext uri="{BB962C8B-B14F-4D97-AF65-F5344CB8AC3E}">
        <p14:creationId xmlns:p14="http://schemas.microsoft.com/office/powerpoint/2010/main" val="2555750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3A98327-52BC-45B3-AA59-A0A3F3B2EB2D}" type="datetime1">
              <a:rPr kumimoji="1" lang="ja-JP" altLang="en-US" smtClean="0"/>
              <a:t>2021/1/26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1519898-4A8B-4E27-9995-89E4CB889D7A}" type="slidenum">
              <a:rPr kumimoji="1" lang="ja-JP" altLang="en-US" smtClean="0"/>
              <a:t>‹#›</a:t>
            </a:fld>
            <a:endParaRPr kumimoji="1" lang="ja-JP" altLang="en-US"/>
          </a:p>
        </p:txBody>
      </p:sp>
    </p:spTree>
    <p:extLst>
      <p:ext uri="{BB962C8B-B14F-4D97-AF65-F5344CB8AC3E}">
        <p14:creationId xmlns:p14="http://schemas.microsoft.com/office/powerpoint/2010/main" val="2029918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2F076-E616-403B-ABAC-90C4C0D03428}" type="datetime1">
              <a:rPr kumimoji="1" lang="ja-JP" altLang="en-US" smtClean="0"/>
              <a:t>2021/1/26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086600" y="6561951"/>
            <a:ext cx="2057400" cy="307777"/>
          </a:xfrm>
          <a:prstGeom prst="rect">
            <a:avLst/>
          </a:prstGeom>
        </p:spPr>
        <p:txBody>
          <a:bodyPr vert="horz" lIns="91440" tIns="45720" rIns="91440" bIns="45720" rtlCol="0" anchor="ctr">
            <a:spAutoFit/>
          </a:bodyPr>
          <a:lstStyle>
            <a:lvl1pPr algn="r">
              <a:defRPr sz="1400">
                <a:solidFill>
                  <a:schemeClr val="tx1"/>
                </a:solidFill>
              </a:defRPr>
            </a:lvl1pPr>
          </a:lstStyle>
          <a:p>
            <a:fld id="{F9D793EE-E4AB-48D4-825F-C4DE842AE6BC}" type="slidenum">
              <a:rPr lang="ja-JP" altLang="en-US" smtClean="0"/>
              <a:pPr/>
              <a:t>‹#›</a:t>
            </a:fld>
            <a:endParaRPr lang="ja-JP" altLang="en-US" dirty="0"/>
          </a:p>
        </p:txBody>
      </p:sp>
    </p:spTree>
    <p:extLst>
      <p:ext uri="{BB962C8B-B14F-4D97-AF65-F5344CB8AC3E}">
        <p14:creationId xmlns:p14="http://schemas.microsoft.com/office/powerpoint/2010/main" val="3615567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6119CA9-81B3-45F4-99F6-BCB308944F7A}" type="datetime1">
              <a:rPr lang="ja-JP" altLang="en-US" smtClean="0">
                <a:solidFill>
                  <a:prstClr val="black">
                    <a:tint val="75000"/>
                  </a:prstClr>
                </a:solidFill>
              </a:rPr>
              <a:t>2021/1/26</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FF9D6FC-531D-48F7-84F0-165E6BBCB4F4}"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1759033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10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hyperlink" Target="https://resas.go.jp/#/30/30201"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55.png"/><Relationship Id="rId4" Type="http://schemas.openxmlformats.org/officeDocument/2006/relationships/hyperlink" Target="https://v-resas.go.jp/" TargetMode="External"/></Relationships>
</file>

<file path=ppt/slides/_rels/slide108.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48.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emf"/></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emf"/></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emf"/><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7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7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74.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8.xml.rels><?xml version="1.0" encoding="UTF-8" standalone="yes"?>
<Relationships xmlns="http://schemas.openxmlformats.org/package/2006/relationships"><Relationship Id="rId3" Type="http://schemas.openxmlformats.org/officeDocument/2006/relationships/hyperlink" Target="https://www.truedata.co.jp/about"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visualizing.info/crowdfunding-jp-ranking-top100"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8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93.png"/></Relationships>
</file>

<file path=ppt/slides/_rels/slide8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8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9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3.png"/></Relationships>
</file>

<file path=ppt/slides/_rels/slide9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image" Target="../media/image217.png"/></Relationships>
</file>

<file path=ppt/slides/_rels/slide94.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97.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s>
</file>

<file path=ppt/slides/_rels/slide9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66069" y="2635299"/>
            <a:ext cx="7013196" cy="1200329"/>
          </a:xfrm>
          <a:prstGeom prst="rect">
            <a:avLst/>
          </a:prstGeom>
          <a:noFill/>
        </p:spPr>
        <p:txBody>
          <a:bodyPr wrap="square" rtlCol="0" anchor="ctr">
            <a:spAutoFit/>
          </a:bodyPr>
          <a:lstStyle/>
          <a:p>
            <a:pPr algn="ctr"/>
            <a:r>
              <a:rPr lang="ja-JP" altLang="en-US" sz="3600" dirty="0"/>
              <a:t>地域の経済動向調査業務報告書</a:t>
            </a:r>
            <a:endParaRPr lang="en-US" altLang="ja-JP" sz="3600" dirty="0"/>
          </a:p>
          <a:p>
            <a:pPr algn="ctr"/>
            <a:r>
              <a:rPr lang="ja-JP" altLang="en-US" sz="3600" dirty="0"/>
              <a:t>～和歌山市～</a:t>
            </a:r>
            <a:endParaRPr lang="en-US" altLang="zh-TW" sz="3600" dirty="0"/>
          </a:p>
        </p:txBody>
      </p:sp>
      <p:sp>
        <p:nvSpPr>
          <p:cNvPr id="5" name="テキスト ボックス 4"/>
          <p:cNvSpPr txBox="1"/>
          <p:nvPr/>
        </p:nvSpPr>
        <p:spPr>
          <a:xfrm>
            <a:off x="2624398" y="6042542"/>
            <a:ext cx="4096538" cy="830997"/>
          </a:xfrm>
          <a:prstGeom prst="rect">
            <a:avLst/>
          </a:prstGeom>
          <a:noFill/>
        </p:spPr>
        <p:txBody>
          <a:bodyPr wrap="square" rtlCol="0">
            <a:spAutoFit/>
          </a:bodyPr>
          <a:lstStyle/>
          <a:p>
            <a:pPr algn="ctr"/>
            <a:r>
              <a:rPr lang="ja-JP" altLang="en-US" sz="1600" dirty="0">
                <a:latin typeface="+mn-ea"/>
              </a:rPr>
              <a:t>令和</a:t>
            </a:r>
            <a:r>
              <a:rPr lang="en-US" altLang="ja-JP" sz="1600" dirty="0">
                <a:latin typeface="+mn-ea"/>
              </a:rPr>
              <a:t>3</a:t>
            </a:r>
            <a:r>
              <a:rPr lang="ja-JP" altLang="en-US" sz="1600" dirty="0">
                <a:latin typeface="+mn-ea"/>
              </a:rPr>
              <a:t>年</a:t>
            </a:r>
            <a:r>
              <a:rPr lang="en-US" altLang="ja-JP" sz="1600" dirty="0">
                <a:latin typeface="+mn-ea"/>
              </a:rPr>
              <a:t>1</a:t>
            </a:r>
            <a:r>
              <a:rPr lang="ja-JP" altLang="en-US" sz="1600" dirty="0">
                <a:latin typeface="+mn-ea"/>
              </a:rPr>
              <a:t>月</a:t>
            </a:r>
            <a:endParaRPr kumimoji="1" lang="en-US" altLang="ja-JP" sz="1600" dirty="0">
              <a:latin typeface="+mn-ea"/>
            </a:endParaRPr>
          </a:p>
          <a:p>
            <a:pPr algn="ctr"/>
            <a:endParaRPr lang="en-US" altLang="ja-JP" sz="1600" dirty="0">
              <a:latin typeface="+mn-ea"/>
            </a:endParaRPr>
          </a:p>
          <a:p>
            <a:pPr algn="ctr"/>
            <a:r>
              <a:rPr kumimoji="1" lang="ja-JP" altLang="en-US" sz="1600" dirty="0">
                <a:latin typeface="+mn-ea"/>
              </a:rPr>
              <a:t>　　一般財団法人和歌山社会経済研究所</a:t>
            </a:r>
          </a:p>
        </p:txBody>
      </p:sp>
      <p:pic>
        <p:nvPicPr>
          <p:cNvPr id="7" name="Picture 9">
            <a:extLst>
              <a:ext uri="{FF2B5EF4-FFF2-40B4-BE49-F238E27FC236}">
                <a16:creationId xmlns:a16="http://schemas.microsoft.com/office/drawing/2014/main" xmlns="" id="{180E0473-05E1-4B01-94D1-CFC76DE7B32A}"/>
              </a:ext>
            </a:extLst>
          </p:cNvPr>
          <p:cNvPicPr>
            <a:picLocks noChangeAspect="1" noChangeArrowheads="1"/>
          </p:cNvPicPr>
          <p:nvPr/>
        </p:nvPicPr>
        <p:blipFill>
          <a:blip r:embed="rId3"/>
          <a:srcRect/>
          <a:stretch>
            <a:fillRect/>
          </a:stretch>
        </p:blipFill>
        <p:spPr bwMode="auto">
          <a:xfrm>
            <a:off x="2067961" y="6253160"/>
            <a:ext cx="789120" cy="604840"/>
          </a:xfrm>
          <a:prstGeom prst="rect">
            <a:avLst/>
          </a:prstGeom>
          <a:noFill/>
        </p:spPr>
      </p:pic>
      <p:sp>
        <p:nvSpPr>
          <p:cNvPr id="8" name="テキスト ボックス 7"/>
          <p:cNvSpPr txBox="1"/>
          <p:nvPr/>
        </p:nvSpPr>
        <p:spPr>
          <a:xfrm>
            <a:off x="293614" y="138526"/>
            <a:ext cx="7667537" cy="338554"/>
          </a:xfrm>
          <a:prstGeom prst="rect">
            <a:avLst/>
          </a:prstGeom>
          <a:noFill/>
        </p:spPr>
        <p:txBody>
          <a:bodyPr wrap="square" rtlCol="0" anchor="ctr">
            <a:spAutoFit/>
          </a:bodyPr>
          <a:lstStyle/>
          <a:p>
            <a:r>
              <a:rPr lang="ja-JP" altLang="en-US" sz="1600" dirty="0">
                <a:latin typeface="ＭＳ Ｐゴシック" panose="020B0600070205080204" pitchFamily="50" charset="-128"/>
                <a:ea typeface="ＭＳ Ｐゴシック" panose="020B0600070205080204" pitchFamily="50" charset="-128"/>
              </a:rPr>
              <a:t>令和２年度</a:t>
            </a:r>
            <a:r>
              <a:rPr lang="zh-TW" altLang="en-US" sz="1600" dirty="0">
                <a:latin typeface="ＭＳ Ｐゴシック" panose="020B0600070205080204" pitchFamily="50" charset="-128"/>
                <a:ea typeface="ＭＳ Ｐゴシック" panose="020B0600070205080204" pitchFamily="50" charset="-128"/>
              </a:rPr>
              <a:t>和歌山商工会議所</a:t>
            </a:r>
            <a:r>
              <a:rPr lang="ja-JP" altLang="en-US" sz="1600" dirty="0">
                <a:latin typeface="ＭＳ Ｐゴシック" panose="020B0600070205080204" pitchFamily="50" charset="-128"/>
                <a:ea typeface="ＭＳ Ｐゴシック" panose="020B0600070205080204" pitchFamily="50" charset="-128"/>
              </a:rPr>
              <a:t>伴走型小規模事業者支援推進事業</a:t>
            </a:r>
            <a:r>
              <a:rPr lang="zh-TW" altLang="en-US" sz="1600" dirty="0">
                <a:latin typeface="ＭＳ Ｐゴシック" panose="020B0600070205080204" pitchFamily="50" charset="-128"/>
                <a:ea typeface="ＭＳ Ｐゴシック" panose="020B0600070205080204" pitchFamily="50" charset="-128"/>
              </a:rPr>
              <a:t>　</a:t>
            </a:r>
            <a:endParaRPr kumimoji="1" lang="en-US" altLang="ja-JP" sz="1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21333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xmlns="" id="{E62AC950-767A-47A6-8C96-AB25A0A7494E}"/>
              </a:ext>
            </a:extLst>
          </p:cNvPr>
          <p:cNvSpPr/>
          <p:nvPr/>
        </p:nvSpPr>
        <p:spPr>
          <a:xfrm>
            <a:off x="0" y="0"/>
            <a:ext cx="9144000" cy="583891"/>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kumimoji="0" lang="ja-JP" altLang="en-US" sz="2800" b="1" dirty="0">
                <a:solidFill>
                  <a:prstClr val="black"/>
                </a:solidFill>
                <a:latin typeface="HG丸ｺﾞｼｯｸM-PRO" panose="020F0600000000000000" pitchFamily="50" charset="-128"/>
                <a:ea typeface="HG丸ｺﾞｼｯｸM-PRO" panose="020F0600000000000000" pitchFamily="50" charset="-128"/>
              </a:rPr>
              <a:t>和歌山市の人口推移と将来人口</a:t>
            </a:r>
          </a:p>
        </p:txBody>
      </p:sp>
      <p:sp>
        <p:nvSpPr>
          <p:cNvPr id="14" name="テキスト ボックス 13"/>
          <p:cNvSpPr txBox="1"/>
          <p:nvPr/>
        </p:nvSpPr>
        <p:spPr>
          <a:xfrm>
            <a:off x="577663" y="4537688"/>
            <a:ext cx="6192254" cy="400110"/>
          </a:xfrm>
          <a:prstGeom prst="rect">
            <a:avLst/>
          </a:prstGeom>
          <a:noFill/>
        </p:spPr>
        <p:txBody>
          <a:bodyPr wrap="square" rtlCol="0">
            <a:spAutoFit/>
          </a:bodyPr>
          <a:lstStyle/>
          <a:p>
            <a:r>
              <a:rPr lang="ja-JP" altLang="en-US" sz="1000" dirty="0">
                <a:latin typeface="ＭＳ Ｐゴシック" panose="020B0600070205080204" pitchFamily="50" charset="-128"/>
                <a:ea typeface="ＭＳ Ｐゴシック" panose="020B0600070205080204" pitchFamily="50" charset="-128"/>
              </a:rPr>
              <a:t>出典：</a:t>
            </a:r>
            <a:r>
              <a:rPr lang="en-US" altLang="ja-JP" sz="1000" dirty="0">
                <a:latin typeface="ＭＳ Ｐゴシック" panose="020B0600070205080204" pitchFamily="50" charset="-128"/>
                <a:ea typeface="ＭＳ Ｐゴシック" panose="020B0600070205080204" pitchFamily="50" charset="-128"/>
              </a:rPr>
              <a:t>RESAS</a:t>
            </a:r>
            <a:r>
              <a:rPr lang="ja-JP" altLang="en-US" sz="1000" dirty="0">
                <a:latin typeface="ＭＳ Ｐゴシック" panose="020B0600070205080204" pitchFamily="50" charset="-128"/>
                <a:ea typeface="ＭＳ Ｐゴシック" panose="020B0600070205080204" pitchFamily="50" charset="-128"/>
              </a:rPr>
              <a:t>人口マップ、総務省「国勢調査」、国立社会保障・人口問題研究所「日本の地域別将来推計人口」</a:t>
            </a:r>
          </a:p>
          <a:p>
            <a:r>
              <a:rPr lang="ja-JP" altLang="en-US" sz="1000" dirty="0">
                <a:latin typeface="ＭＳ Ｐゴシック" panose="020B0600070205080204" pitchFamily="50" charset="-128"/>
                <a:ea typeface="ＭＳ Ｐゴシック" panose="020B0600070205080204" pitchFamily="50" charset="-128"/>
              </a:rPr>
              <a:t>注記：</a:t>
            </a:r>
            <a:r>
              <a:rPr lang="en-US" altLang="ja-JP" sz="1000" dirty="0">
                <a:latin typeface="ＭＳ Ｐゴシック" panose="020B0600070205080204" pitchFamily="50" charset="-128"/>
                <a:ea typeface="ＭＳ Ｐゴシック" panose="020B0600070205080204" pitchFamily="50" charset="-128"/>
              </a:rPr>
              <a:t>2020</a:t>
            </a:r>
            <a:r>
              <a:rPr lang="ja-JP" altLang="en-US" sz="1000" dirty="0">
                <a:latin typeface="ＭＳ Ｐゴシック" panose="020B0600070205080204" pitchFamily="50" charset="-128"/>
                <a:ea typeface="ＭＳ Ｐゴシック" panose="020B0600070205080204" pitchFamily="50" charset="-128"/>
              </a:rPr>
              <a:t>年以降は「国立社会保障・人口問題研究所」のデータ（平成</a:t>
            </a:r>
            <a:r>
              <a:rPr lang="en-US" altLang="ja-JP" sz="1000" dirty="0">
                <a:latin typeface="ＭＳ Ｐゴシック" panose="020B0600070205080204" pitchFamily="50" charset="-128"/>
                <a:ea typeface="ＭＳ Ｐゴシック" panose="020B0600070205080204" pitchFamily="50" charset="-128"/>
              </a:rPr>
              <a:t>30</a:t>
            </a:r>
            <a:r>
              <a:rPr lang="ja-JP" altLang="en-US" sz="1000" dirty="0">
                <a:latin typeface="ＭＳ Ｐゴシック" panose="020B0600070205080204" pitchFamily="50" charset="-128"/>
                <a:ea typeface="ＭＳ Ｐゴシック" panose="020B0600070205080204" pitchFamily="50" charset="-128"/>
              </a:rPr>
              <a:t>年</a:t>
            </a:r>
            <a:r>
              <a:rPr lang="en-US" altLang="ja-JP" sz="1000" dirty="0">
                <a:latin typeface="ＭＳ Ｐゴシック" panose="020B0600070205080204" pitchFamily="50" charset="-128"/>
                <a:ea typeface="ＭＳ Ｐゴシック" panose="020B0600070205080204" pitchFamily="50" charset="-128"/>
              </a:rPr>
              <a:t>3</a:t>
            </a:r>
            <a:r>
              <a:rPr lang="ja-JP" altLang="en-US" sz="1000" dirty="0">
                <a:latin typeface="ＭＳ Ｐゴシック" panose="020B0600070205080204" pitchFamily="50" charset="-128"/>
                <a:ea typeface="ＭＳ Ｐゴシック" panose="020B0600070205080204" pitchFamily="50" charset="-128"/>
              </a:rPr>
              <a:t>月公表）に基づく推計値。</a:t>
            </a:r>
          </a:p>
        </p:txBody>
      </p:sp>
      <p:sp>
        <p:nvSpPr>
          <p:cNvPr id="7" name="スライド番号プレースホルダー 6"/>
          <p:cNvSpPr>
            <a:spLocks noGrp="1"/>
          </p:cNvSpPr>
          <p:nvPr>
            <p:ph type="sldNum" sz="quarter" idx="12"/>
          </p:nvPr>
        </p:nvSpPr>
        <p:spPr>
          <a:xfrm>
            <a:off x="7086600" y="6550081"/>
            <a:ext cx="2057400" cy="307777"/>
          </a:xfrm>
        </p:spPr>
        <p:txBody>
          <a:bodyPr vert="horz" lIns="91440" tIns="45720" rIns="91440" bIns="45720" rtlCol="0" anchor="ctr">
            <a:spAutoFit/>
          </a:bodyPr>
          <a:lstStyle/>
          <a:p>
            <a:fld id="{3FF9D6FC-531D-48F7-84F0-165E6BBCB4F4}" type="slidenum">
              <a:rPr lang="ja-JP" altLang="en-US" sz="1400">
                <a:solidFill>
                  <a:schemeClr val="tx1"/>
                </a:solidFill>
              </a:rPr>
              <a:pPr/>
              <a:t>9</a:t>
            </a:fld>
            <a:endParaRPr lang="ja-JP" altLang="en-US" sz="1400" dirty="0">
              <a:solidFill>
                <a:schemeClr val="tx1"/>
              </a:solidFill>
            </a:endParaRPr>
          </a:p>
        </p:txBody>
      </p:sp>
      <p:grpSp>
        <p:nvGrpSpPr>
          <p:cNvPr id="16" name="グループ化 15"/>
          <p:cNvGrpSpPr>
            <a:grpSpLocks noChangeAspect="1"/>
          </p:cNvGrpSpPr>
          <p:nvPr/>
        </p:nvGrpSpPr>
        <p:grpSpPr>
          <a:xfrm>
            <a:off x="109057" y="1134804"/>
            <a:ext cx="8899263" cy="5215221"/>
            <a:chOff x="125835" y="1048622"/>
            <a:chExt cx="8899263" cy="5215221"/>
          </a:xfrm>
        </p:grpSpPr>
        <p:pic>
          <p:nvPicPr>
            <p:cNvPr id="18" name="図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835" y="1048622"/>
              <a:ext cx="7239799" cy="5215221"/>
            </a:xfrm>
            <a:prstGeom prst="rect">
              <a:avLst/>
            </a:prstGeom>
          </p:spPr>
        </p:pic>
        <p:pic>
          <p:nvPicPr>
            <p:cNvPr id="19" name="図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18914" y="2475527"/>
              <a:ext cx="2406184" cy="1020665"/>
            </a:xfrm>
            <a:prstGeom prst="rect">
              <a:avLst/>
            </a:prstGeom>
          </p:spPr>
        </p:pic>
        <p:cxnSp>
          <p:nvCxnSpPr>
            <p:cNvPr id="22" name="直線コネクタ 21"/>
            <p:cNvCxnSpPr/>
            <p:nvPr/>
          </p:nvCxnSpPr>
          <p:spPr>
            <a:xfrm flipH="1" flipV="1">
              <a:off x="6602136" y="2827090"/>
              <a:ext cx="16778" cy="2709644"/>
            </a:xfrm>
            <a:prstGeom prst="line">
              <a:avLst/>
            </a:prstGeom>
            <a:noFill/>
            <a:ln w="19050" cap="flat" cmpd="sng" algn="ctr">
              <a:solidFill>
                <a:sysClr val="window" lastClr="FFFFFF">
                  <a:lumMod val="75000"/>
                </a:sysClr>
              </a:solidFill>
              <a:prstDash val="solid"/>
              <a:miter lim="800000"/>
            </a:ln>
            <a:effectLst/>
          </p:spPr>
        </p:cxnSp>
      </p:grpSp>
      <p:sp>
        <p:nvSpPr>
          <p:cNvPr id="25" name="テキスト ボックス 24"/>
          <p:cNvSpPr txBox="1"/>
          <p:nvPr/>
        </p:nvSpPr>
        <p:spPr>
          <a:xfrm>
            <a:off x="1130513" y="6426970"/>
            <a:ext cx="6542005" cy="400110"/>
          </a:xfrm>
          <a:prstGeom prst="rect">
            <a:avLst/>
          </a:prstGeom>
          <a:noFill/>
        </p:spPr>
        <p:txBody>
          <a:bodyPr wrap="square" rtlCol="0">
            <a:spAutoFit/>
          </a:bodyPr>
          <a:lstStyle/>
          <a:p>
            <a:r>
              <a:rPr lang="ja-JP" altLang="en-US" sz="1000" dirty="0">
                <a:latin typeface="ＭＳ Ｐゴシック" panose="020B0600070205080204" pitchFamily="50" charset="-128"/>
                <a:ea typeface="ＭＳ Ｐゴシック" panose="020B0600070205080204" pitchFamily="50" charset="-128"/>
              </a:rPr>
              <a:t>出典：</a:t>
            </a:r>
            <a:r>
              <a:rPr lang="en-US" altLang="ja-JP" sz="1000" dirty="0">
                <a:latin typeface="ＭＳ Ｐゴシック" panose="020B0600070205080204" pitchFamily="50" charset="-128"/>
                <a:ea typeface="ＭＳ Ｐゴシック" panose="020B0600070205080204" pitchFamily="50" charset="-128"/>
              </a:rPr>
              <a:t>RESAS</a:t>
            </a:r>
            <a:r>
              <a:rPr lang="ja-JP" altLang="en-US" sz="1000" dirty="0">
                <a:latin typeface="ＭＳ Ｐゴシック" panose="020B0600070205080204" pitchFamily="50" charset="-128"/>
                <a:ea typeface="ＭＳ Ｐゴシック" panose="020B0600070205080204" pitchFamily="50" charset="-128"/>
              </a:rPr>
              <a:t>人口マップ、総務省「国勢調査」、国立社会保障・人口問題研究所「日本の地域別将来推計人口」</a:t>
            </a:r>
          </a:p>
          <a:p>
            <a:r>
              <a:rPr lang="ja-JP" altLang="en-US" sz="1000" dirty="0">
                <a:latin typeface="ＭＳ Ｐゴシック" panose="020B0600070205080204" pitchFamily="50" charset="-128"/>
                <a:ea typeface="ＭＳ Ｐゴシック" panose="020B0600070205080204" pitchFamily="50" charset="-128"/>
              </a:rPr>
              <a:t>注記：</a:t>
            </a:r>
            <a:r>
              <a:rPr lang="en-US" altLang="ja-JP" sz="1000" dirty="0">
                <a:latin typeface="ＭＳ Ｐゴシック" panose="020B0600070205080204" pitchFamily="50" charset="-128"/>
                <a:ea typeface="ＭＳ Ｐゴシック" panose="020B0600070205080204" pitchFamily="50" charset="-128"/>
              </a:rPr>
              <a:t>2020</a:t>
            </a:r>
            <a:r>
              <a:rPr lang="ja-JP" altLang="en-US" sz="1000" dirty="0">
                <a:latin typeface="ＭＳ Ｐゴシック" panose="020B0600070205080204" pitchFamily="50" charset="-128"/>
                <a:ea typeface="ＭＳ Ｐゴシック" panose="020B0600070205080204" pitchFamily="50" charset="-128"/>
              </a:rPr>
              <a:t>年以降は「国立社会保障・人口問題研究所（以下　社人研）」のデータ（平成</a:t>
            </a:r>
            <a:r>
              <a:rPr lang="en-US" altLang="ja-JP" sz="1000" dirty="0">
                <a:latin typeface="ＭＳ Ｐゴシック" panose="020B0600070205080204" pitchFamily="50" charset="-128"/>
                <a:ea typeface="ＭＳ Ｐゴシック" panose="020B0600070205080204" pitchFamily="50" charset="-128"/>
              </a:rPr>
              <a:t>30</a:t>
            </a:r>
            <a:r>
              <a:rPr lang="ja-JP" altLang="en-US" sz="1000" dirty="0">
                <a:latin typeface="ＭＳ Ｐゴシック" panose="020B0600070205080204" pitchFamily="50" charset="-128"/>
                <a:ea typeface="ＭＳ Ｐゴシック" panose="020B0600070205080204" pitchFamily="50" charset="-128"/>
              </a:rPr>
              <a:t>年</a:t>
            </a:r>
            <a:r>
              <a:rPr lang="en-US" altLang="ja-JP" sz="1000" dirty="0">
                <a:latin typeface="ＭＳ Ｐゴシック" panose="020B0600070205080204" pitchFamily="50" charset="-128"/>
                <a:ea typeface="ＭＳ Ｐゴシック" panose="020B0600070205080204" pitchFamily="50" charset="-128"/>
              </a:rPr>
              <a:t>3</a:t>
            </a:r>
            <a:r>
              <a:rPr lang="ja-JP" altLang="en-US" sz="1000" dirty="0">
                <a:latin typeface="ＭＳ Ｐゴシック" panose="020B0600070205080204" pitchFamily="50" charset="-128"/>
                <a:ea typeface="ＭＳ Ｐゴシック" panose="020B0600070205080204" pitchFamily="50" charset="-128"/>
              </a:rPr>
              <a:t>月公表）に基づく推計値。</a:t>
            </a:r>
          </a:p>
        </p:txBody>
      </p:sp>
    </p:spTree>
    <p:extLst>
      <p:ext uri="{BB962C8B-B14F-4D97-AF65-F5344CB8AC3E}">
        <p14:creationId xmlns:p14="http://schemas.microsoft.com/office/powerpoint/2010/main" val="32466700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インバウンド観光</a:t>
            </a:r>
            <a:r>
              <a:rPr lang="ja-JP" altLang="en-US" sz="2000" dirty="0"/>
              <a:t>　</a:t>
            </a:r>
            <a:r>
              <a:rPr lang="ja-JP" altLang="en-US" sz="1800" dirty="0"/>
              <a:t>～外国人の流動～</a:t>
            </a:r>
            <a:endParaRPr lang="en-US" altLang="ja-JP" sz="1800" dirty="0"/>
          </a:p>
        </p:txBody>
      </p:sp>
      <p:sp>
        <p:nvSpPr>
          <p:cNvPr id="9" name="テキスト ボックス 8"/>
          <p:cNvSpPr txBox="1"/>
          <p:nvPr/>
        </p:nvSpPr>
        <p:spPr>
          <a:xfrm>
            <a:off x="-74407" y="6614361"/>
            <a:ext cx="8900160"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観光マップ　</a:t>
            </a:r>
            <a:r>
              <a:rPr lang="ja-JP" altLang="en-US" sz="1000" dirty="0"/>
              <a:t>株式会社ＮＴＴドコモ・株式会社ドコモ・インサイトマーケティング「モバイル空間統計</a:t>
            </a:r>
            <a:r>
              <a:rPr lang="en-US" altLang="ja-JP" sz="1000" dirty="0"/>
              <a:t>®</a:t>
            </a:r>
            <a:r>
              <a:rPr lang="ja-JP" altLang="en-US" sz="1000" dirty="0"/>
              <a:t>」</a:t>
            </a:r>
            <a:endParaRPr kumimoji="1" lang="ja-JP" altLang="en-US" sz="1000" dirty="0">
              <a:latin typeface="+mn-ea"/>
            </a:endParaRPr>
          </a:p>
        </p:txBody>
      </p:sp>
      <p:sp>
        <p:nvSpPr>
          <p:cNvPr id="3" name="テキスト ボックス 2"/>
          <p:cNvSpPr txBox="1"/>
          <p:nvPr/>
        </p:nvSpPr>
        <p:spPr>
          <a:xfrm>
            <a:off x="343949" y="534733"/>
            <a:ext cx="6839246" cy="400110"/>
          </a:xfrm>
          <a:prstGeom prst="rect">
            <a:avLst/>
          </a:prstGeom>
          <a:noFill/>
        </p:spPr>
        <p:txBody>
          <a:bodyPr wrap="square" rtlCol="0">
            <a:spAutoFit/>
          </a:bodyPr>
          <a:lstStyle/>
          <a:p>
            <a:r>
              <a:rPr lang="ja-JP" altLang="en-US" sz="2000" dirty="0">
                <a:latin typeface="+mn-ea"/>
              </a:rPr>
              <a:t>＜</a:t>
            </a:r>
            <a:r>
              <a:rPr kumimoji="1" lang="ja-JP" altLang="en-US" sz="2000" dirty="0">
                <a:latin typeface="+mn-ea"/>
              </a:rPr>
              <a:t>外国人メッシュ　</a:t>
            </a:r>
            <a:r>
              <a:rPr kumimoji="1" lang="en-US" altLang="ja-JP" sz="2000" dirty="0">
                <a:latin typeface="+mn-ea"/>
              </a:rPr>
              <a:t>2017</a:t>
            </a:r>
            <a:r>
              <a:rPr kumimoji="1" lang="ja-JP" altLang="en-US" sz="2000" dirty="0">
                <a:latin typeface="+mn-ea"/>
              </a:rPr>
              <a:t>年</a:t>
            </a:r>
            <a:r>
              <a:rPr kumimoji="1" lang="en-US" altLang="ja-JP" sz="2000" dirty="0">
                <a:latin typeface="+mn-ea"/>
              </a:rPr>
              <a:t>8</a:t>
            </a:r>
            <a:r>
              <a:rPr kumimoji="1" lang="ja-JP" altLang="en-US" sz="2000" dirty="0">
                <a:latin typeface="+mn-ea"/>
              </a:rPr>
              <a:t>月～</a:t>
            </a:r>
            <a:r>
              <a:rPr kumimoji="1" lang="en-US" altLang="ja-JP" sz="2000" dirty="0">
                <a:latin typeface="+mn-ea"/>
              </a:rPr>
              <a:t>2018</a:t>
            </a:r>
            <a:r>
              <a:rPr kumimoji="1" lang="ja-JP" altLang="en-US" sz="2000" dirty="0">
                <a:latin typeface="+mn-ea"/>
              </a:rPr>
              <a:t>年</a:t>
            </a:r>
            <a:r>
              <a:rPr kumimoji="1" lang="en-US" altLang="ja-JP" sz="2000" dirty="0">
                <a:latin typeface="+mn-ea"/>
              </a:rPr>
              <a:t>7</a:t>
            </a:r>
            <a:r>
              <a:rPr kumimoji="1" lang="ja-JP" altLang="en-US" sz="2000" dirty="0">
                <a:latin typeface="+mn-ea"/>
              </a:rPr>
              <a:t>月＞</a:t>
            </a:r>
          </a:p>
        </p:txBody>
      </p:sp>
      <p:grpSp>
        <p:nvGrpSpPr>
          <p:cNvPr id="11" name="グループ化 10"/>
          <p:cNvGrpSpPr>
            <a:grpSpLocks noChangeAspect="1"/>
          </p:cNvGrpSpPr>
          <p:nvPr/>
        </p:nvGrpSpPr>
        <p:grpSpPr>
          <a:xfrm>
            <a:off x="133318" y="957844"/>
            <a:ext cx="6841494" cy="5594961"/>
            <a:chOff x="812828" y="911116"/>
            <a:chExt cx="6539902" cy="5348319"/>
          </a:xfrm>
        </p:grpSpPr>
        <p:pic>
          <p:nvPicPr>
            <p:cNvPr id="10" name="図 9"/>
            <p:cNvPicPr>
              <a:picLocks noChangeAspect="1"/>
            </p:cNvPicPr>
            <p:nvPr/>
          </p:nvPicPr>
          <p:blipFill>
            <a:blip r:embed="rId2"/>
            <a:stretch>
              <a:fillRect/>
            </a:stretch>
          </p:blipFill>
          <p:spPr>
            <a:xfrm>
              <a:off x="1181598" y="913758"/>
              <a:ext cx="4782974" cy="5345677"/>
            </a:xfrm>
            <a:prstGeom prst="rect">
              <a:avLst/>
            </a:prstGeom>
          </p:spPr>
        </p:pic>
        <p:pic>
          <p:nvPicPr>
            <p:cNvPr id="12" name="図 11"/>
            <p:cNvPicPr>
              <a:picLocks noChangeAspect="1"/>
            </p:cNvPicPr>
            <p:nvPr/>
          </p:nvPicPr>
          <p:blipFill>
            <a:blip r:embed="rId3"/>
            <a:stretch>
              <a:fillRect/>
            </a:stretch>
          </p:blipFill>
          <p:spPr>
            <a:xfrm>
              <a:off x="5955645" y="927581"/>
              <a:ext cx="1397085" cy="2717032"/>
            </a:xfrm>
            <a:prstGeom prst="rect">
              <a:avLst/>
            </a:prstGeom>
          </p:spPr>
        </p:pic>
        <p:sp>
          <p:nvSpPr>
            <p:cNvPr id="5" name="テキスト ボックス 4"/>
            <p:cNvSpPr txBox="1"/>
            <p:nvPr/>
          </p:nvSpPr>
          <p:spPr>
            <a:xfrm>
              <a:off x="1803076" y="4872080"/>
              <a:ext cx="779618" cy="307777"/>
            </a:xfrm>
            <a:prstGeom prst="rect">
              <a:avLst/>
            </a:prstGeom>
            <a:noFill/>
          </p:spPr>
          <p:txBody>
            <a:bodyPr wrap="square" rtlCol="0">
              <a:spAutoFit/>
            </a:bodyPr>
            <a:lstStyle/>
            <a:p>
              <a:r>
                <a:rPr kumimoji="1" lang="ja-JP" altLang="en-US" sz="1400" dirty="0">
                  <a:latin typeface="HGPｺﾞｼｯｸE" panose="020B0900000000000000" pitchFamily="50" charset="-128"/>
                  <a:ea typeface="HGPｺﾞｼｯｸE" panose="020B0900000000000000" pitchFamily="50" charset="-128"/>
                </a:rPr>
                <a:t>白浜町</a:t>
              </a:r>
            </a:p>
          </p:txBody>
        </p:sp>
        <p:sp>
          <p:nvSpPr>
            <p:cNvPr id="14" name="テキスト ボックス 13"/>
            <p:cNvSpPr txBox="1"/>
            <p:nvPr/>
          </p:nvSpPr>
          <p:spPr>
            <a:xfrm>
              <a:off x="1868056" y="4555314"/>
              <a:ext cx="779618" cy="307777"/>
            </a:xfrm>
            <a:prstGeom prst="rect">
              <a:avLst/>
            </a:prstGeom>
            <a:noFill/>
          </p:spPr>
          <p:txBody>
            <a:bodyPr wrap="square" rtlCol="0">
              <a:spAutoFit/>
            </a:bodyPr>
            <a:lstStyle/>
            <a:p>
              <a:r>
                <a:rPr kumimoji="1" lang="ja-JP" altLang="en-US" sz="1400" dirty="0">
                  <a:latin typeface="HGPｺﾞｼｯｸE" panose="020B0900000000000000" pitchFamily="50" charset="-128"/>
                  <a:ea typeface="HGPｺﾞｼｯｸE" panose="020B0900000000000000" pitchFamily="50" charset="-128"/>
                </a:rPr>
                <a:t>田辺市</a:t>
              </a:r>
            </a:p>
          </p:txBody>
        </p:sp>
        <p:sp>
          <p:nvSpPr>
            <p:cNvPr id="15" name="テキスト ボックス 14"/>
            <p:cNvSpPr txBox="1"/>
            <p:nvPr/>
          </p:nvSpPr>
          <p:spPr>
            <a:xfrm>
              <a:off x="1503343" y="4301331"/>
              <a:ext cx="892493" cy="294209"/>
            </a:xfrm>
            <a:prstGeom prst="rect">
              <a:avLst/>
            </a:prstGeom>
            <a:noFill/>
          </p:spPr>
          <p:txBody>
            <a:bodyPr wrap="square" rtlCol="0">
              <a:spAutoFit/>
            </a:bodyPr>
            <a:lstStyle/>
            <a:p>
              <a:r>
                <a:rPr lang="ja-JP" altLang="en-US" sz="1400" dirty="0">
                  <a:latin typeface="HGPｺﾞｼｯｸE" panose="020B0900000000000000" pitchFamily="50" charset="-128"/>
                  <a:ea typeface="HGPｺﾞｼｯｸE" panose="020B0900000000000000" pitchFamily="50" charset="-128"/>
                </a:rPr>
                <a:t>みなべ</a:t>
              </a:r>
              <a:r>
                <a:rPr kumimoji="1" lang="ja-JP" altLang="en-US" sz="1400" dirty="0">
                  <a:latin typeface="HGPｺﾞｼｯｸE" panose="020B0900000000000000" pitchFamily="50" charset="-128"/>
                  <a:ea typeface="HGPｺﾞｼｯｸE" panose="020B0900000000000000" pitchFamily="50" charset="-128"/>
                </a:rPr>
                <a:t>町</a:t>
              </a:r>
            </a:p>
          </p:txBody>
        </p:sp>
        <p:sp>
          <p:nvSpPr>
            <p:cNvPr id="18" name="テキスト ボックス 17"/>
            <p:cNvSpPr txBox="1"/>
            <p:nvPr/>
          </p:nvSpPr>
          <p:spPr>
            <a:xfrm>
              <a:off x="1023458" y="2958782"/>
              <a:ext cx="779618" cy="307777"/>
            </a:xfrm>
            <a:prstGeom prst="rect">
              <a:avLst/>
            </a:prstGeom>
            <a:noFill/>
          </p:spPr>
          <p:txBody>
            <a:bodyPr wrap="square" rtlCol="0">
              <a:spAutoFit/>
            </a:bodyPr>
            <a:lstStyle/>
            <a:p>
              <a:r>
                <a:rPr kumimoji="1" lang="ja-JP" altLang="en-US" sz="1400" dirty="0">
                  <a:latin typeface="HGPｺﾞｼｯｸE" panose="020B0900000000000000" pitchFamily="50" charset="-128"/>
                  <a:ea typeface="HGPｺﾞｼｯｸE" panose="020B0900000000000000" pitchFamily="50" charset="-128"/>
                </a:rPr>
                <a:t>湯浅町</a:t>
              </a:r>
            </a:p>
          </p:txBody>
        </p:sp>
        <p:sp>
          <p:nvSpPr>
            <p:cNvPr id="19" name="テキスト ボックス 18"/>
            <p:cNvSpPr txBox="1"/>
            <p:nvPr/>
          </p:nvSpPr>
          <p:spPr>
            <a:xfrm>
              <a:off x="812828" y="2063079"/>
              <a:ext cx="912615" cy="307777"/>
            </a:xfrm>
            <a:prstGeom prst="rect">
              <a:avLst/>
            </a:prstGeom>
            <a:noFill/>
          </p:spPr>
          <p:txBody>
            <a:bodyPr wrap="square" rtlCol="0">
              <a:spAutoFit/>
            </a:bodyPr>
            <a:lstStyle/>
            <a:p>
              <a:r>
                <a:rPr kumimoji="1" lang="ja-JP" altLang="en-US" sz="1400" dirty="0">
                  <a:latin typeface="HGPｺﾞｼｯｸE" panose="020B0900000000000000" pitchFamily="50" charset="-128"/>
                  <a:ea typeface="HGPｺﾞｼｯｸE" panose="020B0900000000000000" pitchFamily="50" charset="-128"/>
                </a:rPr>
                <a:t>和歌山市</a:t>
              </a:r>
            </a:p>
          </p:txBody>
        </p:sp>
        <p:sp>
          <p:nvSpPr>
            <p:cNvPr id="20" name="テキスト ボックス 19"/>
            <p:cNvSpPr txBox="1"/>
            <p:nvPr/>
          </p:nvSpPr>
          <p:spPr>
            <a:xfrm>
              <a:off x="3381030" y="2216967"/>
              <a:ext cx="912615" cy="307777"/>
            </a:xfrm>
            <a:prstGeom prst="rect">
              <a:avLst/>
            </a:prstGeom>
            <a:noFill/>
          </p:spPr>
          <p:txBody>
            <a:bodyPr wrap="square" rtlCol="0">
              <a:spAutoFit/>
            </a:bodyPr>
            <a:lstStyle/>
            <a:p>
              <a:r>
                <a:rPr kumimoji="1" lang="ja-JP" altLang="en-US" sz="1400" dirty="0">
                  <a:latin typeface="HGPｺﾞｼｯｸE" panose="020B0900000000000000" pitchFamily="50" charset="-128"/>
                  <a:ea typeface="HGPｺﾞｼｯｸE" panose="020B0900000000000000" pitchFamily="50" charset="-128"/>
                </a:rPr>
                <a:t>高野町</a:t>
              </a:r>
            </a:p>
          </p:txBody>
        </p:sp>
        <p:sp>
          <p:nvSpPr>
            <p:cNvPr id="21" name="テキスト ボックス 20"/>
            <p:cNvSpPr txBox="1"/>
            <p:nvPr/>
          </p:nvSpPr>
          <p:spPr>
            <a:xfrm>
              <a:off x="1056109" y="911116"/>
              <a:ext cx="912615" cy="307777"/>
            </a:xfrm>
            <a:prstGeom prst="rect">
              <a:avLst/>
            </a:prstGeom>
            <a:noFill/>
          </p:spPr>
          <p:txBody>
            <a:bodyPr wrap="square" rtlCol="0">
              <a:spAutoFit/>
            </a:bodyPr>
            <a:lstStyle/>
            <a:p>
              <a:r>
                <a:rPr kumimoji="1" lang="ja-JP" altLang="en-US" sz="1400" dirty="0">
                  <a:latin typeface="HGPｺﾞｼｯｸE" panose="020B0900000000000000" pitchFamily="50" charset="-128"/>
                  <a:ea typeface="HGPｺﾞｼｯｸE" panose="020B0900000000000000" pitchFamily="50" charset="-128"/>
                </a:rPr>
                <a:t>関西空港</a:t>
              </a:r>
            </a:p>
          </p:txBody>
        </p:sp>
        <p:sp>
          <p:nvSpPr>
            <p:cNvPr id="22" name="テキスト ボックス 21"/>
            <p:cNvSpPr txBox="1"/>
            <p:nvPr/>
          </p:nvSpPr>
          <p:spPr>
            <a:xfrm>
              <a:off x="5041435" y="5171309"/>
              <a:ext cx="1081277" cy="307777"/>
            </a:xfrm>
            <a:prstGeom prst="rect">
              <a:avLst/>
            </a:prstGeom>
            <a:noFill/>
          </p:spPr>
          <p:txBody>
            <a:bodyPr wrap="square" rtlCol="0">
              <a:spAutoFit/>
            </a:bodyPr>
            <a:lstStyle/>
            <a:p>
              <a:r>
                <a:rPr kumimoji="1" lang="ja-JP" altLang="en-US" sz="1400" dirty="0">
                  <a:latin typeface="HGPｺﾞｼｯｸE" panose="020B0900000000000000" pitchFamily="50" charset="-128"/>
                  <a:ea typeface="HGPｺﾞｼｯｸE" panose="020B0900000000000000" pitchFamily="50" charset="-128"/>
                </a:rPr>
                <a:t>那智勝浦町</a:t>
              </a:r>
            </a:p>
          </p:txBody>
        </p:sp>
        <p:sp>
          <p:nvSpPr>
            <p:cNvPr id="23" name="テキスト ボックス 22"/>
            <p:cNvSpPr txBox="1"/>
            <p:nvPr/>
          </p:nvSpPr>
          <p:spPr>
            <a:xfrm>
              <a:off x="4293645" y="3914736"/>
              <a:ext cx="1081277" cy="307777"/>
            </a:xfrm>
            <a:prstGeom prst="rect">
              <a:avLst/>
            </a:prstGeom>
            <a:noFill/>
          </p:spPr>
          <p:txBody>
            <a:bodyPr wrap="square" rtlCol="0">
              <a:spAutoFit/>
            </a:bodyPr>
            <a:lstStyle/>
            <a:p>
              <a:r>
                <a:rPr kumimoji="1" lang="ja-JP" altLang="en-US" sz="1400" dirty="0">
                  <a:latin typeface="HGPｺﾞｼｯｸE" panose="020B0900000000000000" pitchFamily="50" charset="-128"/>
                  <a:ea typeface="HGPｺﾞｼｯｸE" panose="020B0900000000000000" pitchFamily="50" charset="-128"/>
                </a:rPr>
                <a:t>本宮</a:t>
              </a:r>
            </a:p>
          </p:txBody>
        </p:sp>
        <p:sp>
          <p:nvSpPr>
            <p:cNvPr id="24" name="テキスト ボックス 23"/>
            <p:cNvSpPr txBox="1"/>
            <p:nvPr/>
          </p:nvSpPr>
          <p:spPr>
            <a:xfrm>
              <a:off x="3027983" y="3930424"/>
              <a:ext cx="1081277" cy="307777"/>
            </a:xfrm>
            <a:prstGeom prst="rect">
              <a:avLst/>
            </a:prstGeom>
            <a:noFill/>
          </p:spPr>
          <p:txBody>
            <a:bodyPr wrap="square" rtlCol="0">
              <a:spAutoFit/>
            </a:bodyPr>
            <a:lstStyle/>
            <a:p>
              <a:r>
                <a:rPr kumimoji="1" lang="ja-JP" altLang="en-US" sz="1400" dirty="0">
                  <a:latin typeface="HGPｺﾞｼｯｸE" panose="020B0900000000000000" pitchFamily="50" charset="-128"/>
                  <a:ea typeface="HGPｺﾞｼｯｸE" panose="020B0900000000000000" pitchFamily="50" charset="-128"/>
                </a:rPr>
                <a:t>中辺路</a:t>
              </a:r>
            </a:p>
          </p:txBody>
        </p:sp>
      </p:gr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99</a:t>
            </a:fld>
            <a:endParaRPr kumimoji="1" lang="ja-JP" altLang="en-US"/>
          </a:p>
        </p:txBody>
      </p:sp>
    </p:spTree>
    <p:extLst>
      <p:ext uri="{BB962C8B-B14F-4D97-AF65-F5344CB8AC3E}">
        <p14:creationId xmlns:p14="http://schemas.microsoft.com/office/powerpoint/2010/main" val="22248716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和歌山県の主要観光地別外国人宿泊客　</a:t>
            </a:r>
            <a:r>
              <a:rPr lang="en-US" altLang="ja-JP" sz="2000" dirty="0"/>
              <a:t>2019</a:t>
            </a:r>
            <a:r>
              <a:rPr lang="ja-JP" altLang="en-US" sz="2000" dirty="0"/>
              <a:t>年</a:t>
            </a:r>
            <a:endParaRPr lang="en-US" altLang="ja-JP" sz="2000" dirty="0"/>
          </a:p>
        </p:txBody>
      </p:sp>
      <p:sp>
        <p:nvSpPr>
          <p:cNvPr id="4" name="スライド番号プレースホルダー 3"/>
          <p:cNvSpPr>
            <a:spLocks noGrp="1"/>
          </p:cNvSpPr>
          <p:nvPr>
            <p:ph type="sldNum" sz="quarter" idx="12"/>
          </p:nvPr>
        </p:nvSpPr>
        <p:spPr>
          <a:xfrm>
            <a:off x="7077075" y="6581001"/>
            <a:ext cx="2057400" cy="307777"/>
          </a:xfrm>
        </p:spPr>
        <p:txBody>
          <a:bodyPr/>
          <a:lstStyle/>
          <a:p>
            <a:fld id="{61519898-4A8B-4E27-9995-89E4CB889D7A}" type="slidenum">
              <a:rPr kumimoji="1" lang="ja-JP" altLang="en-US" smtClean="0"/>
              <a:t>100</a:t>
            </a:fld>
            <a:endParaRPr kumimoji="1" lang="ja-JP" altLang="en-US"/>
          </a:p>
        </p:txBody>
      </p:sp>
      <p:pic>
        <p:nvPicPr>
          <p:cNvPr id="10" name="図 9"/>
          <p:cNvPicPr>
            <a:picLocks noChangeAspect="1"/>
          </p:cNvPicPr>
          <p:nvPr/>
        </p:nvPicPr>
        <p:blipFill>
          <a:blip r:embed="rId2"/>
          <a:stretch>
            <a:fillRect/>
          </a:stretch>
        </p:blipFill>
        <p:spPr>
          <a:xfrm>
            <a:off x="3257550" y="1354041"/>
            <a:ext cx="5844101" cy="4381270"/>
          </a:xfrm>
          <a:prstGeom prst="rect">
            <a:avLst/>
          </a:prstGeom>
        </p:spPr>
      </p:pic>
      <p:pic>
        <p:nvPicPr>
          <p:cNvPr id="2" name="図 1"/>
          <p:cNvPicPr>
            <a:picLocks noChangeAspect="1"/>
          </p:cNvPicPr>
          <p:nvPr/>
        </p:nvPicPr>
        <p:blipFill>
          <a:blip r:embed="rId3"/>
          <a:stretch>
            <a:fillRect/>
          </a:stretch>
        </p:blipFill>
        <p:spPr>
          <a:xfrm>
            <a:off x="60727" y="1348473"/>
            <a:ext cx="3158723" cy="2351095"/>
          </a:xfrm>
          <a:prstGeom prst="rect">
            <a:avLst/>
          </a:prstGeom>
        </p:spPr>
      </p:pic>
    </p:spTree>
    <p:extLst>
      <p:ext uri="{BB962C8B-B14F-4D97-AF65-F5344CB8AC3E}">
        <p14:creationId xmlns:p14="http://schemas.microsoft.com/office/powerpoint/2010/main" val="15138287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805"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和歌山県における外国人の国・地域別滞在者数</a:t>
            </a:r>
            <a:endParaRPr lang="en-US" altLang="ja-JP" dirty="0"/>
          </a:p>
        </p:txBody>
      </p:sp>
      <p:sp>
        <p:nvSpPr>
          <p:cNvPr id="9" name="テキスト ボックス 8"/>
          <p:cNvSpPr txBox="1"/>
          <p:nvPr/>
        </p:nvSpPr>
        <p:spPr>
          <a:xfrm>
            <a:off x="-160132" y="6614361"/>
            <a:ext cx="8900160"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観光マップ　</a:t>
            </a:r>
            <a:r>
              <a:rPr lang="ja-JP" altLang="en-US" sz="1000" dirty="0"/>
              <a:t>株式会社ＮＴＴドコモ・株式会社ドコモ・インサイトマーケティング「モバイル空間統計</a:t>
            </a:r>
            <a:r>
              <a:rPr lang="en-US" altLang="ja-JP" sz="1000" dirty="0"/>
              <a:t>®</a:t>
            </a:r>
            <a:r>
              <a:rPr lang="ja-JP" altLang="en-US" sz="1000" dirty="0"/>
              <a:t>」</a:t>
            </a:r>
            <a:endParaRPr kumimoji="1" lang="ja-JP" altLang="en-US" sz="1000" dirty="0">
              <a:latin typeface="+mn-ea"/>
            </a:endParaRP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101</a:t>
            </a:fld>
            <a:endParaRPr kumimoji="1" lang="ja-JP" altLang="en-US" dirty="0"/>
          </a:p>
        </p:txBody>
      </p:sp>
      <p:grpSp>
        <p:nvGrpSpPr>
          <p:cNvPr id="15" name="グループ化 14"/>
          <p:cNvGrpSpPr/>
          <p:nvPr/>
        </p:nvGrpSpPr>
        <p:grpSpPr>
          <a:xfrm>
            <a:off x="1994271" y="513026"/>
            <a:ext cx="5578103" cy="6037827"/>
            <a:chOff x="1994271" y="513026"/>
            <a:chExt cx="5578103" cy="6037827"/>
          </a:xfrm>
        </p:grpSpPr>
        <p:pic>
          <p:nvPicPr>
            <p:cNvPr id="3" name="図 2"/>
            <p:cNvPicPr>
              <a:picLocks noChangeAspect="1"/>
            </p:cNvPicPr>
            <p:nvPr/>
          </p:nvPicPr>
          <p:blipFill>
            <a:blip r:embed="rId2"/>
            <a:stretch>
              <a:fillRect/>
            </a:stretch>
          </p:blipFill>
          <p:spPr>
            <a:xfrm>
              <a:off x="2540216" y="1378614"/>
              <a:ext cx="1610626" cy="581615"/>
            </a:xfrm>
            <a:prstGeom prst="rect">
              <a:avLst/>
            </a:prstGeom>
          </p:spPr>
        </p:pic>
        <p:pic>
          <p:nvPicPr>
            <p:cNvPr id="10" name="図 9"/>
            <p:cNvPicPr>
              <a:picLocks noChangeAspect="1"/>
            </p:cNvPicPr>
            <p:nvPr/>
          </p:nvPicPr>
          <p:blipFill>
            <a:blip r:embed="rId3"/>
            <a:stretch>
              <a:fillRect/>
            </a:stretch>
          </p:blipFill>
          <p:spPr>
            <a:xfrm>
              <a:off x="5290011" y="1378614"/>
              <a:ext cx="1796589" cy="607298"/>
            </a:xfrm>
            <a:prstGeom prst="rect">
              <a:avLst/>
            </a:prstGeom>
          </p:spPr>
        </p:pic>
        <p:pic>
          <p:nvPicPr>
            <p:cNvPr id="11" name="図 10"/>
            <p:cNvPicPr>
              <a:picLocks noChangeAspect="1"/>
            </p:cNvPicPr>
            <p:nvPr/>
          </p:nvPicPr>
          <p:blipFill rotWithShape="1">
            <a:blip r:embed="rId4"/>
            <a:srcRect t="32989"/>
            <a:stretch/>
          </p:blipFill>
          <p:spPr>
            <a:xfrm>
              <a:off x="1994271" y="1891640"/>
              <a:ext cx="5578103" cy="2467110"/>
            </a:xfrm>
            <a:prstGeom prst="rect">
              <a:avLst/>
            </a:prstGeom>
          </p:spPr>
        </p:pic>
        <p:pic>
          <p:nvPicPr>
            <p:cNvPr id="12" name="図 11"/>
            <p:cNvPicPr>
              <a:picLocks noChangeAspect="1"/>
            </p:cNvPicPr>
            <p:nvPr/>
          </p:nvPicPr>
          <p:blipFill>
            <a:blip r:embed="rId5"/>
            <a:stretch>
              <a:fillRect/>
            </a:stretch>
          </p:blipFill>
          <p:spPr>
            <a:xfrm>
              <a:off x="2146236" y="4437970"/>
              <a:ext cx="2305637" cy="2112883"/>
            </a:xfrm>
            <a:prstGeom prst="rect">
              <a:avLst/>
            </a:prstGeom>
          </p:spPr>
        </p:pic>
        <p:pic>
          <p:nvPicPr>
            <p:cNvPr id="13" name="図 12"/>
            <p:cNvPicPr>
              <a:picLocks noChangeAspect="1"/>
            </p:cNvPicPr>
            <p:nvPr/>
          </p:nvPicPr>
          <p:blipFill>
            <a:blip r:embed="rId6"/>
            <a:stretch>
              <a:fillRect/>
            </a:stretch>
          </p:blipFill>
          <p:spPr>
            <a:xfrm>
              <a:off x="3721756" y="513026"/>
              <a:ext cx="2122356" cy="865588"/>
            </a:xfrm>
            <a:prstGeom prst="rect">
              <a:avLst/>
            </a:prstGeom>
          </p:spPr>
        </p:pic>
        <p:pic>
          <p:nvPicPr>
            <p:cNvPr id="14" name="図 13"/>
            <p:cNvPicPr>
              <a:picLocks noChangeAspect="1"/>
            </p:cNvPicPr>
            <p:nvPr/>
          </p:nvPicPr>
          <p:blipFill>
            <a:blip r:embed="rId7"/>
            <a:stretch>
              <a:fillRect/>
            </a:stretch>
          </p:blipFill>
          <p:spPr>
            <a:xfrm>
              <a:off x="5220982" y="4346056"/>
              <a:ext cx="2238034" cy="2155698"/>
            </a:xfrm>
            <a:prstGeom prst="rect">
              <a:avLst/>
            </a:prstGeom>
          </p:spPr>
        </p:pic>
      </p:grpSp>
    </p:spTree>
    <p:extLst>
      <p:ext uri="{BB962C8B-B14F-4D97-AF65-F5344CB8AC3E}">
        <p14:creationId xmlns:p14="http://schemas.microsoft.com/office/powerpoint/2010/main" val="20364426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和歌山県における外国人観光客の国・地域別消費額</a:t>
            </a:r>
            <a:endParaRPr lang="en-US" altLang="ja-JP" dirty="0"/>
          </a:p>
        </p:txBody>
      </p:sp>
      <p:sp>
        <p:nvSpPr>
          <p:cNvPr id="9" name="テキスト ボックス 8"/>
          <p:cNvSpPr txBox="1"/>
          <p:nvPr/>
        </p:nvSpPr>
        <p:spPr>
          <a:xfrm>
            <a:off x="1666875" y="6614361"/>
            <a:ext cx="7006478"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観光マップ　</a:t>
            </a:r>
            <a:r>
              <a:rPr lang="ja-JP" altLang="en-US" sz="1000" dirty="0"/>
              <a:t>ビザ・ワールドワイド・ジャパン株式会社のカードデータを再編加工</a:t>
            </a:r>
            <a:endParaRPr kumimoji="1" lang="ja-JP" altLang="en-US" sz="1000" dirty="0">
              <a:latin typeface="+mn-ea"/>
            </a:endParaRP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102</a:t>
            </a:fld>
            <a:endParaRPr kumimoji="1" lang="ja-JP" altLang="en-US"/>
          </a:p>
        </p:txBody>
      </p:sp>
      <p:grpSp>
        <p:nvGrpSpPr>
          <p:cNvPr id="72" name="グループ化 71"/>
          <p:cNvGrpSpPr/>
          <p:nvPr/>
        </p:nvGrpSpPr>
        <p:grpSpPr>
          <a:xfrm>
            <a:off x="36268" y="710960"/>
            <a:ext cx="4477110" cy="5499340"/>
            <a:chOff x="36268" y="710960"/>
            <a:chExt cx="4477110" cy="5499340"/>
          </a:xfrm>
        </p:grpSpPr>
        <p:pic>
          <p:nvPicPr>
            <p:cNvPr id="5" name="図 4"/>
            <p:cNvPicPr>
              <a:picLocks noChangeAspect="1"/>
            </p:cNvPicPr>
            <p:nvPr/>
          </p:nvPicPr>
          <p:blipFill>
            <a:blip r:embed="rId2"/>
            <a:stretch>
              <a:fillRect/>
            </a:stretch>
          </p:blipFill>
          <p:spPr>
            <a:xfrm>
              <a:off x="36268" y="710960"/>
              <a:ext cx="4477110" cy="5499340"/>
            </a:xfrm>
            <a:prstGeom prst="rect">
              <a:avLst/>
            </a:prstGeom>
            <a:ln>
              <a:solidFill>
                <a:schemeClr val="tx1"/>
              </a:solidFill>
            </a:ln>
          </p:spPr>
        </p:pic>
        <p:sp>
          <p:nvSpPr>
            <p:cNvPr id="15" name="テキスト ボックス 14"/>
            <p:cNvSpPr txBox="1"/>
            <p:nvPr/>
          </p:nvSpPr>
          <p:spPr>
            <a:xfrm>
              <a:off x="78652" y="2983008"/>
              <a:ext cx="423792" cy="107722"/>
            </a:xfrm>
            <a:prstGeom prst="rect">
              <a:avLst/>
            </a:prstGeom>
            <a:solidFill>
              <a:schemeClr val="bg1"/>
            </a:solidFill>
          </p:spPr>
          <p:txBody>
            <a:bodyPr vert="horz" wrap="square" lIns="0" tIns="0" rIns="0" bIns="0" rtlCol="0" anchor="ctr" anchorCtr="0">
              <a:spAutoFit/>
            </a:bodyPr>
            <a:lstStyle/>
            <a:p>
              <a:r>
                <a:rPr lang="en-US" altLang="ja-JP" sz="700" b="1" dirty="0">
                  <a:latin typeface="+mn-ea"/>
                </a:rPr>
                <a:t>60,000,000</a:t>
              </a:r>
              <a:endParaRPr kumimoji="1" lang="ja-JP" altLang="en-US" sz="700" b="1" dirty="0">
                <a:latin typeface="+mn-ea"/>
              </a:endParaRPr>
            </a:p>
          </p:txBody>
        </p:sp>
        <p:sp>
          <p:nvSpPr>
            <p:cNvPr id="16" name="テキスト ボックス 15"/>
            <p:cNvSpPr txBox="1"/>
            <p:nvPr/>
          </p:nvSpPr>
          <p:spPr>
            <a:xfrm>
              <a:off x="78652" y="3616421"/>
              <a:ext cx="423792" cy="107722"/>
            </a:xfrm>
            <a:prstGeom prst="rect">
              <a:avLst/>
            </a:prstGeom>
            <a:solidFill>
              <a:schemeClr val="bg1"/>
            </a:solidFill>
          </p:spPr>
          <p:txBody>
            <a:bodyPr vert="horz" wrap="square" lIns="0" tIns="0" rIns="0" bIns="0" rtlCol="0" anchor="ctr" anchorCtr="0">
              <a:spAutoFit/>
            </a:bodyPr>
            <a:lstStyle/>
            <a:p>
              <a:r>
                <a:rPr lang="en-US" altLang="ja-JP" sz="700" b="1" dirty="0">
                  <a:latin typeface="+mn-ea"/>
                </a:rPr>
                <a:t>40,000,000</a:t>
              </a:r>
              <a:endParaRPr kumimoji="1" lang="ja-JP" altLang="en-US" sz="700" b="1" dirty="0">
                <a:latin typeface="+mn-ea"/>
              </a:endParaRPr>
            </a:p>
          </p:txBody>
        </p:sp>
        <p:sp>
          <p:nvSpPr>
            <p:cNvPr id="17" name="テキスト ボックス 16"/>
            <p:cNvSpPr txBox="1"/>
            <p:nvPr/>
          </p:nvSpPr>
          <p:spPr>
            <a:xfrm>
              <a:off x="78652" y="4235610"/>
              <a:ext cx="423792" cy="107722"/>
            </a:xfrm>
            <a:prstGeom prst="rect">
              <a:avLst/>
            </a:prstGeom>
            <a:solidFill>
              <a:schemeClr val="bg1"/>
            </a:solidFill>
          </p:spPr>
          <p:txBody>
            <a:bodyPr vert="horz" wrap="square" lIns="0" tIns="0" rIns="0" bIns="0" rtlCol="0" anchor="ctr" anchorCtr="0">
              <a:spAutoFit/>
            </a:bodyPr>
            <a:lstStyle/>
            <a:p>
              <a:r>
                <a:rPr lang="en-US" altLang="ja-JP" sz="700" b="1" dirty="0">
                  <a:latin typeface="+mn-ea"/>
                </a:rPr>
                <a:t>20,000,000</a:t>
              </a:r>
              <a:endParaRPr kumimoji="1" lang="ja-JP" altLang="en-US" sz="700" b="1" dirty="0">
                <a:latin typeface="+mn-ea"/>
              </a:endParaRPr>
            </a:p>
          </p:txBody>
        </p:sp>
        <p:sp>
          <p:nvSpPr>
            <p:cNvPr id="18" name="テキスト ボックス 17"/>
            <p:cNvSpPr txBox="1"/>
            <p:nvPr/>
          </p:nvSpPr>
          <p:spPr>
            <a:xfrm>
              <a:off x="78652" y="4879581"/>
              <a:ext cx="399979" cy="107722"/>
            </a:xfrm>
            <a:prstGeom prst="rect">
              <a:avLst/>
            </a:prstGeom>
            <a:solidFill>
              <a:schemeClr val="bg1"/>
            </a:solidFill>
          </p:spPr>
          <p:txBody>
            <a:bodyPr vert="horz" wrap="square" lIns="0" tIns="0" rIns="0" bIns="0" rtlCol="0" anchor="ctr" anchorCtr="0">
              <a:spAutoFit/>
            </a:bodyPr>
            <a:lstStyle/>
            <a:p>
              <a:pPr algn="r"/>
              <a:r>
                <a:rPr lang="en-US" altLang="ja-JP" sz="700" b="1" dirty="0">
                  <a:latin typeface="+mn-ea"/>
                </a:rPr>
                <a:t>0</a:t>
              </a:r>
              <a:endParaRPr kumimoji="1" lang="ja-JP" altLang="en-US" sz="700" b="1" dirty="0">
                <a:latin typeface="+mn-ea"/>
              </a:endParaRPr>
            </a:p>
          </p:txBody>
        </p:sp>
        <p:grpSp>
          <p:nvGrpSpPr>
            <p:cNvPr id="67" name="グループ化 66"/>
            <p:cNvGrpSpPr/>
            <p:nvPr/>
          </p:nvGrpSpPr>
          <p:grpSpPr>
            <a:xfrm>
              <a:off x="597288" y="4987301"/>
              <a:ext cx="3805765" cy="1081887"/>
              <a:chOff x="597288" y="4987301"/>
              <a:chExt cx="3805765" cy="1081887"/>
            </a:xfrm>
          </p:grpSpPr>
          <p:sp>
            <p:nvSpPr>
              <p:cNvPr id="14" name="テキスト ボックス 13"/>
              <p:cNvSpPr txBox="1"/>
              <p:nvPr/>
            </p:nvSpPr>
            <p:spPr>
              <a:xfrm>
                <a:off x="597288" y="5011445"/>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中華人民共和国</a:t>
                </a:r>
                <a:endParaRPr kumimoji="1" lang="ja-JP" altLang="en-US" sz="800" b="1" dirty="0">
                  <a:latin typeface="+mn-ea"/>
                </a:endParaRPr>
              </a:p>
            </p:txBody>
          </p:sp>
          <p:sp>
            <p:nvSpPr>
              <p:cNvPr id="19" name="テキスト ボックス 18"/>
              <p:cNvSpPr txBox="1"/>
              <p:nvPr/>
            </p:nvSpPr>
            <p:spPr>
              <a:xfrm>
                <a:off x="813523" y="5011444"/>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香港</a:t>
                </a:r>
                <a:endParaRPr kumimoji="1" lang="ja-JP" altLang="en-US" sz="800" b="1" dirty="0">
                  <a:latin typeface="+mn-ea"/>
                </a:endParaRPr>
              </a:p>
            </p:txBody>
          </p:sp>
          <p:sp>
            <p:nvSpPr>
              <p:cNvPr id="20" name="テキスト ボックス 19"/>
              <p:cNvSpPr txBox="1"/>
              <p:nvPr/>
            </p:nvSpPr>
            <p:spPr>
              <a:xfrm>
                <a:off x="1047587" y="5011444"/>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台湾</a:t>
                </a:r>
                <a:endParaRPr kumimoji="1" lang="ja-JP" altLang="en-US" sz="800" b="1" dirty="0">
                  <a:latin typeface="+mn-ea"/>
                </a:endParaRPr>
              </a:p>
            </p:txBody>
          </p:sp>
          <p:sp>
            <p:nvSpPr>
              <p:cNvPr id="21" name="テキスト ボックス 20"/>
              <p:cNvSpPr txBox="1"/>
              <p:nvPr/>
            </p:nvSpPr>
            <p:spPr>
              <a:xfrm>
                <a:off x="1281419" y="5011443"/>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大韓民国</a:t>
                </a:r>
                <a:endParaRPr kumimoji="1" lang="ja-JP" altLang="en-US" sz="800" b="1" dirty="0">
                  <a:latin typeface="+mn-ea"/>
                </a:endParaRPr>
              </a:p>
            </p:txBody>
          </p:sp>
          <p:sp>
            <p:nvSpPr>
              <p:cNvPr id="22" name="テキスト ボックス 21"/>
              <p:cNvSpPr txBox="1"/>
              <p:nvPr/>
            </p:nvSpPr>
            <p:spPr>
              <a:xfrm>
                <a:off x="1510424" y="5011443"/>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オーストラリア</a:t>
                </a:r>
                <a:endParaRPr kumimoji="1" lang="ja-JP" altLang="en-US" sz="800" b="1" dirty="0">
                  <a:latin typeface="+mn-ea"/>
                </a:endParaRPr>
              </a:p>
            </p:txBody>
          </p:sp>
          <p:sp>
            <p:nvSpPr>
              <p:cNvPr id="23" name="テキスト ボックス 22"/>
              <p:cNvSpPr txBox="1"/>
              <p:nvPr/>
            </p:nvSpPr>
            <p:spPr>
              <a:xfrm>
                <a:off x="1744191" y="4997154"/>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アメリカ合衆国</a:t>
                </a:r>
                <a:endParaRPr kumimoji="1" lang="ja-JP" altLang="en-US" sz="800" b="1" dirty="0">
                  <a:latin typeface="+mn-ea"/>
                </a:endParaRPr>
              </a:p>
            </p:txBody>
          </p:sp>
          <p:sp>
            <p:nvSpPr>
              <p:cNvPr id="24" name="テキスト ボックス 23"/>
              <p:cNvSpPr txBox="1"/>
              <p:nvPr/>
            </p:nvSpPr>
            <p:spPr>
              <a:xfrm>
                <a:off x="1981881" y="5006680"/>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タイ</a:t>
                </a:r>
                <a:endParaRPr kumimoji="1" lang="ja-JP" altLang="en-US" sz="800" b="1" dirty="0">
                  <a:latin typeface="+mn-ea"/>
                </a:endParaRPr>
              </a:p>
            </p:txBody>
          </p:sp>
          <p:sp>
            <p:nvSpPr>
              <p:cNvPr id="25" name="テキスト ボックス 24"/>
              <p:cNvSpPr txBox="1"/>
              <p:nvPr/>
            </p:nvSpPr>
            <p:spPr>
              <a:xfrm>
                <a:off x="2199750" y="5001916"/>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シンガポール</a:t>
                </a:r>
                <a:endParaRPr kumimoji="1" lang="ja-JP" altLang="en-US" sz="800" b="1" dirty="0">
                  <a:latin typeface="+mn-ea"/>
                </a:endParaRPr>
              </a:p>
            </p:txBody>
          </p:sp>
          <p:sp>
            <p:nvSpPr>
              <p:cNvPr id="26" name="テキスト ボックス 25"/>
              <p:cNvSpPr txBox="1"/>
              <p:nvPr/>
            </p:nvSpPr>
            <p:spPr>
              <a:xfrm>
                <a:off x="2437440" y="5006680"/>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マカオ</a:t>
                </a:r>
                <a:endParaRPr kumimoji="1" lang="ja-JP" altLang="en-US" sz="800" b="1" dirty="0">
                  <a:latin typeface="+mn-ea"/>
                </a:endParaRPr>
              </a:p>
            </p:txBody>
          </p:sp>
          <p:sp>
            <p:nvSpPr>
              <p:cNvPr id="27" name="テキスト ボックス 26"/>
              <p:cNvSpPr txBox="1"/>
              <p:nvPr/>
            </p:nvSpPr>
            <p:spPr>
              <a:xfrm>
                <a:off x="2674859" y="4997154"/>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ニュージーランド</a:t>
                </a:r>
                <a:endParaRPr kumimoji="1" lang="ja-JP" altLang="en-US" sz="800" b="1" dirty="0">
                  <a:latin typeface="+mn-ea"/>
                </a:endParaRPr>
              </a:p>
            </p:txBody>
          </p:sp>
          <p:sp>
            <p:nvSpPr>
              <p:cNvPr id="28" name="テキスト ボックス 27"/>
              <p:cNvSpPr txBox="1"/>
              <p:nvPr/>
            </p:nvSpPr>
            <p:spPr>
              <a:xfrm>
                <a:off x="2901140" y="4997154"/>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ドイツ</a:t>
                </a:r>
                <a:endParaRPr kumimoji="1" lang="ja-JP" altLang="en-US" sz="800" b="1" dirty="0">
                  <a:latin typeface="+mn-ea"/>
                </a:endParaRPr>
              </a:p>
            </p:txBody>
          </p:sp>
          <p:sp>
            <p:nvSpPr>
              <p:cNvPr id="29" name="テキスト ボックス 28"/>
              <p:cNvSpPr txBox="1"/>
              <p:nvPr/>
            </p:nvSpPr>
            <p:spPr>
              <a:xfrm>
                <a:off x="3127421" y="4996829"/>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英国</a:t>
                </a:r>
                <a:endParaRPr kumimoji="1" lang="ja-JP" altLang="en-US" sz="800" b="1" dirty="0">
                  <a:latin typeface="+mn-ea"/>
                </a:endParaRPr>
              </a:p>
            </p:txBody>
          </p:sp>
          <p:sp>
            <p:nvSpPr>
              <p:cNvPr id="30" name="テキスト ボックス 29"/>
              <p:cNvSpPr txBox="1"/>
              <p:nvPr/>
            </p:nvSpPr>
            <p:spPr>
              <a:xfrm>
                <a:off x="3366162" y="4987303"/>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フランス</a:t>
                </a:r>
                <a:endParaRPr kumimoji="1" lang="ja-JP" altLang="en-US" sz="800" b="1" dirty="0">
                  <a:latin typeface="+mn-ea"/>
                </a:endParaRPr>
              </a:p>
            </p:txBody>
          </p:sp>
          <p:sp>
            <p:nvSpPr>
              <p:cNvPr id="31" name="テキスト ボックス 30"/>
              <p:cNvSpPr txBox="1"/>
              <p:nvPr/>
            </p:nvSpPr>
            <p:spPr>
              <a:xfrm>
                <a:off x="3588639" y="4987302"/>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カナダ</a:t>
                </a:r>
                <a:endParaRPr kumimoji="1" lang="ja-JP" altLang="en-US" sz="800" b="1" dirty="0">
                  <a:latin typeface="+mn-ea"/>
                </a:endParaRPr>
              </a:p>
            </p:txBody>
          </p:sp>
          <p:sp>
            <p:nvSpPr>
              <p:cNvPr id="32" name="テキスト ボックス 31"/>
              <p:cNvSpPr txBox="1"/>
              <p:nvPr/>
            </p:nvSpPr>
            <p:spPr>
              <a:xfrm>
                <a:off x="3818724" y="4996829"/>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スペイン</a:t>
                </a:r>
                <a:endParaRPr kumimoji="1" lang="ja-JP" altLang="en-US" sz="800" b="1" dirty="0">
                  <a:latin typeface="+mn-ea"/>
                </a:endParaRPr>
              </a:p>
            </p:txBody>
          </p:sp>
          <p:sp>
            <p:nvSpPr>
              <p:cNvPr id="33" name="テキスト ボックス 32"/>
              <p:cNvSpPr txBox="1"/>
              <p:nvPr/>
            </p:nvSpPr>
            <p:spPr>
              <a:xfrm>
                <a:off x="4055092" y="4987302"/>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ベトナム</a:t>
                </a:r>
                <a:endParaRPr kumimoji="1" lang="ja-JP" altLang="en-US" sz="800" b="1" dirty="0">
                  <a:latin typeface="+mn-ea"/>
                </a:endParaRPr>
              </a:p>
            </p:txBody>
          </p:sp>
          <p:sp>
            <p:nvSpPr>
              <p:cNvPr id="34" name="テキスト ボックス 33"/>
              <p:cNvSpPr txBox="1"/>
              <p:nvPr/>
            </p:nvSpPr>
            <p:spPr>
              <a:xfrm>
                <a:off x="4279942" y="4987301"/>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マレーシア</a:t>
                </a:r>
                <a:endParaRPr kumimoji="1" lang="ja-JP" altLang="en-US" sz="800" b="1" dirty="0">
                  <a:latin typeface="+mn-ea"/>
                </a:endParaRPr>
              </a:p>
            </p:txBody>
          </p:sp>
        </p:grpSp>
        <p:sp>
          <p:nvSpPr>
            <p:cNvPr id="68" name="テキスト ボックス 67"/>
            <p:cNvSpPr txBox="1"/>
            <p:nvPr/>
          </p:nvSpPr>
          <p:spPr>
            <a:xfrm>
              <a:off x="322232" y="2186748"/>
              <a:ext cx="423792" cy="123111"/>
            </a:xfrm>
            <a:prstGeom prst="rect">
              <a:avLst/>
            </a:prstGeom>
            <a:solidFill>
              <a:schemeClr val="bg1"/>
            </a:solidFill>
          </p:spPr>
          <p:txBody>
            <a:bodyPr vert="horz" wrap="square" lIns="0" tIns="0" rIns="0" bIns="0" rtlCol="0" anchor="ctr" anchorCtr="0">
              <a:spAutoFit/>
            </a:bodyPr>
            <a:lstStyle/>
            <a:p>
              <a:r>
                <a:rPr lang="en-US" altLang="ja-JP" sz="800" b="1" dirty="0">
                  <a:latin typeface="+mn-ea"/>
                </a:rPr>
                <a:t>(</a:t>
              </a:r>
              <a:r>
                <a:rPr lang="ja-JP" altLang="en-US" sz="800" b="1" dirty="0">
                  <a:latin typeface="+mn-ea"/>
                </a:rPr>
                <a:t>円</a:t>
              </a:r>
              <a:r>
                <a:rPr lang="en-US" altLang="ja-JP" sz="800" b="1" dirty="0">
                  <a:latin typeface="+mn-ea"/>
                </a:rPr>
                <a:t>)</a:t>
              </a:r>
              <a:endParaRPr kumimoji="1" lang="ja-JP" altLang="en-US" sz="800" b="1" dirty="0">
                <a:latin typeface="+mn-ea"/>
              </a:endParaRPr>
            </a:p>
          </p:txBody>
        </p:sp>
      </p:grpSp>
      <p:grpSp>
        <p:nvGrpSpPr>
          <p:cNvPr id="73" name="グループ化 72"/>
          <p:cNvGrpSpPr/>
          <p:nvPr/>
        </p:nvGrpSpPr>
        <p:grpSpPr>
          <a:xfrm>
            <a:off x="4606502" y="710960"/>
            <a:ext cx="4477109" cy="5507655"/>
            <a:chOff x="4606502" y="710960"/>
            <a:chExt cx="4477109" cy="5507655"/>
          </a:xfrm>
        </p:grpSpPr>
        <p:grpSp>
          <p:nvGrpSpPr>
            <p:cNvPr id="13" name="グループ化 12"/>
            <p:cNvGrpSpPr/>
            <p:nvPr/>
          </p:nvGrpSpPr>
          <p:grpSpPr>
            <a:xfrm>
              <a:off x="4606502" y="710960"/>
              <a:ext cx="4477109" cy="5499340"/>
              <a:chOff x="4606502" y="710960"/>
              <a:chExt cx="4477109" cy="5499340"/>
            </a:xfrm>
          </p:grpSpPr>
          <p:pic>
            <p:nvPicPr>
              <p:cNvPr id="3" name="図 2"/>
              <p:cNvPicPr>
                <a:picLocks noChangeAspect="1"/>
              </p:cNvPicPr>
              <p:nvPr/>
            </p:nvPicPr>
            <p:blipFill>
              <a:blip r:embed="rId3"/>
              <a:stretch>
                <a:fillRect/>
              </a:stretch>
            </p:blipFill>
            <p:spPr>
              <a:xfrm>
                <a:off x="4606502" y="710960"/>
                <a:ext cx="4477109" cy="5499340"/>
              </a:xfrm>
              <a:prstGeom prst="rect">
                <a:avLst/>
              </a:prstGeom>
              <a:ln>
                <a:solidFill>
                  <a:schemeClr val="tx1"/>
                </a:solidFill>
              </a:ln>
            </p:spPr>
          </p:pic>
          <p:grpSp>
            <p:nvGrpSpPr>
              <p:cNvPr id="6" name="グループ化 5"/>
              <p:cNvGrpSpPr/>
              <p:nvPr/>
            </p:nvGrpSpPr>
            <p:grpSpPr>
              <a:xfrm>
                <a:off x="8937625" y="2576511"/>
                <a:ext cx="66674" cy="3028952"/>
                <a:chOff x="8937625" y="2576511"/>
                <a:chExt cx="66674" cy="3028952"/>
              </a:xfrm>
            </p:grpSpPr>
            <p:sp>
              <p:nvSpPr>
                <p:cNvPr id="2" name="正方形/長方形 1"/>
                <p:cNvSpPr/>
                <p:nvPr/>
              </p:nvSpPr>
              <p:spPr>
                <a:xfrm>
                  <a:off x="8947149" y="2576511"/>
                  <a:ext cx="57150" cy="1743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8944768" y="4484597"/>
                  <a:ext cx="45719" cy="630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8937625" y="5181600"/>
                  <a:ext cx="45719" cy="109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942706" y="5357437"/>
                  <a:ext cx="47781" cy="248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8953818" y="4383882"/>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5" name="テキスト ボックス 34"/>
            <p:cNvSpPr txBox="1"/>
            <p:nvPr/>
          </p:nvSpPr>
          <p:spPr>
            <a:xfrm>
              <a:off x="4645341" y="2982309"/>
              <a:ext cx="390738" cy="92333"/>
            </a:xfrm>
            <a:prstGeom prst="rect">
              <a:avLst/>
            </a:prstGeom>
            <a:solidFill>
              <a:schemeClr val="bg1"/>
            </a:solidFill>
          </p:spPr>
          <p:txBody>
            <a:bodyPr vert="horz" wrap="square" lIns="0" tIns="0" rIns="0" bIns="0" rtlCol="0" anchor="ctr" anchorCtr="0">
              <a:spAutoFit/>
            </a:bodyPr>
            <a:lstStyle/>
            <a:p>
              <a:r>
                <a:rPr lang="en-US" altLang="ja-JP" sz="600" b="1" dirty="0">
                  <a:latin typeface="+mn-ea"/>
                </a:rPr>
                <a:t>150,000,000</a:t>
              </a:r>
              <a:endParaRPr kumimoji="1" lang="ja-JP" altLang="en-US" sz="600" b="1" dirty="0">
                <a:latin typeface="+mn-ea"/>
              </a:endParaRPr>
            </a:p>
          </p:txBody>
        </p:sp>
        <p:sp>
          <p:nvSpPr>
            <p:cNvPr id="36" name="テキスト ボックス 35"/>
            <p:cNvSpPr txBox="1"/>
            <p:nvPr/>
          </p:nvSpPr>
          <p:spPr>
            <a:xfrm>
              <a:off x="4645341" y="3407987"/>
              <a:ext cx="390738" cy="92333"/>
            </a:xfrm>
            <a:prstGeom prst="rect">
              <a:avLst/>
            </a:prstGeom>
            <a:solidFill>
              <a:schemeClr val="bg1"/>
            </a:solidFill>
          </p:spPr>
          <p:txBody>
            <a:bodyPr vert="horz" wrap="square" lIns="0" tIns="0" rIns="0" bIns="0" rtlCol="0" anchor="ctr" anchorCtr="0">
              <a:spAutoFit/>
            </a:bodyPr>
            <a:lstStyle/>
            <a:p>
              <a:r>
                <a:rPr lang="en-US" altLang="ja-JP" sz="600" b="1" dirty="0">
                  <a:latin typeface="+mn-ea"/>
                </a:rPr>
                <a:t>125,000,000</a:t>
              </a:r>
              <a:endParaRPr kumimoji="1" lang="ja-JP" altLang="en-US" sz="600" b="1" dirty="0">
                <a:latin typeface="+mn-ea"/>
              </a:endParaRPr>
            </a:p>
          </p:txBody>
        </p:sp>
        <p:sp>
          <p:nvSpPr>
            <p:cNvPr id="37" name="テキスト ボックス 36"/>
            <p:cNvSpPr txBox="1"/>
            <p:nvPr/>
          </p:nvSpPr>
          <p:spPr>
            <a:xfrm>
              <a:off x="4645341" y="3842492"/>
              <a:ext cx="390738" cy="92333"/>
            </a:xfrm>
            <a:prstGeom prst="rect">
              <a:avLst/>
            </a:prstGeom>
            <a:solidFill>
              <a:schemeClr val="bg1"/>
            </a:solidFill>
          </p:spPr>
          <p:txBody>
            <a:bodyPr vert="horz" wrap="square" lIns="0" tIns="0" rIns="0" bIns="0" rtlCol="0" anchor="ctr" anchorCtr="0">
              <a:spAutoFit/>
            </a:bodyPr>
            <a:lstStyle/>
            <a:p>
              <a:r>
                <a:rPr lang="en-US" altLang="ja-JP" sz="600" b="1" dirty="0">
                  <a:latin typeface="+mn-ea"/>
                </a:rPr>
                <a:t>100,000,000</a:t>
              </a:r>
              <a:endParaRPr kumimoji="1" lang="ja-JP" altLang="en-US" sz="600" b="1" dirty="0">
                <a:latin typeface="+mn-ea"/>
              </a:endParaRPr>
            </a:p>
          </p:txBody>
        </p:sp>
        <p:sp>
          <p:nvSpPr>
            <p:cNvPr id="38" name="テキスト ボックス 37"/>
            <p:cNvSpPr txBox="1"/>
            <p:nvPr/>
          </p:nvSpPr>
          <p:spPr>
            <a:xfrm>
              <a:off x="4645341" y="4286787"/>
              <a:ext cx="371953" cy="92333"/>
            </a:xfrm>
            <a:prstGeom prst="rect">
              <a:avLst/>
            </a:prstGeom>
            <a:solidFill>
              <a:schemeClr val="bg1"/>
            </a:solidFill>
          </p:spPr>
          <p:txBody>
            <a:bodyPr vert="horz" wrap="square" lIns="0" tIns="0" rIns="0" bIns="0" rtlCol="0" anchor="ctr" anchorCtr="0">
              <a:spAutoFit/>
            </a:bodyPr>
            <a:lstStyle/>
            <a:p>
              <a:pPr algn="r"/>
              <a:r>
                <a:rPr lang="en-US" altLang="ja-JP" sz="600" b="1" dirty="0">
                  <a:latin typeface="+mn-ea"/>
                </a:rPr>
                <a:t>75,000,000</a:t>
              </a:r>
              <a:endParaRPr kumimoji="1" lang="ja-JP" altLang="en-US" sz="600" b="1" dirty="0">
                <a:latin typeface="+mn-ea"/>
              </a:endParaRPr>
            </a:p>
          </p:txBody>
        </p:sp>
        <p:sp>
          <p:nvSpPr>
            <p:cNvPr id="39" name="テキスト ボックス 38"/>
            <p:cNvSpPr txBox="1"/>
            <p:nvPr/>
          </p:nvSpPr>
          <p:spPr>
            <a:xfrm>
              <a:off x="4654733" y="4716575"/>
              <a:ext cx="371953" cy="92333"/>
            </a:xfrm>
            <a:prstGeom prst="rect">
              <a:avLst/>
            </a:prstGeom>
            <a:solidFill>
              <a:schemeClr val="bg1"/>
            </a:solidFill>
          </p:spPr>
          <p:txBody>
            <a:bodyPr vert="horz" wrap="square" lIns="0" tIns="0" rIns="0" bIns="0" rtlCol="0" anchor="ctr" anchorCtr="0">
              <a:spAutoFit/>
            </a:bodyPr>
            <a:lstStyle/>
            <a:p>
              <a:pPr algn="r"/>
              <a:r>
                <a:rPr lang="en-US" altLang="ja-JP" sz="600" b="1" dirty="0">
                  <a:latin typeface="+mn-ea"/>
                </a:rPr>
                <a:t>50,000,000</a:t>
              </a:r>
              <a:endParaRPr kumimoji="1" lang="ja-JP" altLang="en-US" sz="600" b="1" dirty="0">
                <a:latin typeface="+mn-ea"/>
              </a:endParaRPr>
            </a:p>
          </p:txBody>
        </p:sp>
        <p:sp>
          <p:nvSpPr>
            <p:cNvPr id="40" name="テキスト ボックス 39"/>
            <p:cNvSpPr txBox="1"/>
            <p:nvPr/>
          </p:nvSpPr>
          <p:spPr>
            <a:xfrm>
              <a:off x="4645340" y="5146363"/>
              <a:ext cx="371953" cy="92333"/>
            </a:xfrm>
            <a:prstGeom prst="rect">
              <a:avLst/>
            </a:prstGeom>
            <a:solidFill>
              <a:schemeClr val="bg1"/>
            </a:solidFill>
          </p:spPr>
          <p:txBody>
            <a:bodyPr vert="horz" wrap="square" lIns="0" tIns="0" rIns="0" bIns="0" rtlCol="0" anchor="ctr" anchorCtr="0">
              <a:spAutoFit/>
            </a:bodyPr>
            <a:lstStyle/>
            <a:p>
              <a:pPr algn="r"/>
              <a:r>
                <a:rPr lang="en-US" altLang="ja-JP" sz="600" b="1" dirty="0">
                  <a:latin typeface="+mn-ea"/>
                </a:rPr>
                <a:t>25,000,000</a:t>
              </a:r>
              <a:endParaRPr kumimoji="1" lang="ja-JP" altLang="en-US" sz="600" b="1" dirty="0">
                <a:latin typeface="+mn-ea"/>
              </a:endParaRPr>
            </a:p>
          </p:txBody>
        </p:sp>
        <p:sp>
          <p:nvSpPr>
            <p:cNvPr id="41" name="テキスト ボックス 40"/>
            <p:cNvSpPr txBox="1"/>
            <p:nvPr/>
          </p:nvSpPr>
          <p:spPr>
            <a:xfrm>
              <a:off x="4645339" y="5572041"/>
              <a:ext cx="371953" cy="92333"/>
            </a:xfrm>
            <a:prstGeom prst="rect">
              <a:avLst/>
            </a:prstGeom>
            <a:solidFill>
              <a:schemeClr val="bg1"/>
            </a:solidFill>
          </p:spPr>
          <p:txBody>
            <a:bodyPr vert="horz" wrap="square" lIns="0" tIns="0" rIns="0" bIns="0" rtlCol="0" anchor="ctr" anchorCtr="0">
              <a:spAutoFit/>
            </a:bodyPr>
            <a:lstStyle/>
            <a:p>
              <a:pPr algn="r"/>
              <a:r>
                <a:rPr lang="en-US" altLang="ja-JP" sz="600" b="1" dirty="0">
                  <a:latin typeface="+mn-ea"/>
                </a:rPr>
                <a:t>0</a:t>
              </a:r>
              <a:endParaRPr kumimoji="1" lang="ja-JP" altLang="en-US" sz="600" b="1" dirty="0">
                <a:latin typeface="+mn-ea"/>
              </a:endParaRPr>
            </a:p>
          </p:txBody>
        </p:sp>
        <p:sp>
          <p:nvSpPr>
            <p:cNvPr id="42" name="テキスト ボックス 41"/>
            <p:cNvSpPr txBox="1"/>
            <p:nvPr/>
          </p:nvSpPr>
          <p:spPr>
            <a:xfrm rot="18226995">
              <a:off x="4745366" y="5803803"/>
              <a:ext cx="453285" cy="123111"/>
            </a:xfrm>
            <a:prstGeom prst="rect">
              <a:avLst/>
            </a:prstGeom>
            <a:solidFill>
              <a:schemeClr val="bg1"/>
            </a:solidFill>
          </p:spPr>
          <p:txBody>
            <a:bodyPr vert="horz" wrap="square" lIns="0" tIns="0" rIns="0" bIns="0" rtlCol="0" anchor="ctr" anchorCtr="0">
              <a:spAutoFit/>
            </a:bodyPr>
            <a:lstStyle/>
            <a:p>
              <a:pPr algn="ctr"/>
              <a:r>
                <a:rPr lang="en-US" altLang="ja-JP" sz="800" b="1" dirty="0">
                  <a:latin typeface="+mj-ea"/>
                  <a:ea typeface="+mj-ea"/>
                </a:rPr>
                <a:t>2017/10</a:t>
              </a:r>
              <a:endParaRPr kumimoji="1" lang="ja-JP" altLang="en-US" sz="800" b="1" dirty="0">
                <a:latin typeface="+mj-ea"/>
                <a:ea typeface="+mj-ea"/>
              </a:endParaRPr>
            </a:p>
          </p:txBody>
        </p:sp>
        <p:sp>
          <p:nvSpPr>
            <p:cNvPr id="43" name="テキスト ボックス 42"/>
            <p:cNvSpPr txBox="1"/>
            <p:nvPr/>
          </p:nvSpPr>
          <p:spPr>
            <a:xfrm rot="18226995">
              <a:off x="4819097" y="5887974"/>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11</a:t>
              </a:r>
              <a:r>
                <a:rPr lang="ja-JP" altLang="en-US" sz="800" b="1" dirty="0">
                  <a:latin typeface="+mj-ea"/>
                  <a:ea typeface="+mj-ea"/>
                </a:rPr>
                <a:t>　　　</a:t>
              </a:r>
              <a:endParaRPr kumimoji="1" lang="ja-JP" altLang="en-US" sz="800" b="1" dirty="0">
                <a:latin typeface="+mj-ea"/>
                <a:ea typeface="+mj-ea"/>
              </a:endParaRPr>
            </a:p>
          </p:txBody>
        </p:sp>
        <p:sp>
          <p:nvSpPr>
            <p:cNvPr id="44" name="テキスト ボックス 43"/>
            <p:cNvSpPr txBox="1"/>
            <p:nvPr/>
          </p:nvSpPr>
          <p:spPr>
            <a:xfrm rot="18226995">
              <a:off x="4996898" y="5887973"/>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12</a:t>
              </a:r>
              <a:r>
                <a:rPr lang="ja-JP" altLang="en-US" sz="800" b="1" dirty="0">
                  <a:latin typeface="+mj-ea"/>
                  <a:ea typeface="+mj-ea"/>
                </a:rPr>
                <a:t>　　　</a:t>
              </a:r>
              <a:endParaRPr kumimoji="1" lang="ja-JP" altLang="en-US" sz="800" b="1" dirty="0">
                <a:latin typeface="+mj-ea"/>
                <a:ea typeface="+mj-ea"/>
              </a:endParaRPr>
            </a:p>
          </p:txBody>
        </p:sp>
        <p:sp>
          <p:nvSpPr>
            <p:cNvPr id="45" name="テキスト ボックス 44"/>
            <p:cNvSpPr txBox="1"/>
            <p:nvPr/>
          </p:nvSpPr>
          <p:spPr>
            <a:xfrm rot="18226995">
              <a:off x="5254592" y="5829791"/>
              <a:ext cx="453285" cy="123111"/>
            </a:xfrm>
            <a:prstGeom prst="rect">
              <a:avLst/>
            </a:prstGeom>
            <a:solidFill>
              <a:schemeClr val="bg1"/>
            </a:solidFill>
          </p:spPr>
          <p:txBody>
            <a:bodyPr vert="horz" wrap="square" lIns="0" tIns="0" rIns="0" bIns="0" rtlCol="0" anchor="ctr" anchorCtr="0">
              <a:spAutoFit/>
            </a:bodyPr>
            <a:lstStyle/>
            <a:p>
              <a:pPr algn="ctr"/>
              <a:r>
                <a:rPr lang="en-US" altLang="ja-JP" sz="800" b="1" dirty="0">
                  <a:latin typeface="+mj-ea"/>
                  <a:ea typeface="+mj-ea"/>
                </a:rPr>
                <a:t>2018/01</a:t>
              </a:r>
              <a:endParaRPr kumimoji="1" lang="ja-JP" altLang="en-US" sz="800" b="1" dirty="0">
                <a:latin typeface="+mj-ea"/>
                <a:ea typeface="+mj-ea"/>
              </a:endParaRPr>
            </a:p>
          </p:txBody>
        </p:sp>
        <p:sp>
          <p:nvSpPr>
            <p:cNvPr id="46" name="テキスト ボックス 45"/>
            <p:cNvSpPr txBox="1"/>
            <p:nvPr/>
          </p:nvSpPr>
          <p:spPr>
            <a:xfrm rot="18226995">
              <a:off x="7366841" y="5894588"/>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02</a:t>
              </a:r>
              <a:r>
                <a:rPr lang="ja-JP" altLang="en-US" sz="800" b="1" dirty="0">
                  <a:latin typeface="+mj-ea"/>
                  <a:ea typeface="+mj-ea"/>
                </a:rPr>
                <a:t>　　　</a:t>
              </a:r>
              <a:endParaRPr kumimoji="1" lang="ja-JP" altLang="en-US" sz="800" b="1" dirty="0">
                <a:latin typeface="+mj-ea"/>
                <a:ea typeface="+mj-ea"/>
              </a:endParaRPr>
            </a:p>
          </p:txBody>
        </p:sp>
        <p:sp>
          <p:nvSpPr>
            <p:cNvPr id="47" name="テキスト ボックス 46"/>
            <p:cNvSpPr txBox="1"/>
            <p:nvPr/>
          </p:nvSpPr>
          <p:spPr>
            <a:xfrm rot="18226995">
              <a:off x="5511025" y="5879312"/>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03</a:t>
              </a:r>
              <a:r>
                <a:rPr lang="ja-JP" altLang="en-US" sz="800" b="1" dirty="0">
                  <a:latin typeface="+mj-ea"/>
                  <a:ea typeface="+mj-ea"/>
                </a:rPr>
                <a:t>　　　</a:t>
              </a:r>
              <a:endParaRPr kumimoji="1" lang="ja-JP" altLang="en-US" sz="800" b="1" dirty="0">
                <a:latin typeface="+mj-ea"/>
                <a:ea typeface="+mj-ea"/>
              </a:endParaRPr>
            </a:p>
          </p:txBody>
        </p:sp>
        <p:sp>
          <p:nvSpPr>
            <p:cNvPr id="48" name="テキスト ボックス 47"/>
            <p:cNvSpPr txBox="1"/>
            <p:nvPr/>
          </p:nvSpPr>
          <p:spPr>
            <a:xfrm rot="18226995">
              <a:off x="5676881" y="5884791"/>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04</a:t>
              </a:r>
              <a:r>
                <a:rPr lang="ja-JP" altLang="en-US" sz="800" b="1" dirty="0">
                  <a:latin typeface="+mj-ea"/>
                  <a:ea typeface="+mj-ea"/>
                </a:rPr>
                <a:t>　　　</a:t>
              </a:r>
              <a:endParaRPr kumimoji="1" lang="ja-JP" altLang="en-US" sz="800" b="1" dirty="0">
                <a:latin typeface="+mj-ea"/>
                <a:ea typeface="+mj-ea"/>
              </a:endParaRPr>
            </a:p>
          </p:txBody>
        </p:sp>
        <p:sp>
          <p:nvSpPr>
            <p:cNvPr id="49" name="テキスト ボックス 48"/>
            <p:cNvSpPr txBox="1"/>
            <p:nvPr/>
          </p:nvSpPr>
          <p:spPr>
            <a:xfrm rot="18226995">
              <a:off x="5845937" y="5885818"/>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05</a:t>
              </a:r>
              <a:r>
                <a:rPr lang="ja-JP" altLang="en-US" sz="800" b="1" dirty="0">
                  <a:latin typeface="+mj-ea"/>
                  <a:ea typeface="+mj-ea"/>
                </a:rPr>
                <a:t>　　　</a:t>
              </a:r>
              <a:endParaRPr kumimoji="1" lang="ja-JP" altLang="en-US" sz="800" b="1" dirty="0">
                <a:latin typeface="+mj-ea"/>
                <a:ea typeface="+mj-ea"/>
              </a:endParaRPr>
            </a:p>
          </p:txBody>
        </p:sp>
        <p:sp>
          <p:nvSpPr>
            <p:cNvPr id="50" name="テキスト ボックス 49"/>
            <p:cNvSpPr txBox="1"/>
            <p:nvPr/>
          </p:nvSpPr>
          <p:spPr>
            <a:xfrm rot="18226995">
              <a:off x="6025151" y="5887974"/>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06</a:t>
              </a:r>
              <a:r>
                <a:rPr lang="ja-JP" altLang="en-US" sz="800" b="1" dirty="0">
                  <a:latin typeface="+mj-ea"/>
                  <a:ea typeface="+mj-ea"/>
                </a:rPr>
                <a:t>　　　</a:t>
              </a:r>
              <a:endParaRPr kumimoji="1" lang="ja-JP" altLang="en-US" sz="800" b="1" dirty="0">
                <a:latin typeface="+mj-ea"/>
                <a:ea typeface="+mj-ea"/>
              </a:endParaRPr>
            </a:p>
          </p:txBody>
        </p:sp>
        <p:sp>
          <p:nvSpPr>
            <p:cNvPr id="51" name="テキスト ボックス 50"/>
            <p:cNvSpPr txBox="1"/>
            <p:nvPr/>
          </p:nvSpPr>
          <p:spPr>
            <a:xfrm rot="18226995">
              <a:off x="6190016" y="5882588"/>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07</a:t>
              </a:r>
              <a:r>
                <a:rPr lang="ja-JP" altLang="en-US" sz="800" b="1" dirty="0">
                  <a:latin typeface="+mj-ea"/>
                  <a:ea typeface="+mj-ea"/>
                </a:rPr>
                <a:t>　　　</a:t>
              </a:r>
              <a:endParaRPr kumimoji="1" lang="ja-JP" altLang="en-US" sz="800" b="1" dirty="0">
                <a:latin typeface="+mj-ea"/>
                <a:ea typeface="+mj-ea"/>
              </a:endParaRPr>
            </a:p>
          </p:txBody>
        </p:sp>
        <p:sp>
          <p:nvSpPr>
            <p:cNvPr id="52" name="テキスト ボックス 51"/>
            <p:cNvSpPr txBox="1"/>
            <p:nvPr/>
          </p:nvSpPr>
          <p:spPr>
            <a:xfrm rot="18226995">
              <a:off x="6357170" y="5889964"/>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08</a:t>
              </a:r>
              <a:r>
                <a:rPr lang="ja-JP" altLang="en-US" sz="800" b="1" dirty="0">
                  <a:latin typeface="+mj-ea"/>
                  <a:ea typeface="+mj-ea"/>
                </a:rPr>
                <a:t>　　　</a:t>
              </a:r>
              <a:endParaRPr kumimoji="1" lang="ja-JP" altLang="en-US" sz="800" b="1" dirty="0">
                <a:latin typeface="+mj-ea"/>
                <a:ea typeface="+mj-ea"/>
              </a:endParaRPr>
            </a:p>
          </p:txBody>
        </p:sp>
        <p:sp>
          <p:nvSpPr>
            <p:cNvPr id="53" name="テキスト ボックス 52"/>
            <p:cNvSpPr txBox="1"/>
            <p:nvPr/>
          </p:nvSpPr>
          <p:spPr>
            <a:xfrm rot="18226995">
              <a:off x="6524928" y="5883832"/>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09</a:t>
              </a:r>
              <a:r>
                <a:rPr lang="ja-JP" altLang="en-US" sz="800" b="1" dirty="0">
                  <a:latin typeface="+mj-ea"/>
                  <a:ea typeface="+mj-ea"/>
                </a:rPr>
                <a:t>　　　</a:t>
              </a:r>
              <a:endParaRPr kumimoji="1" lang="ja-JP" altLang="en-US" sz="800" b="1" dirty="0">
                <a:latin typeface="+mj-ea"/>
                <a:ea typeface="+mj-ea"/>
              </a:endParaRPr>
            </a:p>
          </p:txBody>
        </p:sp>
        <p:sp>
          <p:nvSpPr>
            <p:cNvPr id="54" name="テキスト ボックス 53"/>
            <p:cNvSpPr txBox="1"/>
            <p:nvPr/>
          </p:nvSpPr>
          <p:spPr>
            <a:xfrm rot="18226995">
              <a:off x="6692358" y="5893163"/>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10</a:t>
              </a:r>
              <a:r>
                <a:rPr lang="ja-JP" altLang="en-US" sz="800" b="1" dirty="0">
                  <a:latin typeface="+mj-ea"/>
                  <a:ea typeface="+mj-ea"/>
                </a:rPr>
                <a:t>　　　</a:t>
              </a:r>
              <a:endParaRPr kumimoji="1" lang="ja-JP" altLang="en-US" sz="800" b="1" dirty="0">
                <a:latin typeface="+mj-ea"/>
                <a:ea typeface="+mj-ea"/>
              </a:endParaRPr>
            </a:p>
          </p:txBody>
        </p:sp>
        <p:sp>
          <p:nvSpPr>
            <p:cNvPr id="55" name="テキスト ボックス 54"/>
            <p:cNvSpPr txBox="1"/>
            <p:nvPr/>
          </p:nvSpPr>
          <p:spPr>
            <a:xfrm rot="18226995">
              <a:off x="6865407" y="5893164"/>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11</a:t>
              </a:r>
              <a:r>
                <a:rPr lang="ja-JP" altLang="en-US" sz="800" b="1" dirty="0">
                  <a:latin typeface="+mj-ea"/>
                  <a:ea typeface="+mj-ea"/>
                </a:rPr>
                <a:t>　　　</a:t>
              </a:r>
              <a:endParaRPr kumimoji="1" lang="ja-JP" altLang="en-US" sz="800" b="1" dirty="0">
                <a:latin typeface="+mj-ea"/>
                <a:ea typeface="+mj-ea"/>
              </a:endParaRPr>
            </a:p>
          </p:txBody>
        </p:sp>
        <p:sp>
          <p:nvSpPr>
            <p:cNvPr id="56" name="テキスト ボックス 55"/>
            <p:cNvSpPr txBox="1"/>
            <p:nvPr/>
          </p:nvSpPr>
          <p:spPr>
            <a:xfrm rot="18226995">
              <a:off x="7029537" y="5893163"/>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12</a:t>
              </a:r>
              <a:r>
                <a:rPr lang="ja-JP" altLang="en-US" sz="800" b="1" dirty="0">
                  <a:latin typeface="+mj-ea"/>
                  <a:ea typeface="+mj-ea"/>
                </a:rPr>
                <a:t>　　　</a:t>
              </a:r>
              <a:endParaRPr kumimoji="1" lang="ja-JP" altLang="en-US" sz="800" b="1" dirty="0">
                <a:latin typeface="+mj-ea"/>
                <a:ea typeface="+mj-ea"/>
              </a:endParaRPr>
            </a:p>
          </p:txBody>
        </p:sp>
        <p:sp>
          <p:nvSpPr>
            <p:cNvPr id="57" name="テキスト ボックス 56"/>
            <p:cNvSpPr txBox="1"/>
            <p:nvPr/>
          </p:nvSpPr>
          <p:spPr>
            <a:xfrm rot="18226995">
              <a:off x="7292102" y="5817702"/>
              <a:ext cx="453285" cy="123111"/>
            </a:xfrm>
            <a:prstGeom prst="rect">
              <a:avLst/>
            </a:prstGeom>
            <a:solidFill>
              <a:schemeClr val="bg1"/>
            </a:solidFill>
          </p:spPr>
          <p:txBody>
            <a:bodyPr vert="horz" wrap="square" lIns="0" tIns="0" rIns="0" bIns="0" rtlCol="0" anchor="ctr" anchorCtr="0">
              <a:spAutoFit/>
            </a:bodyPr>
            <a:lstStyle/>
            <a:p>
              <a:pPr algn="ctr"/>
              <a:r>
                <a:rPr lang="en-US" altLang="ja-JP" sz="800" b="1" dirty="0">
                  <a:latin typeface="+mj-ea"/>
                  <a:ea typeface="+mj-ea"/>
                </a:rPr>
                <a:t>2019/01</a:t>
              </a:r>
              <a:endParaRPr kumimoji="1" lang="ja-JP" altLang="en-US" sz="800" b="1" dirty="0">
                <a:latin typeface="+mj-ea"/>
                <a:ea typeface="+mj-ea"/>
              </a:endParaRPr>
            </a:p>
          </p:txBody>
        </p:sp>
        <p:sp>
          <p:nvSpPr>
            <p:cNvPr id="59" name="テキスト ボックス 58"/>
            <p:cNvSpPr txBox="1"/>
            <p:nvPr/>
          </p:nvSpPr>
          <p:spPr>
            <a:xfrm rot="18226995">
              <a:off x="5343942" y="5878053"/>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02</a:t>
              </a:r>
              <a:r>
                <a:rPr lang="ja-JP" altLang="en-US" sz="800" b="1" dirty="0">
                  <a:latin typeface="+mj-ea"/>
                  <a:ea typeface="+mj-ea"/>
                </a:rPr>
                <a:t>　　　</a:t>
              </a:r>
              <a:endParaRPr kumimoji="1" lang="ja-JP" altLang="en-US" sz="800" b="1" dirty="0">
                <a:latin typeface="+mj-ea"/>
                <a:ea typeface="+mj-ea"/>
              </a:endParaRPr>
            </a:p>
          </p:txBody>
        </p:sp>
        <p:sp>
          <p:nvSpPr>
            <p:cNvPr id="60" name="テキスト ボックス 59"/>
            <p:cNvSpPr txBox="1"/>
            <p:nvPr/>
          </p:nvSpPr>
          <p:spPr>
            <a:xfrm rot="18226995">
              <a:off x="7530977" y="5893164"/>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03</a:t>
              </a:r>
              <a:r>
                <a:rPr lang="ja-JP" altLang="en-US" sz="800" b="1" dirty="0">
                  <a:latin typeface="+mj-ea"/>
                  <a:ea typeface="+mj-ea"/>
                </a:rPr>
                <a:t>　　　</a:t>
              </a:r>
              <a:endParaRPr kumimoji="1" lang="ja-JP" altLang="en-US" sz="800" b="1" dirty="0">
                <a:latin typeface="+mj-ea"/>
                <a:ea typeface="+mj-ea"/>
              </a:endParaRPr>
            </a:p>
          </p:txBody>
        </p:sp>
        <p:sp>
          <p:nvSpPr>
            <p:cNvPr id="61" name="テキスト ボックス 60"/>
            <p:cNvSpPr txBox="1"/>
            <p:nvPr/>
          </p:nvSpPr>
          <p:spPr>
            <a:xfrm rot="18226995">
              <a:off x="7709935" y="5884792"/>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04</a:t>
              </a:r>
              <a:r>
                <a:rPr lang="ja-JP" altLang="en-US" sz="800" b="1" dirty="0">
                  <a:latin typeface="+mj-ea"/>
                  <a:ea typeface="+mj-ea"/>
                </a:rPr>
                <a:t>　　　</a:t>
              </a:r>
              <a:endParaRPr kumimoji="1" lang="ja-JP" altLang="en-US" sz="800" b="1" dirty="0">
                <a:latin typeface="+mj-ea"/>
                <a:ea typeface="+mj-ea"/>
              </a:endParaRPr>
            </a:p>
          </p:txBody>
        </p:sp>
        <p:sp>
          <p:nvSpPr>
            <p:cNvPr id="62" name="テキスト ボックス 61"/>
            <p:cNvSpPr txBox="1"/>
            <p:nvPr/>
          </p:nvSpPr>
          <p:spPr>
            <a:xfrm rot="18226995">
              <a:off x="7888471" y="5884789"/>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05</a:t>
              </a:r>
              <a:r>
                <a:rPr lang="ja-JP" altLang="en-US" sz="800" b="1" dirty="0">
                  <a:latin typeface="+mj-ea"/>
                  <a:ea typeface="+mj-ea"/>
                </a:rPr>
                <a:t>　　　</a:t>
              </a:r>
              <a:endParaRPr kumimoji="1" lang="ja-JP" altLang="en-US" sz="800" b="1" dirty="0">
                <a:latin typeface="+mj-ea"/>
                <a:ea typeface="+mj-ea"/>
              </a:endParaRPr>
            </a:p>
          </p:txBody>
        </p:sp>
        <p:sp>
          <p:nvSpPr>
            <p:cNvPr id="63" name="テキスト ボックス 62"/>
            <p:cNvSpPr txBox="1"/>
            <p:nvPr/>
          </p:nvSpPr>
          <p:spPr>
            <a:xfrm rot="18226995">
              <a:off x="8062428" y="5884791"/>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06</a:t>
              </a:r>
              <a:r>
                <a:rPr lang="ja-JP" altLang="en-US" sz="800" b="1" dirty="0">
                  <a:latin typeface="+mj-ea"/>
                  <a:ea typeface="+mj-ea"/>
                </a:rPr>
                <a:t>　　　</a:t>
              </a:r>
              <a:endParaRPr kumimoji="1" lang="ja-JP" altLang="en-US" sz="800" b="1" dirty="0">
                <a:latin typeface="+mj-ea"/>
                <a:ea typeface="+mj-ea"/>
              </a:endParaRPr>
            </a:p>
          </p:txBody>
        </p:sp>
        <p:sp>
          <p:nvSpPr>
            <p:cNvPr id="64" name="テキスト ボックス 63"/>
            <p:cNvSpPr txBox="1"/>
            <p:nvPr/>
          </p:nvSpPr>
          <p:spPr>
            <a:xfrm rot="18226995">
              <a:off x="8230392" y="5889963"/>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07</a:t>
              </a:r>
              <a:r>
                <a:rPr lang="ja-JP" altLang="en-US" sz="800" b="1" dirty="0">
                  <a:latin typeface="+mj-ea"/>
                  <a:ea typeface="+mj-ea"/>
                </a:rPr>
                <a:t>　　　</a:t>
              </a:r>
              <a:endParaRPr kumimoji="1" lang="ja-JP" altLang="en-US" sz="800" b="1" dirty="0">
                <a:latin typeface="+mj-ea"/>
                <a:ea typeface="+mj-ea"/>
              </a:endParaRPr>
            </a:p>
          </p:txBody>
        </p:sp>
        <p:sp>
          <p:nvSpPr>
            <p:cNvPr id="65" name="テキスト ボックス 64"/>
            <p:cNvSpPr txBox="1"/>
            <p:nvPr/>
          </p:nvSpPr>
          <p:spPr>
            <a:xfrm rot="18226995">
              <a:off x="8408927" y="5884787"/>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08</a:t>
              </a:r>
              <a:r>
                <a:rPr lang="ja-JP" altLang="en-US" sz="800" b="1" dirty="0">
                  <a:latin typeface="+mj-ea"/>
                  <a:ea typeface="+mj-ea"/>
                </a:rPr>
                <a:t>　　　</a:t>
              </a:r>
              <a:endParaRPr kumimoji="1" lang="ja-JP" altLang="en-US" sz="800" b="1" dirty="0">
                <a:latin typeface="+mj-ea"/>
                <a:ea typeface="+mj-ea"/>
              </a:endParaRPr>
            </a:p>
          </p:txBody>
        </p:sp>
        <p:sp>
          <p:nvSpPr>
            <p:cNvPr id="66" name="テキスト ボックス 65"/>
            <p:cNvSpPr txBox="1"/>
            <p:nvPr/>
          </p:nvSpPr>
          <p:spPr>
            <a:xfrm rot="18226995">
              <a:off x="8571888" y="5894586"/>
              <a:ext cx="524943"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09</a:t>
              </a:r>
              <a:r>
                <a:rPr lang="ja-JP" altLang="en-US" sz="800" b="1" dirty="0">
                  <a:latin typeface="+mj-ea"/>
                  <a:ea typeface="+mj-ea"/>
                </a:rPr>
                <a:t>　　　</a:t>
              </a:r>
              <a:endParaRPr kumimoji="1" lang="ja-JP" altLang="en-US" sz="800" b="1" dirty="0">
                <a:latin typeface="+mj-ea"/>
                <a:ea typeface="+mj-ea"/>
              </a:endParaRPr>
            </a:p>
          </p:txBody>
        </p:sp>
        <p:sp>
          <p:nvSpPr>
            <p:cNvPr id="69" name="テキスト ボックス 68"/>
            <p:cNvSpPr txBox="1"/>
            <p:nvPr/>
          </p:nvSpPr>
          <p:spPr>
            <a:xfrm>
              <a:off x="4860961" y="2380718"/>
              <a:ext cx="423792" cy="123111"/>
            </a:xfrm>
            <a:prstGeom prst="rect">
              <a:avLst/>
            </a:prstGeom>
            <a:solidFill>
              <a:schemeClr val="bg1"/>
            </a:solidFill>
          </p:spPr>
          <p:txBody>
            <a:bodyPr vert="horz" wrap="square" lIns="0" tIns="0" rIns="0" bIns="0" rtlCol="0" anchor="ctr" anchorCtr="0">
              <a:spAutoFit/>
            </a:bodyPr>
            <a:lstStyle/>
            <a:p>
              <a:r>
                <a:rPr lang="en-US" altLang="ja-JP" sz="800" b="1" dirty="0">
                  <a:latin typeface="+mn-ea"/>
                </a:rPr>
                <a:t>(</a:t>
              </a:r>
              <a:r>
                <a:rPr lang="ja-JP" altLang="en-US" sz="800" b="1" dirty="0">
                  <a:latin typeface="+mn-ea"/>
                </a:rPr>
                <a:t>円</a:t>
              </a:r>
              <a:r>
                <a:rPr lang="en-US" altLang="ja-JP" sz="800" b="1" dirty="0">
                  <a:latin typeface="+mn-ea"/>
                </a:rPr>
                <a:t>)</a:t>
              </a:r>
              <a:endParaRPr kumimoji="1" lang="ja-JP" altLang="en-US" sz="800" b="1" dirty="0">
                <a:latin typeface="+mn-ea"/>
              </a:endParaRPr>
            </a:p>
          </p:txBody>
        </p:sp>
      </p:grpSp>
    </p:spTree>
    <p:extLst>
      <p:ext uri="{BB962C8B-B14F-4D97-AF65-F5344CB8AC3E}">
        <p14:creationId xmlns:p14="http://schemas.microsoft.com/office/powerpoint/2010/main" val="8417110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和歌山県における外国人観光客の国・地域別消費単価</a:t>
            </a:r>
            <a:endParaRPr lang="en-US" altLang="ja-JP" dirty="0"/>
          </a:p>
        </p:txBody>
      </p:sp>
      <p:sp>
        <p:nvSpPr>
          <p:cNvPr id="9" name="テキスト ボックス 8"/>
          <p:cNvSpPr txBox="1"/>
          <p:nvPr/>
        </p:nvSpPr>
        <p:spPr>
          <a:xfrm>
            <a:off x="1962149" y="6614361"/>
            <a:ext cx="6768353"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観光マップ　</a:t>
            </a:r>
            <a:r>
              <a:rPr lang="ja-JP" altLang="en-US" sz="1000" dirty="0"/>
              <a:t>ビザ・ワールドワイド・ジャパン株式会社のカードデータを再編加工</a:t>
            </a:r>
            <a:endParaRPr kumimoji="1" lang="ja-JP" altLang="en-US" sz="1000" dirty="0">
              <a:latin typeface="+mn-ea"/>
            </a:endParaRP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103</a:t>
            </a:fld>
            <a:endParaRPr kumimoji="1" lang="ja-JP" altLang="en-US"/>
          </a:p>
        </p:txBody>
      </p:sp>
      <p:grpSp>
        <p:nvGrpSpPr>
          <p:cNvPr id="15" name="グループ化 14"/>
          <p:cNvGrpSpPr/>
          <p:nvPr/>
        </p:nvGrpSpPr>
        <p:grpSpPr>
          <a:xfrm>
            <a:off x="44382" y="701335"/>
            <a:ext cx="4474349" cy="5508965"/>
            <a:chOff x="44382" y="701335"/>
            <a:chExt cx="4474349" cy="5508965"/>
          </a:xfrm>
        </p:grpSpPr>
        <p:pic>
          <p:nvPicPr>
            <p:cNvPr id="10" name="図 9"/>
            <p:cNvPicPr>
              <a:picLocks noChangeAspect="1"/>
            </p:cNvPicPr>
            <p:nvPr/>
          </p:nvPicPr>
          <p:blipFill>
            <a:blip r:embed="rId2"/>
            <a:stretch>
              <a:fillRect/>
            </a:stretch>
          </p:blipFill>
          <p:spPr>
            <a:xfrm>
              <a:off x="44382" y="701335"/>
              <a:ext cx="4474349" cy="5508965"/>
            </a:xfrm>
            <a:prstGeom prst="rect">
              <a:avLst/>
            </a:prstGeom>
            <a:ln>
              <a:solidFill>
                <a:schemeClr val="tx1"/>
              </a:solidFill>
            </a:ln>
          </p:spPr>
        </p:pic>
        <p:sp>
          <p:nvSpPr>
            <p:cNvPr id="56" name="テキスト ボックス 55"/>
            <p:cNvSpPr txBox="1"/>
            <p:nvPr/>
          </p:nvSpPr>
          <p:spPr>
            <a:xfrm>
              <a:off x="44382" y="3035396"/>
              <a:ext cx="271392" cy="107722"/>
            </a:xfrm>
            <a:prstGeom prst="rect">
              <a:avLst/>
            </a:prstGeom>
            <a:solidFill>
              <a:schemeClr val="bg1"/>
            </a:solidFill>
          </p:spPr>
          <p:txBody>
            <a:bodyPr vert="horz" wrap="square" lIns="0" tIns="0" rIns="0" bIns="0" rtlCol="0" anchor="ctr" anchorCtr="0">
              <a:spAutoFit/>
            </a:bodyPr>
            <a:lstStyle/>
            <a:p>
              <a:r>
                <a:rPr lang="en-US" altLang="ja-JP" sz="700" b="1" dirty="0">
                  <a:latin typeface="+mn-ea"/>
                </a:rPr>
                <a:t>30,000</a:t>
              </a:r>
              <a:endParaRPr kumimoji="1" lang="ja-JP" altLang="en-US" sz="700" b="1" dirty="0">
                <a:latin typeface="+mn-ea"/>
              </a:endParaRPr>
            </a:p>
          </p:txBody>
        </p:sp>
        <p:sp>
          <p:nvSpPr>
            <p:cNvPr id="57" name="テキスト ボックス 56"/>
            <p:cNvSpPr txBox="1"/>
            <p:nvPr/>
          </p:nvSpPr>
          <p:spPr>
            <a:xfrm>
              <a:off x="44382" y="3721196"/>
              <a:ext cx="271392" cy="107722"/>
            </a:xfrm>
            <a:prstGeom prst="rect">
              <a:avLst/>
            </a:prstGeom>
            <a:solidFill>
              <a:schemeClr val="bg1"/>
            </a:solidFill>
          </p:spPr>
          <p:txBody>
            <a:bodyPr vert="horz" wrap="square" lIns="0" tIns="0" rIns="0" bIns="0" rtlCol="0" anchor="ctr" anchorCtr="0">
              <a:spAutoFit/>
            </a:bodyPr>
            <a:lstStyle/>
            <a:p>
              <a:r>
                <a:rPr lang="en-US" altLang="ja-JP" sz="700" b="1" dirty="0">
                  <a:latin typeface="+mn-ea"/>
                </a:rPr>
                <a:t>20,000</a:t>
              </a:r>
              <a:endParaRPr kumimoji="1" lang="ja-JP" altLang="en-US" sz="700" b="1" dirty="0">
                <a:latin typeface="+mn-ea"/>
              </a:endParaRPr>
            </a:p>
          </p:txBody>
        </p:sp>
        <p:sp>
          <p:nvSpPr>
            <p:cNvPr id="58" name="テキスト ボックス 57"/>
            <p:cNvSpPr txBox="1"/>
            <p:nvPr/>
          </p:nvSpPr>
          <p:spPr>
            <a:xfrm>
              <a:off x="44382" y="4411776"/>
              <a:ext cx="271392" cy="107722"/>
            </a:xfrm>
            <a:prstGeom prst="rect">
              <a:avLst/>
            </a:prstGeom>
            <a:solidFill>
              <a:schemeClr val="bg1"/>
            </a:solidFill>
          </p:spPr>
          <p:txBody>
            <a:bodyPr vert="horz" wrap="square" lIns="0" tIns="0" rIns="0" bIns="0" rtlCol="0" anchor="ctr" anchorCtr="0">
              <a:spAutoFit/>
            </a:bodyPr>
            <a:lstStyle/>
            <a:p>
              <a:r>
                <a:rPr lang="en-US" altLang="ja-JP" sz="700" b="1" dirty="0">
                  <a:latin typeface="+mn-ea"/>
                </a:rPr>
                <a:t>10,000</a:t>
              </a:r>
              <a:endParaRPr kumimoji="1" lang="ja-JP" altLang="en-US" sz="700" b="1" dirty="0">
                <a:latin typeface="+mn-ea"/>
              </a:endParaRPr>
            </a:p>
          </p:txBody>
        </p:sp>
        <p:sp>
          <p:nvSpPr>
            <p:cNvPr id="59" name="テキスト ボックス 58"/>
            <p:cNvSpPr txBox="1"/>
            <p:nvPr/>
          </p:nvSpPr>
          <p:spPr>
            <a:xfrm>
              <a:off x="142874" y="5102356"/>
              <a:ext cx="149087" cy="107722"/>
            </a:xfrm>
            <a:prstGeom prst="rect">
              <a:avLst/>
            </a:prstGeom>
            <a:solidFill>
              <a:schemeClr val="bg1"/>
            </a:solidFill>
          </p:spPr>
          <p:txBody>
            <a:bodyPr vert="horz" wrap="square" lIns="0" tIns="0" rIns="0" bIns="0" rtlCol="0" anchor="ctr" anchorCtr="0">
              <a:spAutoFit/>
            </a:bodyPr>
            <a:lstStyle/>
            <a:p>
              <a:pPr algn="r"/>
              <a:r>
                <a:rPr lang="en-US" altLang="ja-JP" sz="700" b="1" dirty="0">
                  <a:latin typeface="+mn-ea"/>
                </a:rPr>
                <a:t>0</a:t>
              </a:r>
              <a:endParaRPr kumimoji="1" lang="ja-JP" altLang="en-US" sz="700" b="1" dirty="0">
                <a:latin typeface="+mn-ea"/>
              </a:endParaRPr>
            </a:p>
          </p:txBody>
        </p:sp>
        <p:grpSp>
          <p:nvGrpSpPr>
            <p:cNvPr id="60" name="グループ化 59"/>
            <p:cNvGrpSpPr/>
            <p:nvPr/>
          </p:nvGrpSpPr>
          <p:grpSpPr>
            <a:xfrm>
              <a:off x="370750" y="5186719"/>
              <a:ext cx="4045714" cy="956872"/>
              <a:chOff x="607400" y="4987302"/>
              <a:chExt cx="4045714" cy="1096896"/>
            </a:xfrm>
          </p:grpSpPr>
          <p:sp>
            <p:nvSpPr>
              <p:cNvPr id="61" name="テキスト ボックス 60"/>
              <p:cNvSpPr txBox="1"/>
              <p:nvPr/>
            </p:nvSpPr>
            <p:spPr>
              <a:xfrm>
                <a:off x="607400" y="5013979"/>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スウェーデン</a:t>
                </a:r>
                <a:endParaRPr kumimoji="1" lang="ja-JP" altLang="en-US" sz="800" b="1" dirty="0">
                  <a:latin typeface="+mn-ea"/>
                </a:endParaRPr>
              </a:p>
            </p:txBody>
          </p:sp>
          <p:sp>
            <p:nvSpPr>
              <p:cNvPr id="62" name="テキスト ボックス 61"/>
              <p:cNvSpPr txBox="1"/>
              <p:nvPr/>
            </p:nvSpPr>
            <p:spPr>
              <a:xfrm>
                <a:off x="2173784" y="5011444"/>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香港</a:t>
                </a:r>
                <a:endParaRPr kumimoji="1" lang="ja-JP" altLang="en-US" sz="800" b="1" dirty="0">
                  <a:latin typeface="+mn-ea"/>
                </a:endParaRPr>
              </a:p>
            </p:txBody>
          </p:sp>
          <p:sp>
            <p:nvSpPr>
              <p:cNvPr id="63" name="テキスト ボックス 62"/>
              <p:cNvSpPr txBox="1"/>
              <p:nvPr/>
            </p:nvSpPr>
            <p:spPr>
              <a:xfrm>
                <a:off x="3747108" y="5011444"/>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台湾</a:t>
                </a:r>
                <a:endParaRPr kumimoji="1" lang="ja-JP" altLang="en-US" sz="800" b="1" dirty="0">
                  <a:latin typeface="+mn-ea"/>
                </a:endParaRPr>
              </a:p>
            </p:txBody>
          </p:sp>
          <p:sp>
            <p:nvSpPr>
              <p:cNvPr id="64" name="テキスト ボックス 63"/>
              <p:cNvSpPr txBox="1"/>
              <p:nvPr/>
            </p:nvSpPr>
            <p:spPr>
              <a:xfrm>
                <a:off x="2366715" y="5011443"/>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大韓民国</a:t>
                </a:r>
                <a:endParaRPr kumimoji="1" lang="ja-JP" altLang="en-US" sz="800" b="1" dirty="0">
                  <a:latin typeface="+mn-ea"/>
                </a:endParaRPr>
              </a:p>
            </p:txBody>
          </p:sp>
          <p:sp>
            <p:nvSpPr>
              <p:cNvPr id="65" name="テキスト ボックス 64"/>
              <p:cNvSpPr txBox="1"/>
              <p:nvPr/>
            </p:nvSpPr>
            <p:spPr>
              <a:xfrm>
                <a:off x="4530003" y="5011443"/>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オーストラリア</a:t>
                </a:r>
                <a:endParaRPr kumimoji="1" lang="ja-JP" altLang="en-US" sz="800" b="1" dirty="0">
                  <a:latin typeface="+mn-ea"/>
                </a:endParaRPr>
              </a:p>
            </p:txBody>
          </p:sp>
          <p:sp>
            <p:nvSpPr>
              <p:cNvPr id="66" name="テキスト ボックス 65"/>
              <p:cNvSpPr txBox="1"/>
              <p:nvPr/>
            </p:nvSpPr>
            <p:spPr>
              <a:xfrm>
                <a:off x="1197421" y="5006675"/>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カザフスタン</a:t>
                </a:r>
                <a:endParaRPr kumimoji="1" lang="ja-JP" altLang="en-US" sz="800" b="1" dirty="0">
                  <a:latin typeface="+mn-ea"/>
                </a:endParaRPr>
              </a:p>
            </p:txBody>
          </p:sp>
          <p:sp>
            <p:nvSpPr>
              <p:cNvPr id="67" name="テキスト ボックス 66"/>
              <p:cNvSpPr txBox="1"/>
              <p:nvPr/>
            </p:nvSpPr>
            <p:spPr>
              <a:xfrm>
                <a:off x="1981881" y="5006680"/>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タイ</a:t>
                </a:r>
                <a:endParaRPr kumimoji="1" lang="ja-JP" altLang="en-US" sz="800" b="1" dirty="0">
                  <a:latin typeface="+mn-ea"/>
                </a:endParaRPr>
              </a:p>
            </p:txBody>
          </p:sp>
          <p:sp>
            <p:nvSpPr>
              <p:cNvPr id="68" name="テキスト ボックス 67"/>
              <p:cNvSpPr txBox="1"/>
              <p:nvPr/>
            </p:nvSpPr>
            <p:spPr>
              <a:xfrm>
                <a:off x="1390243" y="5013929"/>
                <a:ext cx="123111" cy="1057743"/>
              </a:xfrm>
              <a:prstGeom prst="rect">
                <a:avLst/>
              </a:prstGeom>
              <a:solidFill>
                <a:schemeClr val="bg1"/>
              </a:solidFill>
            </p:spPr>
            <p:txBody>
              <a:bodyPr vert="eaVert" wrap="square" lIns="0" tIns="0" rIns="0" bIns="0" rtlCol="0" anchor="ctr" anchorCtr="0">
                <a:spAutoFit/>
              </a:bodyPr>
              <a:lstStyle/>
              <a:p>
                <a:r>
                  <a:rPr kumimoji="1" lang="ja-JP" altLang="en-US" sz="800" b="1" dirty="0">
                    <a:latin typeface="+mn-ea"/>
                  </a:rPr>
                  <a:t>オランダ</a:t>
                </a:r>
              </a:p>
            </p:txBody>
          </p:sp>
          <p:sp>
            <p:nvSpPr>
              <p:cNvPr id="69" name="テキスト ボックス 68"/>
              <p:cNvSpPr txBox="1"/>
              <p:nvPr/>
            </p:nvSpPr>
            <p:spPr>
              <a:xfrm>
                <a:off x="1003906" y="5006680"/>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マカオ</a:t>
                </a:r>
                <a:endParaRPr kumimoji="1" lang="ja-JP" altLang="en-US" sz="800" b="1" dirty="0">
                  <a:latin typeface="+mn-ea"/>
                </a:endParaRPr>
              </a:p>
            </p:txBody>
          </p:sp>
          <p:sp>
            <p:nvSpPr>
              <p:cNvPr id="70" name="テキスト ボックス 69"/>
              <p:cNvSpPr txBox="1"/>
              <p:nvPr/>
            </p:nvSpPr>
            <p:spPr>
              <a:xfrm>
                <a:off x="1589223" y="5026455"/>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アイスランド</a:t>
                </a:r>
                <a:endParaRPr kumimoji="1" lang="ja-JP" altLang="en-US" sz="800" b="1" dirty="0">
                  <a:latin typeface="+mn-ea"/>
                </a:endParaRPr>
              </a:p>
            </p:txBody>
          </p:sp>
          <p:sp>
            <p:nvSpPr>
              <p:cNvPr id="71" name="テキスト ボックス 70"/>
              <p:cNvSpPr txBox="1"/>
              <p:nvPr/>
            </p:nvSpPr>
            <p:spPr>
              <a:xfrm>
                <a:off x="2953940" y="5006678"/>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ドイツ</a:t>
                </a:r>
                <a:endParaRPr kumimoji="1" lang="ja-JP" altLang="en-US" sz="800" b="1" dirty="0">
                  <a:latin typeface="+mn-ea"/>
                </a:endParaRPr>
              </a:p>
            </p:txBody>
          </p:sp>
          <p:sp>
            <p:nvSpPr>
              <p:cNvPr id="72" name="テキスト ボックス 71"/>
              <p:cNvSpPr txBox="1"/>
              <p:nvPr/>
            </p:nvSpPr>
            <p:spPr>
              <a:xfrm>
                <a:off x="2370026" y="5006679"/>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英国</a:t>
                </a:r>
                <a:endParaRPr kumimoji="1" lang="ja-JP" altLang="en-US" sz="800" b="1" dirty="0">
                  <a:latin typeface="+mn-ea"/>
                </a:endParaRPr>
              </a:p>
            </p:txBody>
          </p:sp>
          <p:sp>
            <p:nvSpPr>
              <p:cNvPr id="73" name="テキスト ボックス 72"/>
              <p:cNvSpPr txBox="1"/>
              <p:nvPr/>
            </p:nvSpPr>
            <p:spPr>
              <a:xfrm>
                <a:off x="3547115" y="4998223"/>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フランス</a:t>
                </a:r>
                <a:endParaRPr kumimoji="1" lang="ja-JP" altLang="en-US" sz="800" b="1" dirty="0">
                  <a:latin typeface="+mn-ea"/>
                </a:endParaRPr>
              </a:p>
            </p:txBody>
          </p:sp>
          <p:sp>
            <p:nvSpPr>
              <p:cNvPr id="74" name="テキスト ボックス 73"/>
              <p:cNvSpPr txBox="1"/>
              <p:nvPr/>
            </p:nvSpPr>
            <p:spPr>
              <a:xfrm>
                <a:off x="2755195" y="5003682"/>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アイルランド</a:t>
                </a:r>
                <a:endParaRPr kumimoji="1" lang="ja-JP" altLang="en-US" sz="800" b="1" dirty="0">
                  <a:latin typeface="+mn-ea"/>
                </a:endParaRPr>
              </a:p>
            </p:txBody>
          </p:sp>
          <p:sp>
            <p:nvSpPr>
              <p:cNvPr id="75" name="テキスト ボックス 74"/>
              <p:cNvSpPr txBox="1"/>
              <p:nvPr/>
            </p:nvSpPr>
            <p:spPr>
              <a:xfrm>
                <a:off x="1786213" y="5013975"/>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チェコ</a:t>
                </a:r>
                <a:endParaRPr kumimoji="1" lang="ja-JP" altLang="en-US" sz="800" b="1" dirty="0">
                  <a:latin typeface="+mn-ea"/>
                </a:endParaRPr>
              </a:p>
            </p:txBody>
          </p:sp>
          <p:sp>
            <p:nvSpPr>
              <p:cNvPr id="76" name="テキスト ボックス 75"/>
              <p:cNvSpPr txBox="1"/>
              <p:nvPr/>
            </p:nvSpPr>
            <p:spPr>
              <a:xfrm>
                <a:off x="2570208" y="4987302"/>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ベトナム</a:t>
                </a:r>
                <a:endParaRPr kumimoji="1" lang="ja-JP" altLang="en-US" sz="800" b="1" dirty="0">
                  <a:latin typeface="+mn-ea"/>
                </a:endParaRPr>
              </a:p>
            </p:txBody>
          </p:sp>
          <p:sp>
            <p:nvSpPr>
              <p:cNvPr id="77" name="テキスト ボックス 76"/>
              <p:cNvSpPr txBox="1"/>
              <p:nvPr/>
            </p:nvSpPr>
            <p:spPr>
              <a:xfrm>
                <a:off x="803594" y="5006676"/>
                <a:ext cx="123111" cy="1057743"/>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モンゴル</a:t>
                </a:r>
                <a:endParaRPr kumimoji="1" lang="ja-JP" altLang="en-US" sz="800" b="1" dirty="0">
                  <a:latin typeface="+mn-ea"/>
                </a:endParaRPr>
              </a:p>
            </p:txBody>
          </p:sp>
        </p:grpSp>
        <p:sp>
          <p:nvSpPr>
            <p:cNvPr id="78" name="テキスト ボックス 77"/>
            <p:cNvSpPr txBox="1"/>
            <p:nvPr/>
          </p:nvSpPr>
          <p:spPr>
            <a:xfrm>
              <a:off x="2916770" y="5198832"/>
              <a:ext cx="123111" cy="922717"/>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イスラエル</a:t>
              </a:r>
              <a:endParaRPr kumimoji="1" lang="ja-JP" altLang="en-US" sz="800" b="1" dirty="0">
                <a:latin typeface="+mn-ea"/>
              </a:endParaRPr>
            </a:p>
          </p:txBody>
        </p:sp>
        <p:sp>
          <p:nvSpPr>
            <p:cNvPr id="79" name="テキスト ボックス 78"/>
            <p:cNvSpPr txBox="1"/>
            <p:nvPr/>
          </p:nvSpPr>
          <p:spPr>
            <a:xfrm>
              <a:off x="3114093" y="5203619"/>
              <a:ext cx="123111" cy="922717"/>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グアラテマ</a:t>
              </a:r>
              <a:endParaRPr kumimoji="1" lang="ja-JP" altLang="en-US" sz="800" b="1" dirty="0">
                <a:latin typeface="+mn-ea"/>
              </a:endParaRPr>
            </a:p>
          </p:txBody>
        </p:sp>
        <p:sp>
          <p:nvSpPr>
            <p:cNvPr id="80" name="テキスト ボックス 79"/>
            <p:cNvSpPr txBox="1"/>
            <p:nvPr/>
          </p:nvSpPr>
          <p:spPr>
            <a:xfrm>
              <a:off x="3699665" y="5209987"/>
              <a:ext cx="123111" cy="922717"/>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スロベニア</a:t>
              </a:r>
              <a:endParaRPr kumimoji="1" lang="ja-JP" altLang="en-US" sz="800" b="1" dirty="0">
                <a:latin typeface="+mn-ea"/>
              </a:endParaRPr>
            </a:p>
          </p:txBody>
        </p:sp>
        <p:sp>
          <p:nvSpPr>
            <p:cNvPr id="81" name="テキスト ボックス 80"/>
            <p:cNvSpPr txBox="1"/>
            <p:nvPr/>
          </p:nvSpPr>
          <p:spPr>
            <a:xfrm>
              <a:off x="3905326" y="5219471"/>
              <a:ext cx="123111" cy="922717"/>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チリ</a:t>
              </a:r>
              <a:endParaRPr kumimoji="1" lang="ja-JP" altLang="en-US" sz="800" b="1" dirty="0">
                <a:latin typeface="+mn-ea"/>
              </a:endParaRPr>
            </a:p>
          </p:txBody>
        </p:sp>
        <p:sp>
          <p:nvSpPr>
            <p:cNvPr id="82" name="テキスト ボックス 81"/>
            <p:cNvSpPr txBox="1"/>
            <p:nvPr/>
          </p:nvSpPr>
          <p:spPr>
            <a:xfrm>
              <a:off x="4096975" y="5209135"/>
              <a:ext cx="123111" cy="922717"/>
            </a:xfrm>
            <a:prstGeom prst="rect">
              <a:avLst/>
            </a:prstGeom>
            <a:solidFill>
              <a:schemeClr val="bg1"/>
            </a:solidFill>
          </p:spPr>
          <p:txBody>
            <a:bodyPr vert="eaVert" wrap="square" lIns="0" tIns="0" rIns="0" bIns="0" rtlCol="0" anchor="ctr" anchorCtr="0">
              <a:spAutoFit/>
            </a:bodyPr>
            <a:lstStyle/>
            <a:p>
              <a:r>
                <a:rPr lang="ja-JP" altLang="en-US" sz="800" b="1" dirty="0">
                  <a:latin typeface="+mn-ea"/>
                </a:rPr>
                <a:t>スイス</a:t>
              </a:r>
              <a:endParaRPr kumimoji="1" lang="ja-JP" altLang="en-US" sz="800" b="1" dirty="0">
                <a:latin typeface="+mn-ea"/>
              </a:endParaRPr>
            </a:p>
          </p:txBody>
        </p:sp>
        <p:sp>
          <p:nvSpPr>
            <p:cNvPr id="88" name="テキスト ボックス 87"/>
            <p:cNvSpPr txBox="1"/>
            <p:nvPr/>
          </p:nvSpPr>
          <p:spPr>
            <a:xfrm>
              <a:off x="160913" y="2188803"/>
              <a:ext cx="271392" cy="123111"/>
            </a:xfrm>
            <a:prstGeom prst="rect">
              <a:avLst/>
            </a:prstGeom>
            <a:solidFill>
              <a:schemeClr val="bg1"/>
            </a:solidFill>
          </p:spPr>
          <p:txBody>
            <a:bodyPr vert="horz" wrap="square" lIns="0" tIns="0" rIns="0" bIns="0" rtlCol="0" anchor="ctr" anchorCtr="0">
              <a:spAutoFit/>
            </a:bodyPr>
            <a:lstStyle/>
            <a:p>
              <a:r>
                <a:rPr lang="en-US" altLang="ja-JP" sz="800" b="1" dirty="0">
                  <a:latin typeface="+mn-ea"/>
                </a:rPr>
                <a:t>(</a:t>
              </a:r>
              <a:r>
                <a:rPr lang="ja-JP" altLang="en-US" sz="800" b="1" dirty="0">
                  <a:latin typeface="+mn-ea"/>
                </a:rPr>
                <a:t>円</a:t>
              </a:r>
              <a:r>
                <a:rPr lang="en-US" altLang="ja-JP" sz="800" b="1" dirty="0">
                  <a:latin typeface="+mn-ea"/>
                </a:rPr>
                <a:t>)</a:t>
              </a:r>
              <a:endParaRPr kumimoji="1" lang="ja-JP" altLang="en-US" sz="800" b="1" dirty="0">
                <a:latin typeface="+mn-ea"/>
              </a:endParaRPr>
            </a:p>
          </p:txBody>
        </p:sp>
      </p:grpSp>
      <p:grpSp>
        <p:nvGrpSpPr>
          <p:cNvPr id="14" name="グループ化 13"/>
          <p:cNvGrpSpPr/>
          <p:nvPr/>
        </p:nvGrpSpPr>
        <p:grpSpPr>
          <a:xfrm>
            <a:off x="4594438" y="701335"/>
            <a:ext cx="4474349" cy="5508965"/>
            <a:chOff x="4594438" y="701335"/>
            <a:chExt cx="4474349" cy="5508965"/>
          </a:xfrm>
        </p:grpSpPr>
        <p:grpSp>
          <p:nvGrpSpPr>
            <p:cNvPr id="3" name="グループ化 2"/>
            <p:cNvGrpSpPr/>
            <p:nvPr/>
          </p:nvGrpSpPr>
          <p:grpSpPr>
            <a:xfrm>
              <a:off x="4594438" y="701335"/>
              <a:ext cx="4474349" cy="5508965"/>
              <a:chOff x="4587408" y="701335"/>
              <a:chExt cx="4474349" cy="5508965"/>
            </a:xfrm>
          </p:grpSpPr>
          <p:pic>
            <p:nvPicPr>
              <p:cNvPr id="12" name="図 11"/>
              <p:cNvPicPr>
                <a:picLocks noChangeAspect="1"/>
              </p:cNvPicPr>
              <p:nvPr/>
            </p:nvPicPr>
            <p:blipFill>
              <a:blip r:embed="rId3"/>
              <a:stretch>
                <a:fillRect/>
              </a:stretch>
            </p:blipFill>
            <p:spPr>
              <a:xfrm>
                <a:off x="4587408" y="701335"/>
                <a:ext cx="4474349" cy="5508965"/>
              </a:xfrm>
              <a:prstGeom prst="rect">
                <a:avLst/>
              </a:prstGeom>
              <a:ln>
                <a:solidFill>
                  <a:schemeClr val="tx1"/>
                </a:solidFill>
              </a:ln>
            </p:spPr>
          </p:pic>
          <p:grpSp>
            <p:nvGrpSpPr>
              <p:cNvPr id="2" name="グループ化 1"/>
              <p:cNvGrpSpPr/>
              <p:nvPr/>
            </p:nvGrpSpPr>
            <p:grpSpPr>
              <a:xfrm>
                <a:off x="8921749" y="2482851"/>
                <a:ext cx="73024" cy="3151186"/>
                <a:chOff x="8921749" y="2482851"/>
                <a:chExt cx="73024" cy="3151186"/>
              </a:xfrm>
            </p:grpSpPr>
            <p:sp>
              <p:nvSpPr>
                <p:cNvPr id="8" name="正方形/長方形 7"/>
                <p:cNvSpPr/>
                <p:nvPr/>
              </p:nvSpPr>
              <p:spPr>
                <a:xfrm>
                  <a:off x="8921749" y="2482851"/>
                  <a:ext cx="53976" cy="1982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940796" y="4538662"/>
                  <a:ext cx="53977" cy="173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8921749" y="4909362"/>
                  <a:ext cx="45719" cy="724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2" name="テキスト ボックス 31"/>
            <p:cNvSpPr txBox="1"/>
            <p:nvPr/>
          </p:nvSpPr>
          <p:spPr>
            <a:xfrm rot="18226995">
              <a:off x="4585134" y="5850674"/>
              <a:ext cx="448160" cy="123111"/>
            </a:xfrm>
            <a:prstGeom prst="rect">
              <a:avLst/>
            </a:prstGeom>
            <a:solidFill>
              <a:schemeClr val="bg1"/>
            </a:solidFill>
          </p:spPr>
          <p:txBody>
            <a:bodyPr vert="horz" wrap="square" lIns="0" tIns="0" rIns="0" bIns="0" rtlCol="0" anchor="ctr" anchorCtr="0">
              <a:spAutoFit/>
            </a:bodyPr>
            <a:lstStyle/>
            <a:p>
              <a:pPr algn="ctr"/>
              <a:r>
                <a:rPr lang="en-US" altLang="ja-JP" sz="800" b="1" dirty="0">
                  <a:latin typeface="+mj-ea"/>
                  <a:ea typeface="+mj-ea"/>
                </a:rPr>
                <a:t>2017/10</a:t>
              </a:r>
              <a:endParaRPr kumimoji="1" lang="ja-JP" altLang="en-US" sz="800" b="1" dirty="0">
                <a:latin typeface="+mj-ea"/>
                <a:ea typeface="+mj-ea"/>
              </a:endParaRPr>
            </a:p>
          </p:txBody>
        </p:sp>
        <p:sp>
          <p:nvSpPr>
            <p:cNvPr id="33" name="テキスト ボックス 32"/>
            <p:cNvSpPr txBox="1"/>
            <p:nvPr/>
          </p:nvSpPr>
          <p:spPr>
            <a:xfrm rot="18226995">
              <a:off x="4742876" y="5878565"/>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11</a:t>
              </a:r>
              <a:r>
                <a:rPr lang="ja-JP" altLang="en-US" sz="800" b="1" dirty="0">
                  <a:latin typeface="+mj-ea"/>
                  <a:ea typeface="+mj-ea"/>
                </a:rPr>
                <a:t>　　　</a:t>
              </a:r>
              <a:endParaRPr kumimoji="1" lang="ja-JP" altLang="en-US" sz="800" b="1" dirty="0">
                <a:latin typeface="+mj-ea"/>
                <a:ea typeface="+mj-ea"/>
              </a:endParaRPr>
            </a:p>
          </p:txBody>
        </p:sp>
        <p:sp>
          <p:nvSpPr>
            <p:cNvPr id="34" name="テキスト ボックス 33"/>
            <p:cNvSpPr txBox="1"/>
            <p:nvPr/>
          </p:nvSpPr>
          <p:spPr>
            <a:xfrm rot="18226995">
              <a:off x="4921165" y="5878563"/>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12</a:t>
              </a:r>
              <a:r>
                <a:rPr lang="ja-JP" altLang="en-US" sz="800" b="1" dirty="0">
                  <a:latin typeface="+mj-ea"/>
                  <a:ea typeface="+mj-ea"/>
                </a:rPr>
                <a:t>　　　</a:t>
              </a:r>
              <a:endParaRPr kumimoji="1" lang="ja-JP" altLang="en-US" sz="800" b="1" dirty="0">
                <a:latin typeface="+mj-ea"/>
                <a:ea typeface="+mj-ea"/>
              </a:endParaRPr>
            </a:p>
          </p:txBody>
        </p:sp>
        <p:sp>
          <p:nvSpPr>
            <p:cNvPr id="35" name="テキスト ボックス 34"/>
            <p:cNvSpPr txBox="1"/>
            <p:nvPr/>
          </p:nvSpPr>
          <p:spPr>
            <a:xfrm rot="18226995">
              <a:off x="5084892" y="5850676"/>
              <a:ext cx="474460" cy="123111"/>
            </a:xfrm>
            <a:prstGeom prst="rect">
              <a:avLst/>
            </a:prstGeom>
            <a:solidFill>
              <a:schemeClr val="bg1"/>
            </a:solidFill>
          </p:spPr>
          <p:txBody>
            <a:bodyPr vert="horz" wrap="square" lIns="0" tIns="0" rIns="0" bIns="0" rtlCol="0" anchor="ctr" anchorCtr="0">
              <a:spAutoFit/>
            </a:bodyPr>
            <a:lstStyle/>
            <a:p>
              <a:pPr algn="ctr"/>
              <a:r>
                <a:rPr lang="en-US" altLang="ja-JP" sz="800" b="1" dirty="0">
                  <a:latin typeface="+mj-ea"/>
                  <a:ea typeface="+mj-ea"/>
                </a:rPr>
                <a:t>2018/01</a:t>
              </a:r>
              <a:endParaRPr kumimoji="1" lang="ja-JP" altLang="en-US" sz="800" b="1" dirty="0">
                <a:latin typeface="+mj-ea"/>
                <a:ea typeface="+mj-ea"/>
              </a:endParaRPr>
            </a:p>
          </p:txBody>
        </p:sp>
        <p:sp>
          <p:nvSpPr>
            <p:cNvPr id="36" name="テキスト ボックス 35"/>
            <p:cNvSpPr txBox="1"/>
            <p:nvPr/>
          </p:nvSpPr>
          <p:spPr>
            <a:xfrm rot="18226995">
              <a:off x="7384384" y="5878036"/>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02</a:t>
              </a:r>
              <a:r>
                <a:rPr lang="ja-JP" altLang="en-US" sz="800" b="1" dirty="0">
                  <a:latin typeface="+mj-ea"/>
                  <a:ea typeface="+mj-ea"/>
                </a:rPr>
                <a:t>　　　</a:t>
              </a:r>
              <a:endParaRPr kumimoji="1" lang="ja-JP" altLang="en-US" sz="800" b="1" dirty="0">
                <a:latin typeface="+mj-ea"/>
                <a:ea typeface="+mj-ea"/>
              </a:endParaRPr>
            </a:p>
          </p:txBody>
        </p:sp>
        <p:sp>
          <p:nvSpPr>
            <p:cNvPr id="37" name="テキスト ボックス 36"/>
            <p:cNvSpPr txBox="1"/>
            <p:nvPr/>
          </p:nvSpPr>
          <p:spPr>
            <a:xfrm rot="18226995">
              <a:off x="5448363" y="5869903"/>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03</a:t>
              </a:r>
              <a:r>
                <a:rPr lang="ja-JP" altLang="en-US" sz="800" b="1" dirty="0">
                  <a:latin typeface="+mj-ea"/>
                  <a:ea typeface="+mj-ea"/>
                </a:rPr>
                <a:t>　　　</a:t>
              </a:r>
              <a:endParaRPr kumimoji="1" lang="ja-JP" altLang="en-US" sz="800" b="1" dirty="0">
                <a:latin typeface="+mj-ea"/>
                <a:ea typeface="+mj-ea"/>
              </a:endParaRPr>
            </a:p>
          </p:txBody>
        </p:sp>
        <p:sp>
          <p:nvSpPr>
            <p:cNvPr id="38" name="テキスト ボックス 37"/>
            <p:cNvSpPr txBox="1"/>
            <p:nvPr/>
          </p:nvSpPr>
          <p:spPr>
            <a:xfrm rot="18226995">
              <a:off x="5619418" y="5875381"/>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04</a:t>
              </a:r>
              <a:r>
                <a:rPr lang="ja-JP" altLang="en-US" sz="800" b="1" dirty="0">
                  <a:latin typeface="+mj-ea"/>
                  <a:ea typeface="+mj-ea"/>
                </a:rPr>
                <a:t>　　　</a:t>
              </a:r>
              <a:endParaRPr kumimoji="1" lang="ja-JP" altLang="en-US" sz="800" b="1" dirty="0">
                <a:latin typeface="+mj-ea"/>
                <a:ea typeface="+mj-ea"/>
              </a:endParaRPr>
            </a:p>
          </p:txBody>
        </p:sp>
        <p:sp>
          <p:nvSpPr>
            <p:cNvPr id="39" name="テキスト ボックス 38"/>
            <p:cNvSpPr txBox="1"/>
            <p:nvPr/>
          </p:nvSpPr>
          <p:spPr>
            <a:xfrm rot="18226995">
              <a:off x="5790510" y="5876408"/>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05</a:t>
              </a:r>
              <a:r>
                <a:rPr lang="ja-JP" altLang="en-US" sz="800" b="1" dirty="0">
                  <a:latin typeface="+mj-ea"/>
                  <a:ea typeface="+mj-ea"/>
                </a:rPr>
                <a:t>　　　</a:t>
              </a:r>
              <a:endParaRPr kumimoji="1" lang="ja-JP" altLang="en-US" sz="800" b="1" dirty="0">
                <a:latin typeface="+mj-ea"/>
                <a:ea typeface="+mj-ea"/>
              </a:endParaRPr>
            </a:p>
          </p:txBody>
        </p:sp>
        <p:sp>
          <p:nvSpPr>
            <p:cNvPr id="40" name="テキスト ボックス 39"/>
            <p:cNvSpPr txBox="1"/>
            <p:nvPr/>
          </p:nvSpPr>
          <p:spPr>
            <a:xfrm rot="18226995">
              <a:off x="5970602" y="5878565"/>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06</a:t>
              </a:r>
              <a:r>
                <a:rPr lang="ja-JP" altLang="en-US" sz="800" b="1" dirty="0">
                  <a:latin typeface="+mj-ea"/>
                  <a:ea typeface="+mj-ea"/>
                </a:rPr>
                <a:t>　　　</a:t>
              </a:r>
              <a:endParaRPr kumimoji="1" lang="ja-JP" altLang="en-US" sz="800" b="1" dirty="0">
                <a:latin typeface="+mj-ea"/>
                <a:ea typeface="+mj-ea"/>
              </a:endParaRPr>
            </a:p>
          </p:txBody>
        </p:sp>
        <p:sp>
          <p:nvSpPr>
            <p:cNvPr id="41" name="テキスト ボックス 40"/>
            <p:cNvSpPr txBox="1"/>
            <p:nvPr/>
          </p:nvSpPr>
          <p:spPr>
            <a:xfrm rot="18226995">
              <a:off x="6146888" y="5873178"/>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07</a:t>
              </a:r>
              <a:r>
                <a:rPr lang="ja-JP" altLang="en-US" sz="800" b="1" dirty="0">
                  <a:latin typeface="+mj-ea"/>
                  <a:ea typeface="+mj-ea"/>
                </a:rPr>
                <a:t>　　　</a:t>
              </a:r>
              <a:endParaRPr kumimoji="1" lang="ja-JP" altLang="en-US" sz="800" b="1" dirty="0">
                <a:latin typeface="+mj-ea"/>
                <a:ea typeface="+mj-ea"/>
              </a:endParaRPr>
            </a:p>
          </p:txBody>
        </p:sp>
        <p:sp>
          <p:nvSpPr>
            <p:cNvPr id="42" name="テキスト ボックス 41"/>
            <p:cNvSpPr txBox="1"/>
            <p:nvPr/>
          </p:nvSpPr>
          <p:spPr>
            <a:xfrm rot="18226995">
              <a:off x="6319331" y="5880554"/>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08</a:t>
              </a:r>
              <a:r>
                <a:rPr lang="ja-JP" altLang="en-US" sz="800" b="1" dirty="0">
                  <a:latin typeface="+mj-ea"/>
                  <a:ea typeface="+mj-ea"/>
                </a:rPr>
                <a:t>　　　</a:t>
              </a:r>
              <a:endParaRPr kumimoji="1" lang="ja-JP" altLang="en-US" sz="800" b="1" dirty="0">
                <a:latin typeface="+mj-ea"/>
                <a:ea typeface="+mj-ea"/>
              </a:endParaRPr>
            </a:p>
          </p:txBody>
        </p:sp>
        <p:sp>
          <p:nvSpPr>
            <p:cNvPr id="43" name="テキスト ボックス 42"/>
            <p:cNvSpPr txBox="1"/>
            <p:nvPr/>
          </p:nvSpPr>
          <p:spPr>
            <a:xfrm rot="18226995">
              <a:off x="6492800" y="5874423"/>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09</a:t>
              </a:r>
              <a:r>
                <a:rPr lang="ja-JP" altLang="en-US" sz="800" b="1" dirty="0">
                  <a:latin typeface="+mj-ea"/>
                  <a:ea typeface="+mj-ea"/>
                </a:rPr>
                <a:t>　　　</a:t>
              </a:r>
              <a:endParaRPr kumimoji="1" lang="ja-JP" altLang="en-US" sz="800" b="1" dirty="0">
                <a:latin typeface="+mj-ea"/>
                <a:ea typeface="+mj-ea"/>
              </a:endParaRPr>
            </a:p>
          </p:txBody>
        </p:sp>
        <p:sp>
          <p:nvSpPr>
            <p:cNvPr id="44" name="テキスト ボックス 43"/>
            <p:cNvSpPr txBox="1"/>
            <p:nvPr/>
          </p:nvSpPr>
          <p:spPr>
            <a:xfrm rot="18226995">
              <a:off x="6679513" y="5883753"/>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10</a:t>
              </a:r>
              <a:r>
                <a:rPr lang="ja-JP" altLang="en-US" sz="800" b="1" dirty="0">
                  <a:latin typeface="+mj-ea"/>
                  <a:ea typeface="+mj-ea"/>
                </a:rPr>
                <a:t>　　　</a:t>
              </a:r>
              <a:endParaRPr kumimoji="1" lang="ja-JP" altLang="en-US" sz="800" b="1" dirty="0">
                <a:latin typeface="+mj-ea"/>
                <a:ea typeface="+mj-ea"/>
              </a:endParaRPr>
            </a:p>
          </p:txBody>
        </p:sp>
        <p:sp>
          <p:nvSpPr>
            <p:cNvPr id="45" name="テキスト ボックス 44"/>
            <p:cNvSpPr txBox="1"/>
            <p:nvPr/>
          </p:nvSpPr>
          <p:spPr>
            <a:xfrm rot="18226995">
              <a:off x="6855857" y="5883754"/>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11</a:t>
              </a:r>
              <a:r>
                <a:rPr lang="ja-JP" altLang="en-US" sz="800" b="1" dirty="0">
                  <a:latin typeface="+mj-ea"/>
                  <a:ea typeface="+mj-ea"/>
                </a:rPr>
                <a:t>　　　</a:t>
              </a:r>
              <a:endParaRPr kumimoji="1" lang="ja-JP" altLang="en-US" sz="800" b="1" dirty="0">
                <a:latin typeface="+mj-ea"/>
                <a:ea typeface="+mj-ea"/>
              </a:endParaRPr>
            </a:p>
          </p:txBody>
        </p:sp>
        <p:sp>
          <p:nvSpPr>
            <p:cNvPr id="46" name="テキスト ボックス 45"/>
            <p:cNvSpPr txBox="1"/>
            <p:nvPr/>
          </p:nvSpPr>
          <p:spPr>
            <a:xfrm rot="18226995">
              <a:off x="7030206" y="5883754"/>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12</a:t>
              </a:r>
              <a:r>
                <a:rPr lang="ja-JP" altLang="en-US" sz="800" b="1" dirty="0">
                  <a:latin typeface="+mj-ea"/>
                  <a:ea typeface="+mj-ea"/>
                </a:rPr>
                <a:t>　　　</a:t>
              </a:r>
              <a:endParaRPr kumimoji="1" lang="ja-JP" altLang="en-US" sz="800" b="1" dirty="0">
                <a:latin typeface="+mj-ea"/>
                <a:ea typeface="+mj-ea"/>
              </a:endParaRPr>
            </a:p>
          </p:txBody>
        </p:sp>
        <p:sp>
          <p:nvSpPr>
            <p:cNvPr id="47" name="テキスト ボックス 46"/>
            <p:cNvSpPr txBox="1"/>
            <p:nvPr/>
          </p:nvSpPr>
          <p:spPr>
            <a:xfrm rot="18226995">
              <a:off x="7215981" y="5840833"/>
              <a:ext cx="466521" cy="123111"/>
            </a:xfrm>
            <a:prstGeom prst="rect">
              <a:avLst/>
            </a:prstGeom>
            <a:solidFill>
              <a:schemeClr val="bg1"/>
            </a:solidFill>
          </p:spPr>
          <p:txBody>
            <a:bodyPr vert="horz" wrap="square" lIns="0" tIns="0" rIns="0" bIns="0" rtlCol="0" anchor="ctr" anchorCtr="0">
              <a:spAutoFit/>
            </a:bodyPr>
            <a:lstStyle/>
            <a:p>
              <a:pPr algn="ctr"/>
              <a:r>
                <a:rPr lang="en-US" altLang="ja-JP" sz="800" b="1" dirty="0">
                  <a:latin typeface="+mj-ea"/>
                  <a:ea typeface="+mj-ea"/>
                </a:rPr>
                <a:t>2019/01</a:t>
              </a:r>
              <a:endParaRPr kumimoji="1" lang="ja-JP" altLang="en-US" sz="800" b="1" dirty="0">
                <a:latin typeface="+mj-ea"/>
                <a:ea typeface="+mj-ea"/>
              </a:endParaRPr>
            </a:p>
          </p:txBody>
        </p:sp>
        <p:sp>
          <p:nvSpPr>
            <p:cNvPr id="48" name="テキスト ボックス 47"/>
            <p:cNvSpPr txBox="1"/>
            <p:nvPr/>
          </p:nvSpPr>
          <p:spPr>
            <a:xfrm rot="18226995">
              <a:off x="5275408" y="5868643"/>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02</a:t>
              </a:r>
              <a:r>
                <a:rPr lang="ja-JP" altLang="en-US" sz="800" b="1" dirty="0">
                  <a:latin typeface="+mj-ea"/>
                  <a:ea typeface="+mj-ea"/>
                </a:rPr>
                <a:t>　　　</a:t>
              </a:r>
              <a:endParaRPr kumimoji="1" lang="ja-JP" altLang="en-US" sz="800" b="1" dirty="0">
                <a:latin typeface="+mj-ea"/>
                <a:ea typeface="+mj-ea"/>
              </a:endParaRPr>
            </a:p>
          </p:txBody>
        </p:sp>
        <p:sp>
          <p:nvSpPr>
            <p:cNvPr id="49" name="テキスト ボックス 48"/>
            <p:cNvSpPr txBox="1"/>
            <p:nvPr/>
          </p:nvSpPr>
          <p:spPr>
            <a:xfrm rot="18226995">
              <a:off x="7563919" y="5876611"/>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03</a:t>
              </a:r>
              <a:r>
                <a:rPr lang="ja-JP" altLang="en-US" sz="800" b="1" dirty="0">
                  <a:latin typeface="+mj-ea"/>
                  <a:ea typeface="+mj-ea"/>
                </a:rPr>
                <a:t>　　　</a:t>
              </a:r>
              <a:endParaRPr kumimoji="1" lang="ja-JP" altLang="en-US" sz="800" b="1" dirty="0">
                <a:latin typeface="+mj-ea"/>
                <a:ea typeface="+mj-ea"/>
              </a:endParaRPr>
            </a:p>
          </p:txBody>
        </p:sp>
        <p:sp>
          <p:nvSpPr>
            <p:cNvPr id="50" name="テキスト ボックス 49"/>
            <p:cNvSpPr txBox="1"/>
            <p:nvPr/>
          </p:nvSpPr>
          <p:spPr>
            <a:xfrm rot="18226995">
              <a:off x="7733869" y="5875383"/>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04</a:t>
              </a:r>
              <a:r>
                <a:rPr lang="ja-JP" altLang="en-US" sz="800" b="1" dirty="0">
                  <a:latin typeface="+mj-ea"/>
                  <a:ea typeface="+mj-ea"/>
                </a:rPr>
                <a:t>　　　</a:t>
              </a:r>
              <a:endParaRPr kumimoji="1" lang="ja-JP" altLang="en-US" sz="800" b="1" dirty="0">
                <a:latin typeface="+mj-ea"/>
                <a:ea typeface="+mj-ea"/>
              </a:endParaRPr>
            </a:p>
          </p:txBody>
        </p:sp>
        <p:sp>
          <p:nvSpPr>
            <p:cNvPr id="51" name="テキスト ボックス 50"/>
            <p:cNvSpPr txBox="1"/>
            <p:nvPr/>
          </p:nvSpPr>
          <p:spPr>
            <a:xfrm rot="18226995">
              <a:off x="7913204" y="5875380"/>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05</a:t>
              </a:r>
              <a:r>
                <a:rPr lang="ja-JP" altLang="en-US" sz="800" b="1" dirty="0">
                  <a:latin typeface="+mj-ea"/>
                  <a:ea typeface="+mj-ea"/>
                </a:rPr>
                <a:t>　　　</a:t>
              </a:r>
              <a:endParaRPr kumimoji="1" lang="ja-JP" altLang="en-US" sz="800" b="1" dirty="0">
                <a:latin typeface="+mj-ea"/>
                <a:ea typeface="+mj-ea"/>
              </a:endParaRPr>
            </a:p>
          </p:txBody>
        </p:sp>
        <p:sp>
          <p:nvSpPr>
            <p:cNvPr id="52" name="テキスト ボックス 51"/>
            <p:cNvSpPr txBox="1"/>
            <p:nvPr/>
          </p:nvSpPr>
          <p:spPr>
            <a:xfrm rot="18226995">
              <a:off x="8092162" y="5875381"/>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06</a:t>
              </a:r>
              <a:r>
                <a:rPr lang="ja-JP" altLang="en-US" sz="800" b="1" dirty="0">
                  <a:latin typeface="+mj-ea"/>
                  <a:ea typeface="+mj-ea"/>
                </a:rPr>
                <a:t>　　　</a:t>
              </a:r>
              <a:endParaRPr kumimoji="1" lang="ja-JP" altLang="en-US" sz="800" b="1" dirty="0">
                <a:latin typeface="+mj-ea"/>
                <a:ea typeface="+mj-ea"/>
              </a:endParaRPr>
            </a:p>
          </p:txBody>
        </p:sp>
        <p:sp>
          <p:nvSpPr>
            <p:cNvPr id="53" name="テキスト ボックス 52"/>
            <p:cNvSpPr txBox="1"/>
            <p:nvPr/>
          </p:nvSpPr>
          <p:spPr>
            <a:xfrm rot="18226995">
              <a:off x="8266823" y="5880554"/>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07</a:t>
              </a:r>
              <a:r>
                <a:rPr lang="ja-JP" altLang="en-US" sz="800" b="1" dirty="0">
                  <a:latin typeface="+mj-ea"/>
                  <a:ea typeface="+mj-ea"/>
                </a:rPr>
                <a:t>　　　</a:t>
              </a:r>
              <a:endParaRPr kumimoji="1" lang="ja-JP" altLang="en-US" sz="800" b="1" dirty="0">
                <a:latin typeface="+mj-ea"/>
                <a:ea typeface="+mj-ea"/>
              </a:endParaRPr>
            </a:p>
          </p:txBody>
        </p:sp>
        <p:sp>
          <p:nvSpPr>
            <p:cNvPr id="54" name="テキスト ボックス 53"/>
            <p:cNvSpPr txBox="1"/>
            <p:nvPr/>
          </p:nvSpPr>
          <p:spPr>
            <a:xfrm rot="18226995">
              <a:off x="8446158" y="5875377"/>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08</a:t>
              </a:r>
              <a:r>
                <a:rPr lang="ja-JP" altLang="en-US" sz="800" b="1" dirty="0">
                  <a:latin typeface="+mj-ea"/>
                  <a:ea typeface="+mj-ea"/>
                </a:rPr>
                <a:t>　　　</a:t>
              </a:r>
              <a:endParaRPr kumimoji="1" lang="ja-JP" altLang="en-US" sz="800" b="1" dirty="0">
                <a:latin typeface="+mj-ea"/>
                <a:ea typeface="+mj-ea"/>
              </a:endParaRPr>
            </a:p>
          </p:txBody>
        </p:sp>
        <p:sp>
          <p:nvSpPr>
            <p:cNvPr id="55" name="テキスト ボックス 54"/>
            <p:cNvSpPr txBox="1"/>
            <p:nvPr/>
          </p:nvSpPr>
          <p:spPr>
            <a:xfrm rot="18226995">
              <a:off x="8621560" y="5885177"/>
              <a:ext cx="431226" cy="123111"/>
            </a:xfrm>
            <a:prstGeom prst="rect">
              <a:avLst/>
            </a:prstGeom>
            <a:solidFill>
              <a:schemeClr val="bg1"/>
            </a:solidFill>
          </p:spPr>
          <p:txBody>
            <a:bodyPr vert="horz" wrap="square" lIns="0" tIns="0" rIns="0" bIns="0" rtlCol="0" anchor="ctr" anchorCtr="0">
              <a:spAutoFit/>
            </a:bodyPr>
            <a:lstStyle/>
            <a:p>
              <a:pPr algn="r"/>
              <a:r>
                <a:rPr lang="en-US" altLang="ja-JP" sz="800" b="1" dirty="0">
                  <a:latin typeface="+mj-ea"/>
                  <a:ea typeface="+mj-ea"/>
                </a:rPr>
                <a:t>09</a:t>
              </a:r>
              <a:r>
                <a:rPr lang="ja-JP" altLang="en-US" sz="800" b="1" dirty="0">
                  <a:latin typeface="+mj-ea"/>
                  <a:ea typeface="+mj-ea"/>
                </a:rPr>
                <a:t>　　　</a:t>
              </a:r>
              <a:endParaRPr kumimoji="1" lang="ja-JP" altLang="en-US" sz="800" b="1" dirty="0">
                <a:latin typeface="+mj-ea"/>
                <a:ea typeface="+mj-ea"/>
              </a:endParaRPr>
            </a:p>
          </p:txBody>
        </p:sp>
        <p:sp>
          <p:nvSpPr>
            <p:cNvPr id="83" name="テキスト ボックス 82"/>
            <p:cNvSpPr txBox="1"/>
            <p:nvPr/>
          </p:nvSpPr>
          <p:spPr>
            <a:xfrm>
              <a:off x="4614787" y="3103943"/>
              <a:ext cx="247726" cy="107722"/>
            </a:xfrm>
            <a:prstGeom prst="rect">
              <a:avLst/>
            </a:prstGeom>
            <a:solidFill>
              <a:schemeClr val="bg1"/>
            </a:solidFill>
          </p:spPr>
          <p:txBody>
            <a:bodyPr vert="horz" wrap="square" lIns="0" tIns="0" rIns="0" bIns="0" rtlCol="0" anchor="ctr" anchorCtr="0">
              <a:spAutoFit/>
            </a:bodyPr>
            <a:lstStyle/>
            <a:p>
              <a:r>
                <a:rPr lang="en-US" altLang="ja-JP" sz="700" b="1" dirty="0">
                  <a:latin typeface="+mn-ea"/>
                </a:rPr>
                <a:t>80,000</a:t>
              </a:r>
              <a:endParaRPr kumimoji="1" lang="ja-JP" altLang="en-US" sz="700" b="1" dirty="0">
                <a:latin typeface="+mn-ea"/>
              </a:endParaRPr>
            </a:p>
          </p:txBody>
        </p:sp>
        <p:sp>
          <p:nvSpPr>
            <p:cNvPr id="84" name="テキスト ボックス 83"/>
            <p:cNvSpPr txBox="1"/>
            <p:nvPr/>
          </p:nvSpPr>
          <p:spPr>
            <a:xfrm>
              <a:off x="4614787" y="3721196"/>
              <a:ext cx="247726" cy="107722"/>
            </a:xfrm>
            <a:prstGeom prst="rect">
              <a:avLst/>
            </a:prstGeom>
            <a:solidFill>
              <a:schemeClr val="bg1"/>
            </a:solidFill>
          </p:spPr>
          <p:txBody>
            <a:bodyPr vert="horz" wrap="square" lIns="0" tIns="0" rIns="0" bIns="0" rtlCol="0" anchor="ctr" anchorCtr="0">
              <a:spAutoFit/>
            </a:bodyPr>
            <a:lstStyle/>
            <a:p>
              <a:r>
                <a:rPr lang="en-US" altLang="ja-JP" sz="700" b="1" dirty="0">
                  <a:latin typeface="+mn-ea"/>
                </a:rPr>
                <a:t>60,000</a:t>
              </a:r>
              <a:endParaRPr kumimoji="1" lang="ja-JP" altLang="en-US" sz="700" b="1" dirty="0">
                <a:latin typeface="+mn-ea"/>
              </a:endParaRPr>
            </a:p>
          </p:txBody>
        </p:sp>
        <p:sp>
          <p:nvSpPr>
            <p:cNvPr id="85" name="テキスト ボックス 84"/>
            <p:cNvSpPr txBox="1"/>
            <p:nvPr/>
          </p:nvSpPr>
          <p:spPr>
            <a:xfrm>
              <a:off x="4614787" y="4357915"/>
              <a:ext cx="247726" cy="107722"/>
            </a:xfrm>
            <a:prstGeom prst="rect">
              <a:avLst/>
            </a:prstGeom>
            <a:solidFill>
              <a:schemeClr val="bg1"/>
            </a:solidFill>
          </p:spPr>
          <p:txBody>
            <a:bodyPr vert="horz" wrap="square" lIns="0" tIns="0" rIns="0" bIns="0" rtlCol="0" anchor="ctr" anchorCtr="0">
              <a:spAutoFit/>
            </a:bodyPr>
            <a:lstStyle/>
            <a:p>
              <a:r>
                <a:rPr lang="en-US" altLang="ja-JP" sz="700" b="1" dirty="0">
                  <a:latin typeface="+mn-ea"/>
                </a:rPr>
                <a:t>40,000</a:t>
              </a:r>
              <a:endParaRPr kumimoji="1" lang="ja-JP" altLang="en-US" sz="700" b="1" dirty="0">
                <a:latin typeface="+mn-ea"/>
              </a:endParaRPr>
            </a:p>
          </p:txBody>
        </p:sp>
        <p:sp>
          <p:nvSpPr>
            <p:cNvPr id="86" name="テキスト ボックス 85"/>
            <p:cNvSpPr txBox="1"/>
            <p:nvPr/>
          </p:nvSpPr>
          <p:spPr>
            <a:xfrm>
              <a:off x="4614787" y="4970975"/>
              <a:ext cx="247726" cy="107722"/>
            </a:xfrm>
            <a:prstGeom prst="rect">
              <a:avLst/>
            </a:prstGeom>
            <a:solidFill>
              <a:schemeClr val="bg1"/>
            </a:solidFill>
          </p:spPr>
          <p:txBody>
            <a:bodyPr vert="horz" wrap="square" lIns="0" tIns="0" rIns="0" bIns="0" rtlCol="0" anchor="ctr" anchorCtr="0">
              <a:spAutoFit/>
            </a:bodyPr>
            <a:lstStyle/>
            <a:p>
              <a:r>
                <a:rPr lang="en-US" altLang="ja-JP" sz="700" b="1" dirty="0">
                  <a:latin typeface="+mn-ea"/>
                </a:rPr>
                <a:t>20,000</a:t>
              </a:r>
              <a:endParaRPr kumimoji="1" lang="ja-JP" altLang="en-US" sz="700" b="1" dirty="0">
                <a:latin typeface="+mn-ea"/>
              </a:endParaRPr>
            </a:p>
          </p:txBody>
        </p:sp>
        <p:sp>
          <p:nvSpPr>
            <p:cNvPr id="87" name="テキスト ボックス 86"/>
            <p:cNvSpPr txBox="1"/>
            <p:nvPr/>
          </p:nvSpPr>
          <p:spPr>
            <a:xfrm>
              <a:off x="4614787" y="5584035"/>
              <a:ext cx="247726" cy="107722"/>
            </a:xfrm>
            <a:prstGeom prst="rect">
              <a:avLst/>
            </a:prstGeom>
            <a:solidFill>
              <a:schemeClr val="bg1"/>
            </a:solidFill>
          </p:spPr>
          <p:txBody>
            <a:bodyPr vert="horz" wrap="square" lIns="0" tIns="0" rIns="0" bIns="0" rtlCol="0" anchor="ctr" anchorCtr="0">
              <a:spAutoFit/>
            </a:bodyPr>
            <a:lstStyle/>
            <a:p>
              <a:pPr algn="r"/>
              <a:r>
                <a:rPr lang="en-US" altLang="ja-JP" sz="700" b="1" dirty="0">
                  <a:latin typeface="+mn-ea"/>
                </a:rPr>
                <a:t>0</a:t>
              </a:r>
              <a:endParaRPr kumimoji="1" lang="ja-JP" altLang="en-US" sz="700" b="1" dirty="0">
                <a:latin typeface="+mn-ea"/>
              </a:endParaRPr>
            </a:p>
          </p:txBody>
        </p:sp>
        <p:sp>
          <p:nvSpPr>
            <p:cNvPr id="89" name="テキスト ボックス 88"/>
            <p:cNvSpPr txBox="1"/>
            <p:nvPr/>
          </p:nvSpPr>
          <p:spPr>
            <a:xfrm>
              <a:off x="4694332" y="2324504"/>
              <a:ext cx="271392" cy="123111"/>
            </a:xfrm>
            <a:prstGeom prst="rect">
              <a:avLst/>
            </a:prstGeom>
            <a:solidFill>
              <a:schemeClr val="bg1"/>
            </a:solidFill>
          </p:spPr>
          <p:txBody>
            <a:bodyPr vert="horz" wrap="square" lIns="0" tIns="0" rIns="0" bIns="0" rtlCol="0" anchor="ctr" anchorCtr="0">
              <a:spAutoFit/>
            </a:bodyPr>
            <a:lstStyle/>
            <a:p>
              <a:r>
                <a:rPr lang="en-US" altLang="ja-JP" sz="800" b="1" dirty="0">
                  <a:latin typeface="+mn-ea"/>
                </a:rPr>
                <a:t>(</a:t>
              </a:r>
              <a:r>
                <a:rPr lang="ja-JP" altLang="en-US" sz="800" b="1" dirty="0">
                  <a:latin typeface="+mn-ea"/>
                </a:rPr>
                <a:t>円</a:t>
              </a:r>
              <a:r>
                <a:rPr lang="en-US" altLang="ja-JP" sz="800" b="1" dirty="0">
                  <a:latin typeface="+mn-ea"/>
                </a:rPr>
                <a:t>)</a:t>
              </a:r>
              <a:endParaRPr kumimoji="1" lang="ja-JP" altLang="en-US" sz="800" b="1" dirty="0">
                <a:latin typeface="+mn-ea"/>
              </a:endParaRPr>
            </a:p>
          </p:txBody>
        </p:sp>
      </p:grpSp>
    </p:spTree>
    <p:extLst>
      <p:ext uri="{BB962C8B-B14F-4D97-AF65-F5344CB8AC3E}">
        <p14:creationId xmlns:p14="http://schemas.microsoft.com/office/powerpoint/2010/main" val="32677919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和歌山県における外国人観光客の消費内訳</a:t>
            </a:r>
            <a:endParaRPr lang="en-US" altLang="ja-JP" dirty="0"/>
          </a:p>
        </p:txBody>
      </p:sp>
      <p:sp>
        <p:nvSpPr>
          <p:cNvPr id="9" name="テキスト ボックス 8"/>
          <p:cNvSpPr txBox="1"/>
          <p:nvPr/>
        </p:nvSpPr>
        <p:spPr>
          <a:xfrm>
            <a:off x="653154" y="6614361"/>
            <a:ext cx="8124973"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観光マップ　</a:t>
            </a:r>
            <a:r>
              <a:rPr lang="ja-JP" altLang="en-US" sz="1000" dirty="0"/>
              <a:t>ビザ・ワールドワイド・ジャパン株式会社のカードデータを再編加工</a:t>
            </a:r>
            <a:endParaRPr kumimoji="1" lang="ja-JP" altLang="en-US" sz="1000" dirty="0">
              <a:latin typeface="+mn-ea"/>
            </a:endParaRP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104</a:t>
            </a:fld>
            <a:endParaRPr kumimoji="1" lang="ja-JP" altLang="en-US"/>
          </a:p>
        </p:txBody>
      </p:sp>
      <p:sp>
        <p:nvSpPr>
          <p:cNvPr id="2" name="テキスト ボックス 1"/>
          <p:cNvSpPr txBox="1"/>
          <p:nvPr/>
        </p:nvSpPr>
        <p:spPr>
          <a:xfrm>
            <a:off x="0" y="495508"/>
            <a:ext cx="8421652" cy="369332"/>
          </a:xfrm>
          <a:prstGeom prst="rect">
            <a:avLst/>
          </a:prstGeom>
          <a:noFill/>
        </p:spPr>
        <p:txBody>
          <a:bodyPr wrap="square" rtlCol="0">
            <a:spAutoFit/>
          </a:bodyPr>
          <a:lstStyle/>
          <a:p>
            <a:r>
              <a:rPr lang="ja-JP" altLang="en-US" dirty="0"/>
              <a:t>部門別消費額の構成割合　和歌山県　</a:t>
            </a:r>
            <a:r>
              <a:rPr lang="en-US" altLang="ja-JP" dirty="0"/>
              <a:t>2019</a:t>
            </a:r>
            <a:r>
              <a:rPr lang="ja-JP" altLang="en-US" dirty="0"/>
              <a:t>年</a:t>
            </a:r>
            <a:r>
              <a:rPr lang="en-US" altLang="ja-JP" dirty="0"/>
              <a:t>9</a:t>
            </a:r>
            <a:r>
              <a:rPr lang="ja-JP" altLang="en-US" dirty="0"/>
              <a:t>月</a:t>
            </a:r>
            <a:endParaRPr kumimoji="1" lang="ja-JP" altLang="en-US" dirty="0"/>
          </a:p>
        </p:txBody>
      </p:sp>
      <p:grpSp>
        <p:nvGrpSpPr>
          <p:cNvPr id="6" name="グループ化 5"/>
          <p:cNvGrpSpPr/>
          <p:nvPr/>
        </p:nvGrpSpPr>
        <p:grpSpPr>
          <a:xfrm>
            <a:off x="60806" y="902493"/>
            <a:ext cx="9017368" cy="5714844"/>
            <a:chOff x="60806" y="902493"/>
            <a:chExt cx="9017368" cy="5714844"/>
          </a:xfrm>
        </p:grpSpPr>
        <p:pic>
          <p:nvPicPr>
            <p:cNvPr id="3" name="図 2"/>
            <p:cNvPicPr>
              <a:picLocks noChangeAspect="1"/>
            </p:cNvPicPr>
            <p:nvPr/>
          </p:nvPicPr>
          <p:blipFill rotWithShape="1">
            <a:blip r:embed="rId2"/>
            <a:srcRect l="2130"/>
            <a:stretch/>
          </p:blipFill>
          <p:spPr>
            <a:xfrm>
              <a:off x="4634144" y="3826098"/>
              <a:ext cx="4444030" cy="2791239"/>
            </a:xfrm>
            <a:prstGeom prst="rect">
              <a:avLst/>
            </a:prstGeom>
            <a:ln>
              <a:solidFill>
                <a:schemeClr val="tx1"/>
              </a:solidFill>
            </a:ln>
          </p:spPr>
        </p:pic>
        <p:pic>
          <p:nvPicPr>
            <p:cNvPr id="17" name="図 16"/>
            <p:cNvPicPr>
              <a:picLocks noChangeAspect="1"/>
            </p:cNvPicPr>
            <p:nvPr/>
          </p:nvPicPr>
          <p:blipFill>
            <a:blip r:embed="rId3"/>
            <a:stretch>
              <a:fillRect/>
            </a:stretch>
          </p:blipFill>
          <p:spPr>
            <a:xfrm>
              <a:off x="4625267" y="902493"/>
              <a:ext cx="4441111" cy="2862093"/>
            </a:xfrm>
            <a:prstGeom prst="rect">
              <a:avLst/>
            </a:prstGeom>
            <a:ln>
              <a:solidFill>
                <a:schemeClr val="tx1"/>
              </a:solidFill>
            </a:ln>
          </p:spPr>
        </p:pic>
        <p:pic>
          <p:nvPicPr>
            <p:cNvPr id="5" name="図 4"/>
            <p:cNvPicPr>
              <a:picLocks noChangeAspect="1"/>
            </p:cNvPicPr>
            <p:nvPr/>
          </p:nvPicPr>
          <p:blipFill rotWithShape="1">
            <a:blip r:embed="rId4"/>
            <a:srcRect t="18295" b="17460"/>
            <a:stretch/>
          </p:blipFill>
          <p:spPr>
            <a:xfrm>
              <a:off x="96318" y="902493"/>
              <a:ext cx="4441111" cy="2862094"/>
            </a:xfrm>
            <a:prstGeom prst="rect">
              <a:avLst/>
            </a:prstGeom>
            <a:ln>
              <a:solidFill>
                <a:schemeClr val="tx1"/>
              </a:solidFill>
            </a:ln>
          </p:spPr>
        </p:pic>
        <p:sp>
          <p:nvSpPr>
            <p:cNvPr id="12" name="テキスト ボックス 11"/>
            <p:cNvSpPr txBox="1"/>
            <p:nvPr/>
          </p:nvSpPr>
          <p:spPr>
            <a:xfrm>
              <a:off x="1298657" y="997774"/>
              <a:ext cx="1986480" cy="338554"/>
            </a:xfrm>
            <a:prstGeom prst="rect">
              <a:avLst/>
            </a:prstGeom>
            <a:noFill/>
          </p:spPr>
          <p:txBody>
            <a:bodyPr wrap="square" rtlCol="0">
              <a:spAutoFit/>
            </a:bodyPr>
            <a:lstStyle/>
            <a:p>
              <a:pPr algn="ctr"/>
              <a:r>
                <a:rPr lang="ja-JP" altLang="en-US" sz="1600" dirty="0"/>
                <a:t>＜全ての国・地域＞</a:t>
              </a:r>
              <a:endParaRPr kumimoji="1" lang="ja-JP" altLang="en-US" sz="1600" dirty="0"/>
            </a:p>
          </p:txBody>
        </p:sp>
        <p:pic>
          <p:nvPicPr>
            <p:cNvPr id="13" name="図 12"/>
            <p:cNvPicPr>
              <a:picLocks noChangeAspect="1"/>
            </p:cNvPicPr>
            <p:nvPr/>
          </p:nvPicPr>
          <p:blipFill rotWithShape="1">
            <a:blip r:embed="rId4"/>
            <a:srcRect l="8195" t="82510" r="8713"/>
            <a:stretch/>
          </p:blipFill>
          <p:spPr>
            <a:xfrm>
              <a:off x="147928" y="3973376"/>
              <a:ext cx="4337889" cy="1242873"/>
            </a:xfrm>
            <a:prstGeom prst="rect">
              <a:avLst/>
            </a:prstGeom>
          </p:spPr>
        </p:pic>
        <p:sp>
          <p:nvSpPr>
            <p:cNvPr id="15" name="テキスト ボックス 14"/>
            <p:cNvSpPr txBox="1"/>
            <p:nvPr/>
          </p:nvSpPr>
          <p:spPr>
            <a:xfrm>
              <a:off x="5716064" y="997774"/>
              <a:ext cx="1986480" cy="338554"/>
            </a:xfrm>
            <a:prstGeom prst="rect">
              <a:avLst/>
            </a:prstGeom>
            <a:noFill/>
          </p:spPr>
          <p:txBody>
            <a:bodyPr wrap="square" rtlCol="0">
              <a:spAutoFit/>
            </a:bodyPr>
            <a:lstStyle/>
            <a:p>
              <a:pPr algn="ctr"/>
              <a:r>
                <a:rPr lang="ja-JP" altLang="en-US" sz="1600" dirty="0"/>
                <a:t>＜アジア＞</a:t>
              </a:r>
              <a:endParaRPr kumimoji="1" lang="ja-JP" altLang="en-US" sz="1600" dirty="0"/>
            </a:p>
          </p:txBody>
        </p:sp>
        <p:sp>
          <p:nvSpPr>
            <p:cNvPr id="16" name="テキスト ボックス 15"/>
            <p:cNvSpPr txBox="1"/>
            <p:nvPr/>
          </p:nvSpPr>
          <p:spPr>
            <a:xfrm>
              <a:off x="5716064" y="3901730"/>
              <a:ext cx="1986480" cy="338554"/>
            </a:xfrm>
            <a:prstGeom prst="rect">
              <a:avLst/>
            </a:prstGeom>
            <a:noFill/>
          </p:spPr>
          <p:txBody>
            <a:bodyPr wrap="square" rtlCol="0">
              <a:spAutoFit/>
            </a:bodyPr>
            <a:lstStyle/>
            <a:p>
              <a:pPr algn="ctr"/>
              <a:r>
                <a:rPr lang="ja-JP" altLang="en-US" sz="1600" dirty="0"/>
                <a:t>＜ヨーロッパ＞</a:t>
              </a:r>
              <a:endParaRPr kumimoji="1" lang="ja-JP" altLang="en-US" sz="1600" dirty="0"/>
            </a:p>
          </p:txBody>
        </p:sp>
        <p:sp>
          <p:nvSpPr>
            <p:cNvPr id="19" name="正方形/長方形 18"/>
            <p:cNvSpPr/>
            <p:nvPr/>
          </p:nvSpPr>
          <p:spPr>
            <a:xfrm>
              <a:off x="4645940" y="1725979"/>
              <a:ext cx="352188" cy="125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537429" y="1682916"/>
              <a:ext cx="716174" cy="1169551"/>
            </a:xfrm>
            <a:prstGeom prst="rect">
              <a:avLst/>
            </a:prstGeom>
            <a:noFill/>
          </p:spPr>
          <p:txBody>
            <a:bodyPr wrap="square" rtlCol="0">
              <a:spAutoFit/>
            </a:bodyPr>
            <a:lstStyle/>
            <a:p>
              <a:pPr algn="ctr"/>
              <a:r>
                <a:rPr kumimoji="1" lang="ja-JP" altLang="en-US" sz="1000" dirty="0">
                  <a:latin typeface="HGPｺﾞｼｯｸE" panose="020B0900000000000000" pitchFamily="50" charset="-128"/>
                  <a:ea typeface="HGPｺﾞｼｯｸE" panose="020B0900000000000000" pitchFamily="50" charset="-128"/>
                </a:rPr>
                <a:t>和歌山県</a:t>
              </a:r>
              <a:endParaRPr kumimoji="1"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r>
                <a:rPr kumimoji="1" lang="ja-JP" altLang="en-US" sz="1000" dirty="0">
                  <a:latin typeface="HGPｺﾞｼｯｸE" panose="020B0900000000000000" pitchFamily="50" charset="-128"/>
                  <a:ea typeface="HGPｺﾞｼｯｸE" panose="020B0900000000000000" pitchFamily="50" charset="-128"/>
                </a:rPr>
                <a:t>全国</a:t>
              </a:r>
            </a:p>
          </p:txBody>
        </p:sp>
        <p:sp>
          <p:nvSpPr>
            <p:cNvPr id="23" name="正方形/長方形 22"/>
            <p:cNvSpPr/>
            <p:nvPr/>
          </p:nvSpPr>
          <p:spPr>
            <a:xfrm>
              <a:off x="169317" y="1715684"/>
              <a:ext cx="352188" cy="125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0806" y="1672621"/>
              <a:ext cx="716174" cy="1169551"/>
            </a:xfrm>
            <a:prstGeom prst="rect">
              <a:avLst/>
            </a:prstGeom>
            <a:noFill/>
          </p:spPr>
          <p:txBody>
            <a:bodyPr wrap="square" rtlCol="0">
              <a:spAutoFit/>
            </a:bodyPr>
            <a:lstStyle/>
            <a:p>
              <a:pPr algn="ctr"/>
              <a:r>
                <a:rPr kumimoji="1" lang="ja-JP" altLang="en-US" sz="1000" dirty="0">
                  <a:latin typeface="HGPｺﾞｼｯｸE" panose="020B0900000000000000" pitchFamily="50" charset="-128"/>
                  <a:ea typeface="HGPｺﾞｼｯｸE" panose="020B0900000000000000" pitchFamily="50" charset="-128"/>
                </a:rPr>
                <a:t>和歌山県</a:t>
              </a:r>
              <a:endParaRPr kumimoji="1"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r>
                <a:rPr kumimoji="1" lang="ja-JP" altLang="en-US" sz="1000" dirty="0">
                  <a:latin typeface="HGPｺﾞｼｯｸE" panose="020B0900000000000000" pitchFamily="50" charset="-128"/>
                  <a:ea typeface="HGPｺﾞｼｯｸE" panose="020B0900000000000000" pitchFamily="50" charset="-128"/>
                </a:rPr>
                <a:t>全国</a:t>
              </a:r>
            </a:p>
          </p:txBody>
        </p:sp>
        <p:sp>
          <p:nvSpPr>
            <p:cNvPr id="27" name="正方形/長方形 26"/>
            <p:cNvSpPr/>
            <p:nvPr/>
          </p:nvSpPr>
          <p:spPr>
            <a:xfrm>
              <a:off x="4645940" y="1726612"/>
              <a:ext cx="352188" cy="125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4537429" y="1683549"/>
              <a:ext cx="716174" cy="1169551"/>
            </a:xfrm>
            <a:prstGeom prst="rect">
              <a:avLst/>
            </a:prstGeom>
            <a:noFill/>
          </p:spPr>
          <p:txBody>
            <a:bodyPr wrap="square" rtlCol="0">
              <a:spAutoFit/>
            </a:bodyPr>
            <a:lstStyle/>
            <a:p>
              <a:pPr algn="ctr"/>
              <a:r>
                <a:rPr kumimoji="1" lang="ja-JP" altLang="en-US" sz="1000" dirty="0">
                  <a:latin typeface="HGPｺﾞｼｯｸE" panose="020B0900000000000000" pitchFamily="50" charset="-128"/>
                  <a:ea typeface="HGPｺﾞｼｯｸE" panose="020B0900000000000000" pitchFamily="50" charset="-128"/>
                </a:rPr>
                <a:t>和歌山県</a:t>
              </a:r>
              <a:endParaRPr kumimoji="1"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r>
                <a:rPr kumimoji="1" lang="ja-JP" altLang="en-US" sz="1000" dirty="0">
                  <a:latin typeface="HGPｺﾞｼｯｸE" panose="020B0900000000000000" pitchFamily="50" charset="-128"/>
                  <a:ea typeface="HGPｺﾞｼｯｸE" panose="020B0900000000000000" pitchFamily="50" charset="-128"/>
                </a:rPr>
                <a:t>全国</a:t>
              </a:r>
            </a:p>
          </p:txBody>
        </p:sp>
        <p:sp>
          <p:nvSpPr>
            <p:cNvPr id="34" name="正方形/長方形 33"/>
            <p:cNvSpPr/>
            <p:nvPr/>
          </p:nvSpPr>
          <p:spPr>
            <a:xfrm>
              <a:off x="4681451" y="4612670"/>
              <a:ext cx="352188" cy="125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4572940" y="4569607"/>
              <a:ext cx="716174" cy="1169551"/>
            </a:xfrm>
            <a:prstGeom prst="rect">
              <a:avLst/>
            </a:prstGeom>
            <a:noFill/>
          </p:spPr>
          <p:txBody>
            <a:bodyPr wrap="square" rtlCol="0">
              <a:spAutoFit/>
            </a:bodyPr>
            <a:lstStyle/>
            <a:p>
              <a:pPr algn="ctr"/>
              <a:r>
                <a:rPr kumimoji="1" lang="ja-JP" altLang="en-US" sz="1000" dirty="0">
                  <a:latin typeface="HGPｺﾞｼｯｸE" panose="020B0900000000000000" pitchFamily="50" charset="-128"/>
                  <a:ea typeface="HGPｺﾞｼｯｸE" panose="020B0900000000000000" pitchFamily="50" charset="-128"/>
                </a:rPr>
                <a:t>和歌山県</a:t>
              </a:r>
              <a:endParaRPr kumimoji="1"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endParaRPr lang="en-US" altLang="ja-JP" sz="1000" dirty="0">
                <a:latin typeface="HGPｺﾞｼｯｸE" panose="020B0900000000000000" pitchFamily="50" charset="-128"/>
                <a:ea typeface="HGPｺﾞｼｯｸE" panose="020B0900000000000000" pitchFamily="50" charset="-128"/>
              </a:endParaRPr>
            </a:p>
            <a:p>
              <a:pPr algn="ctr"/>
              <a:r>
                <a:rPr kumimoji="1" lang="ja-JP" altLang="en-US" sz="1000" dirty="0">
                  <a:latin typeface="HGPｺﾞｼｯｸE" panose="020B0900000000000000" pitchFamily="50" charset="-128"/>
                  <a:ea typeface="HGPｺﾞｼｯｸE" panose="020B0900000000000000" pitchFamily="50" charset="-128"/>
                </a:rPr>
                <a:t>全国</a:t>
              </a:r>
            </a:p>
          </p:txBody>
        </p:sp>
      </p:grpSp>
      <p:sp>
        <p:nvSpPr>
          <p:cNvPr id="21" name="テキスト ボックス 20"/>
          <p:cNvSpPr txBox="1"/>
          <p:nvPr/>
        </p:nvSpPr>
        <p:spPr>
          <a:xfrm>
            <a:off x="5515310" y="534635"/>
            <a:ext cx="3551068" cy="276999"/>
          </a:xfrm>
          <a:prstGeom prst="rect">
            <a:avLst/>
          </a:prstGeom>
          <a:solidFill>
            <a:srgbClr val="FFFFCC"/>
          </a:solidFill>
        </p:spPr>
        <p:txBody>
          <a:bodyPr wrap="square" rtlCol="0">
            <a:spAutoFit/>
          </a:bodyPr>
          <a:lstStyle/>
          <a:p>
            <a:r>
              <a:rPr kumimoji="1" lang="en-US" altLang="ja-JP" sz="1200" dirty="0">
                <a:latin typeface="+mn-ea"/>
              </a:rPr>
              <a:t>RESAS</a:t>
            </a:r>
            <a:r>
              <a:rPr kumimoji="1" lang="ja-JP" altLang="en-US" sz="1200" dirty="0">
                <a:latin typeface="+mn-ea"/>
              </a:rPr>
              <a:t>では、国別や消費項目の内訳も確認できます</a:t>
            </a:r>
          </a:p>
        </p:txBody>
      </p:sp>
    </p:spTree>
    <p:extLst>
      <p:ext uri="{BB962C8B-B14F-4D97-AF65-F5344CB8AC3E}">
        <p14:creationId xmlns:p14="http://schemas.microsoft.com/office/powerpoint/2010/main" val="39215819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kumimoji="1" lang="ja-JP" altLang="en-US" smtClean="0"/>
              <a:t>105</a:t>
            </a:fld>
            <a:endParaRPr kumimoji="1" lang="ja-JP" altLang="en-US" dirty="0"/>
          </a:p>
        </p:txBody>
      </p:sp>
      <p:sp>
        <p:nvSpPr>
          <p:cNvPr id="5" name="テキスト ボックス 4"/>
          <p:cNvSpPr txBox="1"/>
          <p:nvPr/>
        </p:nvSpPr>
        <p:spPr>
          <a:xfrm>
            <a:off x="2524986" y="2562300"/>
            <a:ext cx="3716424" cy="338554"/>
          </a:xfrm>
          <a:prstGeom prst="rect">
            <a:avLst/>
          </a:prstGeom>
          <a:noFill/>
          <a:ln>
            <a:noFill/>
          </a:ln>
        </p:spPr>
        <p:txBody>
          <a:bodyPr wrap="square" rtlCol="0">
            <a:spAutoFit/>
          </a:bodyPr>
          <a:lstStyle/>
          <a:p>
            <a:r>
              <a:rPr lang="ja-JP" altLang="en-US" sz="1600" dirty="0">
                <a:latin typeface="+mn-ea"/>
              </a:rPr>
              <a:t>５．新型コロナが経済に及ぼす影響</a:t>
            </a:r>
            <a:endParaRPr lang="en-US" altLang="ja-JP" sz="1600" dirty="0">
              <a:latin typeface="+mn-ea"/>
            </a:endParaRPr>
          </a:p>
        </p:txBody>
      </p:sp>
    </p:spTree>
    <p:extLst>
      <p:ext uri="{BB962C8B-B14F-4D97-AF65-F5344CB8AC3E}">
        <p14:creationId xmlns:p14="http://schemas.microsoft.com/office/powerpoint/2010/main" val="29157204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581001"/>
            <a:ext cx="2057400" cy="307777"/>
          </a:xfrm>
          <a:ln>
            <a:noFill/>
          </a:ln>
        </p:spPr>
        <p:txBody>
          <a:bodyPr/>
          <a:lstStyle/>
          <a:p>
            <a:fld id="{61519898-4A8B-4E27-9995-89E4CB889D7A}" type="slidenum">
              <a:rPr kumimoji="1" lang="ja-JP" altLang="en-US" sz="1400" smtClean="0"/>
              <a:t>106</a:t>
            </a:fld>
            <a:endParaRPr kumimoji="1" lang="ja-JP" altLang="en-US" sz="1400" dirty="0"/>
          </a:p>
        </p:txBody>
      </p:sp>
      <p:sp>
        <p:nvSpPr>
          <p:cNvPr id="4" name="テキスト ボックス 3"/>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kumimoji="1" lang="en-US" altLang="ja-JP" b="0" dirty="0">
                <a:latin typeface="ＭＳ Ｐゴシック" panose="020B0600070205080204" pitchFamily="50" charset="-128"/>
                <a:ea typeface="ＭＳ Ｐゴシック" panose="020B0600070205080204" pitchFamily="50" charset="-128"/>
              </a:rPr>
              <a:t>V-RESAS</a:t>
            </a:r>
            <a:r>
              <a:rPr kumimoji="1" lang="ja-JP" altLang="en-US" b="0" dirty="0">
                <a:latin typeface="ＭＳ Ｐゴシック" panose="020B0600070205080204" pitchFamily="50" charset="-128"/>
                <a:ea typeface="ＭＳ Ｐゴシック" panose="020B0600070205080204" pitchFamily="50" charset="-128"/>
              </a:rPr>
              <a:t>の紹介</a:t>
            </a:r>
            <a:endParaRPr lang="en-US" altLang="ja-JP" dirty="0"/>
          </a:p>
        </p:txBody>
      </p:sp>
      <p:sp>
        <p:nvSpPr>
          <p:cNvPr id="2" name="テキスト ボックス 1"/>
          <p:cNvSpPr txBox="1"/>
          <p:nvPr/>
        </p:nvSpPr>
        <p:spPr>
          <a:xfrm>
            <a:off x="151002" y="604007"/>
            <a:ext cx="8741328" cy="954107"/>
          </a:xfrm>
          <a:prstGeom prst="rect">
            <a:avLst/>
          </a:prstGeom>
          <a:noFill/>
        </p:spPr>
        <p:txBody>
          <a:bodyPr wrap="square" rtlCol="0">
            <a:spAutoFit/>
          </a:bodyPr>
          <a:lstStyle/>
          <a:p>
            <a:r>
              <a:rPr kumimoji="1" lang="ja-JP" altLang="en-US" sz="1400" dirty="0">
                <a:latin typeface="+mn-ea"/>
              </a:rPr>
              <a:t>政府は</a:t>
            </a:r>
            <a:r>
              <a:rPr kumimoji="1" lang="en-US" altLang="ja-JP" sz="1400" dirty="0">
                <a:latin typeface="+mn-ea"/>
              </a:rPr>
              <a:t>2020</a:t>
            </a:r>
            <a:r>
              <a:rPr kumimoji="1" lang="ja-JP" altLang="en-US" sz="1400" dirty="0">
                <a:latin typeface="+mn-ea"/>
              </a:rPr>
              <a:t>年</a:t>
            </a:r>
            <a:r>
              <a:rPr kumimoji="1" lang="en-US" altLang="ja-JP" sz="1400" dirty="0">
                <a:latin typeface="+mn-ea"/>
              </a:rPr>
              <a:t>6</a:t>
            </a:r>
            <a:r>
              <a:rPr kumimoji="1" lang="ja-JP" altLang="en-US" sz="1400" dirty="0">
                <a:latin typeface="+mn-ea"/>
              </a:rPr>
              <a:t>月</a:t>
            </a:r>
            <a:r>
              <a:rPr kumimoji="1" lang="en-US" altLang="ja-JP" sz="1400" dirty="0">
                <a:latin typeface="+mn-ea"/>
              </a:rPr>
              <a:t>30</a:t>
            </a:r>
            <a:r>
              <a:rPr lang="ja-JP" altLang="en-US" sz="1400" dirty="0">
                <a:latin typeface="+mn-ea"/>
              </a:rPr>
              <a:t>日に、新型コロナウィルス感染症の影響を初め、足元の地域経済の状況を把握できる「</a:t>
            </a:r>
            <a:r>
              <a:rPr lang="en-US" altLang="ja-JP" sz="1400" dirty="0">
                <a:latin typeface="+mn-ea"/>
              </a:rPr>
              <a:t>V-RESAS]</a:t>
            </a:r>
            <a:r>
              <a:rPr lang="ja-JP" altLang="en-US" sz="1400" dirty="0">
                <a:latin typeface="+mn-ea"/>
              </a:rPr>
              <a:t>を公開しています。データは毎月更新されますので、直接アクセスしていただき、ご確認お願い致します。</a:t>
            </a:r>
            <a:endParaRPr lang="en-US" altLang="ja-JP" sz="1400" dirty="0">
              <a:latin typeface="+mn-ea"/>
            </a:endParaRPr>
          </a:p>
          <a:p>
            <a:r>
              <a:rPr lang="en-US" altLang="ja-JP" sz="1400" dirty="0">
                <a:latin typeface="+mn-ea"/>
              </a:rPr>
              <a:t>RESAS</a:t>
            </a:r>
            <a:r>
              <a:rPr lang="ja-JP" altLang="en-US" sz="1400" dirty="0">
                <a:latin typeface="+mn-ea"/>
              </a:rPr>
              <a:t>のトップ画面（</a:t>
            </a:r>
            <a:r>
              <a:rPr lang="en-US" altLang="ja-JP" sz="1400" dirty="0">
                <a:latin typeface="+mn-ea"/>
                <a:hlinkClick r:id="rId3"/>
              </a:rPr>
              <a:t>https://resas.go.jp/#/30/30201</a:t>
            </a:r>
            <a:r>
              <a:rPr lang="ja-JP" altLang="en-US" sz="1400" dirty="0">
                <a:latin typeface="+mn-ea"/>
              </a:rPr>
              <a:t>）から入っていただくか、直接次の</a:t>
            </a:r>
            <a:r>
              <a:rPr lang="en-US" altLang="ja-JP" sz="1400" dirty="0">
                <a:latin typeface="+mn-ea"/>
              </a:rPr>
              <a:t>URL</a:t>
            </a:r>
          </a:p>
          <a:p>
            <a:r>
              <a:rPr lang="ja-JP" altLang="en-US" sz="1400" dirty="0">
                <a:latin typeface="+mn-ea"/>
              </a:rPr>
              <a:t>　</a:t>
            </a:r>
            <a:r>
              <a:rPr lang="ja-JP" altLang="en-US" sz="1400" dirty="0">
                <a:latin typeface="+mn-ea"/>
                <a:hlinkClick r:id="rId4"/>
              </a:rPr>
              <a:t>　</a:t>
            </a:r>
            <a:r>
              <a:rPr lang="en-US" altLang="ja-JP" sz="1400" dirty="0">
                <a:latin typeface="+mn-ea"/>
                <a:hlinkClick r:id="rId4"/>
              </a:rPr>
              <a:t>https://v-resas.go.jp/</a:t>
            </a:r>
            <a:r>
              <a:rPr lang="ja-JP" altLang="en-US" sz="1400" dirty="0">
                <a:latin typeface="+mn-ea"/>
              </a:rPr>
              <a:t>　にて入ってください。</a:t>
            </a:r>
            <a:endParaRPr kumimoji="1" lang="ja-JP" altLang="en-US" sz="1400" dirty="0">
              <a:latin typeface="+mn-ea"/>
            </a:endParaRPr>
          </a:p>
        </p:txBody>
      </p:sp>
      <p:sp>
        <p:nvSpPr>
          <p:cNvPr id="8" name="正方形/長方形 7"/>
          <p:cNvSpPr/>
          <p:nvPr/>
        </p:nvSpPr>
        <p:spPr>
          <a:xfrm>
            <a:off x="5488495" y="2324390"/>
            <a:ext cx="1874941" cy="2585323"/>
          </a:xfrm>
          <a:prstGeom prst="rect">
            <a:avLst/>
          </a:prstGeom>
          <a:ln>
            <a:solidFill>
              <a:schemeClr val="tx1"/>
            </a:solidFill>
          </a:ln>
        </p:spPr>
        <p:txBody>
          <a:bodyPr wrap="square">
            <a:spAutoFit/>
          </a:bodyPr>
          <a:lstStyle/>
          <a:p>
            <a:r>
              <a:rPr lang="ja-JP" altLang="en-US" dirty="0">
                <a:solidFill>
                  <a:srgbClr val="29629B"/>
                </a:solidFill>
                <a:latin typeface="Simplon Norm"/>
              </a:rPr>
              <a:t>収納データ一覧</a:t>
            </a:r>
            <a:endParaRPr lang="en-US" altLang="ja-JP" dirty="0">
              <a:solidFill>
                <a:srgbClr val="29629B"/>
              </a:solidFill>
              <a:latin typeface="Simplon Norm"/>
            </a:endParaRPr>
          </a:p>
          <a:p>
            <a:pPr>
              <a:buFont typeface="Arial" panose="020B0604020202020204" pitchFamily="34" charset="0"/>
              <a:buChar char="•"/>
            </a:pPr>
            <a:r>
              <a:rPr lang="ja-JP" altLang="en-US" dirty="0">
                <a:solidFill>
                  <a:srgbClr val="29629B"/>
                </a:solidFill>
                <a:latin typeface="Simplon Norm"/>
              </a:rPr>
              <a:t>エリア</a:t>
            </a:r>
            <a:endParaRPr lang="ja-JP" altLang="en-US" dirty="0">
              <a:solidFill>
                <a:srgbClr val="C4C4C4"/>
              </a:solidFill>
              <a:latin typeface="Simplon Norm"/>
            </a:endParaRPr>
          </a:p>
          <a:p>
            <a:pPr>
              <a:buFont typeface="Arial" panose="020B0604020202020204" pitchFamily="34" charset="0"/>
              <a:buChar char="•"/>
            </a:pPr>
            <a:r>
              <a:rPr lang="ja-JP" altLang="en-US" dirty="0">
                <a:solidFill>
                  <a:srgbClr val="29629B"/>
                </a:solidFill>
                <a:latin typeface="Simplon Norm"/>
              </a:rPr>
              <a:t>人流</a:t>
            </a:r>
            <a:endParaRPr lang="ja-JP" altLang="en-US" dirty="0">
              <a:solidFill>
                <a:srgbClr val="C4C4C4"/>
              </a:solidFill>
              <a:latin typeface="Simplon Norm"/>
            </a:endParaRPr>
          </a:p>
          <a:p>
            <a:pPr>
              <a:buFont typeface="Arial" panose="020B0604020202020204" pitchFamily="34" charset="0"/>
              <a:buChar char="•"/>
            </a:pPr>
            <a:r>
              <a:rPr lang="ja-JP" altLang="en-US" dirty="0">
                <a:solidFill>
                  <a:srgbClr val="29629B"/>
                </a:solidFill>
                <a:latin typeface="Simplon Norm"/>
              </a:rPr>
              <a:t>消費</a:t>
            </a:r>
            <a:endParaRPr lang="ja-JP" altLang="en-US" dirty="0">
              <a:solidFill>
                <a:srgbClr val="C4C4C4"/>
              </a:solidFill>
              <a:latin typeface="Simplon Norm"/>
            </a:endParaRPr>
          </a:p>
          <a:p>
            <a:pPr>
              <a:buFont typeface="Arial" panose="020B0604020202020204" pitchFamily="34" charset="0"/>
              <a:buChar char="•"/>
            </a:pPr>
            <a:r>
              <a:rPr lang="ja-JP" altLang="en-US" dirty="0">
                <a:solidFill>
                  <a:srgbClr val="29629B"/>
                </a:solidFill>
                <a:latin typeface="Simplon Norm"/>
              </a:rPr>
              <a:t>飲食</a:t>
            </a:r>
            <a:endParaRPr lang="ja-JP" altLang="en-US" dirty="0">
              <a:solidFill>
                <a:srgbClr val="C4C4C4"/>
              </a:solidFill>
              <a:latin typeface="Simplon Norm"/>
            </a:endParaRPr>
          </a:p>
          <a:p>
            <a:pPr>
              <a:buFont typeface="Arial" panose="020B0604020202020204" pitchFamily="34" charset="0"/>
              <a:buChar char="•"/>
            </a:pPr>
            <a:r>
              <a:rPr lang="ja-JP" altLang="en-US" dirty="0">
                <a:solidFill>
                  <a:srgbClr val="29629B"/>
                </a:solidFill>
                <a:latin typeface="Simplon Norm"/>
              </a:rPr>
              <a:t>宿泊</a:t>
            </a:r>
            <a:endParaRPr lang="ja-JP" altLang="en-US" dirty="0">
              <a:solidFill>
                <a:srgbClr val="C4C4C4"/>
              </a:solidFill>
              <a:latin typeface="Simplon Norm"/>
            </a:endParaRPr>
          </a:p>
          <a:p>
            <a:pPr>
              <a:buFont typeface="Arial" panose="020B0604020202020204" pitchFamily="34" charset="0"/>
              <a:buChar char="•"/>
            </a:pPr>
            <a:r>
              <a:rPr lang="ja-JP" altLang="en-US" dirty="0">
                <a:solidFill>
                  <a:srgbClr val="29629B"/>
                </a:solidFill>
                <a:latin typeface="Simplon Norm"/>
              </a:rPr>
              <a:t>イベント</a:t>
            </a:r>
            <a:endParaRPr lang="ja-JP" altLang="en-US" dirty="0">
              <a:solidFill>
                <a:srgbClr val="C4C4C4"/>
              </a:solidFill>
              <a:latin typeface="Simplon Norm"/>
            </a:endParaRPr>
          </a:p>
          <a:p>
            <a:pPr>
              <a:buFont typeface="Arial" panose="020B0604020202020204" pitchFamily="34" charset="0"/>
              <a:buChar char="•"/>
            </a:pPr>
            <a:r>
              <a:rPr lang="ja-JP" altLang="en-US" dirty="0">
                <a:solidFill>
                  <a:srgbClr val="29629B"/>
                </a:solidFill>
                <a:latin typeface="Simplon Norm"/>
              </a:rPr>
              <a:t>興味・関心</a:t>
            </a:r>
            <a:endParaRPr lang="ja-JP" altLang="en-US" dirty="0">
              <a:solidFill>
                <a:srgbClr val="C4C4C4"/>
              </a:solidFill>
              <a:latin typeface="Simplon Norm"/>
            </a:endParaRPr>
          </a:p>
          <a:p>
            <a:pPr>
              <a:buFont typeface="Arial" panose="020B0604020202020204" pitchFamily="34" charset="0"/>
              <a:buChar char="•"/>
            </a:pPr>
            <a:r>
              <a:rPr lang="ja-JP" altLang="en-US" dirty="0">
                <a:solidFill>
                  <a:srgbClr val="29629B"/>
                </a:solidFill>
                <a:latin typeface="Simplon Norm"/>
              </a:rPr>
              <a:t>雇用</a:t>
            </a:r>
            <a:endParaRPr lang="ja-JP" altLang="en-US" b="0" i="0" dirty="0">
              <a:solidFill>
                <a:srgbClr val="C4C4C4"/>
              </a:solidFill>
              <a:effectLst/>
              <a:latin typeface="Simplon Norm"/>
            </a:endParaRPr>
          </a:p>
        </p:txBody>
      </p:sp>
      <p:grpSp>
        <p:nvGrpSpPr>
          <p:cNvPr id="6" name="グループ化 5"/>
          <p:cNvGrpSpPr>
            <a:grpSpLocks noChangeAspect="1"/>
          </p:cNvGrpSpPr>
          <p:nvPr/>
        </p:nvGrpSpPr>
        <p:grpSpPr>
          <a:xfrm>
            <a:off x="267072" y="1781515"/>
            <a:ext cx="4521372" cy="4609760"/>
            <a:chOff x="267072" y="1781515"/>
            <a:chExt cx="4078425" cy="4158154"/>
          </a:xfrm>
        </p:grpSpPr>
        <p:pic>
          <p:nvPicPr>
            <p:cNvPr id="7" name="図 6"/>
            <p:cNvPicPr>
              <a:picLocks noChangeAspect="1"/>
            </p:cNvPicPr>
            <p:nvPr/>
          </p:nvPicPr>
          <p:blipFill>
            <a:blip r:embed="rId5"/>
            <a:stretch>
              <a:fillRect/>
            </a:stretch>
          </p:blipFill>
          <p:spPr>
            <a:xfrm>
              <a:off x="267072" y="1781515"/>
              <a:ext cx="4078425" cy="4158154"/>
            </a:xfrm>
            <a:prstGeom prst="rect">
              <a:avLst/>
            </a:prstGeom>
          </p:spPr>
        </p:pic>
        <p:sp>
          <p:nvSpPr>
            <p:cNvPr id="5" name="正方形/長方形 4"/>
            <p:cNvSpPr/>
            <p:nvPr/>
          </p:nvSpPr>
          <p:spPr>
            <a:xfrm>
              <a:off x="872455" y="5343787"/>
              <a:ext cx="1560352" cy="545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4874002" y="5189898"/>
            <a:ext cx="3565322" cy="307777"/>
          </a:xfrm>
          <a:prstGeom prst="rect">
            <a:avLst/>
          </a:prstGeom>
          <a:noFill/>
        </p:spPr>
        <p:txBody>
          <a:bodyPr wrap="square" rtlCol="0">
            <a:spAutoFit/>
          </a:bodyPr>
          <a:lstStyle/>
          <a:p>
            <a:r>
              <a:rPr kumimoji="1" lang="ja-JP" altLang="en-US" sz="1400" dirty="0">
                <a:latin typeface="+mn-ea"/>
              </a:rPr>
              <a:t>都道府県別に上記のデータが確認できます。</a:t>
            </a:r>
          </a:p>
        </p:txBody>
      </p:sp>
    </p:spTree>
    <p:extLst>
      <p:ext uri="{BB962C8B-B14F-4D97-AF65-F5344CB8AC3E}">
        <p14:creationId xmlns:p14="http://schemas.microsoft.com/office/powerpoint/2010/main" val="31076651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581001"/>
            <a:ext cx="2057400" cy="307777"/>
          </a:xfrm>
          <a:ln>
            <a:noFill/>
          </a:ln>
        </p:spPr>
        <p:txBody>
          <a:bodyPr/>
          <a:lstStyle/>
          <a:p>
            <a:fld id="{61519898-4A8B-4E27-9995-89E4CB889D7A}" type="slidenum">
              <a:rPr kumimoji="1" lang="ja-JP" altLang="en-US" sz="1400" smtClean="0"/>
              <a:t>107</a:t>
            </a:fld>
            <a:endParaRPr kumimoji="1" lang="ja-JP" altLang="en-US" sz="1400" dirty="0"/>
          </a:p>
        </p:txBody>
      </p:sp>
      <p:sp>
        <p:nvSpPr>
          <p:cNvPr id="4" name="テキスト ボックス 3"/>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kumimoji="1" lang="en-US" altLang="ja-JP" b="0" dirty="0">
                <a:latin typeface="ＭＳ Ｐゴシック" panose="020B0600070205080204" pitchFamily="50" charset="-128"/>
                <a:ea typeface="ＭＳ Ｐゴシック" panose="020B0600070205080204" pitchFamily="50" charset="-128"/>
              </a:rPr>
              <a:t>V-RESAS</a:t>
            </a:r>
            <a:r>
              <a:rPr kumimoji="1" lang="ja-JP" altLang="en-US" b="0" dirty="0">
                <a:latin typeface="ＭＳ Ｐゴシック" panose="020B0600070205080204" pitchFamily="50" charset="-128"/>
                <a:ea typeface="ＭＳ Ｐゴシック" panose="020B0600070205080204" pitchFamily="50" charset="-128"/>
              </a:rPr>
              <a:t>のサンプル事例</a:t>
            </a:r>
            <a:endParaRPr lang="en-US" altLang="ja-JP" dirty="0"/>
          </a:p>
        </p:txBody>
      </p:sp>
      <p:pic>
        <p:nvPicPr>
          <p:cNvPr id="9" name="図 8"/>
          <p:cNvPicPr>
            <a:picLocks noChangeAspect="1"/>
          </p:cNvPicPr>
          <p:nvPr/>
        </p:nvPicPr>
        <p:blipFill>
          <a:blip r:embed="rId3"/>
          <a:stretch>
            <a:fillRect/>
          </a:stretch>
        </p:blipFill>
        <p:spPr>
          <a:xfrm>
            <a:off x="210585" y="618021"/>
            <a:ext cx="4321203" cy="2601831"/>
          </a:xfrm>
          <a:prstGeom prst="rect">
            <a:avLst/>
          </a:prstGeom>
          <a:ln>
            <a:solidFill>
              <a:schemeClr val="tx1"/>
            </a:solidFill>
          </a:ln>
        </p:spPr>
      </p:pic>
      <p:pic>
        <p:nvPicPr>
          <p:cNvPr id="10" name="図 9"/>
          <p:cNvPicPr>
            <a:picLocks noChangeAspect="1"/>
          </p:cNvPicPr>
          <p:nvPr/>
        </p:nvPicPr>
        <p:blipFill>
          <a:blip r:embed="rId4"/>
          <a:stretch>
            <a:fillRect/>
          </a:stretch>
        </p:blipFill>
        <p:spPr>
          <a:xfrm>
            <a:off x="2468489" y="756432"/>
            <a:ext cx="3523376" cy="2617735"/>
          </a:xfrm>
          <a:prstGeom prst="rect">
            <a:avLst/>
          </a:prstGeom>
          <a:ln>
            <a:solidFill>
              <a:schemeClr val="tx1"/>
            </a:solidFill>
          </a:ln>
        </p:spPr>
      </p:pic>
      <p:pic>
        <p:nvPicPr>
          <p:cNvPr id="11" name="図 10"/>
          <p:cNvPicPr>
            <a:picLocks noChangeAspect="1"/>
          </p:cNvPicPr>
          <p:nvPr/>
        </p:nvPicPr>
        <p:blipFill>
          <a:blip r:embed="rId5"/>
          <a:stretch>
            <a:fillRect/>
          </a:stretch>
        </p:blipFill>
        <p:spPr>
          <a:xfrm>
            <a:off x="4666012" y="842940"/>
            <a:ext cx="3727433" cy="2710431"/>
          </a:xfrm>
          <a:prstGeom prst="rect">
            <a:avLst/>
          </a:prstGeom>
          <a:ln>
            <a:solidFill>
              <a:schemeClr val="tx1"/>
            </a:solidFill>
          </a:ln>
        </p:spPr>
      </p:pic>
      <p:pic>
        <p:nvPicPr>
          <p:cNvPr id="12" name="図 11"/>
          <p:cNvPicPr>
            <a:picLocks noChangeAspect="1"/>
          </p:cNvPicPr>
          <p:nvPr/>
        </p:nvPicPr>
        <p:blipFill>
          <a:blip r:embed="rId6"/>
          <a:stretch>
            <a:fillRect/>
          </a:stretch>
        </p:blipFill>
        <p:spPr>
          <a:xfrm>
            <a:off x="210585" y="3582437"/>
            <a:ext cx="3474281" cy="3031863"/>
          </a:xfrm>
          <a:prstGeom prst="rect">
            <a:avLst/>
          </a:prstGeom>
          <a:ln>
            <a:solidFill>
              <a:schemeClr val="tx1"/>
            </a:solidFill>
          </a:ln>
        </p:spPr>
      </p:pic>
      <p:pic>
        <p:nvPicPr>
          <p:cNvPr id="13" name="図 12"/>
          <p:cNvPicPr>
            <a:picLocks noChangeAspect="1"/>
          </p:cNvPicPr>
          <p:nvPr/>
        </p:nvPicPr>
        <p:blipFill>
          <a:blip r:embed="rId7"/>
          <a:stretch>
            <a:fillRect/>
          </a:stretch>
        </p:blipFill>
        <p:spPr>
          <a:xfrm>
            <a:off x="2468490" y="3693887"/>
            <a:ext cx="3531818" cy="3017306"/>
          </a:xfrm>
          <a:prstGeom prst="rect">
            <a:avLst/>
          </a:prstGeom>
          <a:ln>
            <a:solidFill>
              <a:schemeClr val="tx1"/>
            </a:solidFill>
          </a:ln>
        </p:spPr>
      </p:pic>
      <p:pic>
        <p:nvPicPr>
          <p:cNvPr id="14" name="図 13"/>
          <p:cNvPicPr>
            <a:picLocks noChangeAspect="1"/>
          </p:cNvPicPr>
          <p:nvPr/>
        </p:nvPicPr>
        <p:blipFill>
          <a:blip r:embed="rId8"/>
          <a:stretch>
            <a:fillRect/>
          </a:stretch>
        </p:blipFill>
        <p:spPr>
          <a:xfrm>
            <a:off x="4531788" y="3781325"/>
            <a:ext cx="4026462" cy="3041318"/>
          </a:xfrm>
          <a:prstGeom prst="rect">
            <a:avLst/>
          </a:prstGeom>
          <a:ln>
            <a:solidFill>
              <a:schemeClr val="tx1"/>
            </a:solidFill>
          </a:ln>
        </p:spPr>
      </p:pic>
    </p:spTree>
    <p:extLst>
      <p:ext uri="{BB962C8B-B14F-4D97-AF65-F5344CB8AC3E}">
        <p14:creationId xmlns:p14="http://schemas.microsoft.com/office/powerpoint/2010/main" val="619450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xmlns="" id="{4189951A-5790-479C-B77F-BF06D7E299B4}"/>
              </a:ext>
            </a:extLst>
          </p:cNvPr>
          <p:cNvSpPr/>
          <p:nvPr/>
        </p:nvSpPr>
        <p:spPr>
          <a:xfrm>
            <a:off x="0" y="0"/>
            <a:ext cx="9144000" cy="583891"/>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kumimoji="0" lang="ja-JP" altLang="en-US" sz="2800" b="1" dirty="0">
                <a:solidFill>
                  <a:prstClr val="black"/>
                </a:solidFill>
                <a:latin typeface="HG丸ｺﾞｼｯｸM-PRO" panose="020F0600000000000000" pitchFamily="50" charset="-128"/>
                <a:ea typeface="HG丸ｺﾞｼｯｸM-PRO" panose="020F0600000000000000" pitchFamily="50" charset="-128"/>
              </a:rPr>
              <a:t>和歌山市の人口ピラミッドの推移と将来予測</a:t>
            </a:r>
          </a:p>
        </p:txBody>
      </p:sp>
      <p:sp>
        <p:nvSpPr>
          <p:cNvPr id="4" name="スライド番号プレースホルダー 3"/>
          <p:cNvSpPr>
            <a:spLocks noGrp="1"/>
          </p:cNvSpPr>
          <p:nvPr>
            <p:ph type="sldNum" sz="quarter" idx="12"/>
          </p:nvPr>
        </p:nvSpPr>
        <p:spPr>
          <a:xfrm>
            <a:off x="7077204" y="6556289"/>
            <a:ext cx="2057400" cy="307777"/>
          </a:xfrm>
        </p:spPr>
        <p:txBody>
          <a:bodyPr vert="horz" lIns="91440" tIns="45720" rIns="91440" bIns="45720" rtlCol="0" anchor="ctr">
            <a:spAutoFit/>
          </a:bodyPr>
          <a:lstStyle/>
          <a:p>
            <a:fld id="{3FF9D6FC-531D-48F7-84F0-165E6BBCB4F4}" type="slidenum">
              <a:rPr lang="ja-JP" altLang="en-US" sz="1400">
                <a:solidFill>
                  <a:schemeClr val="tx1"/>
                </a:solidFill>
              </a:rPr>
              <a:pPr/>
              <a:t>10</a:t>
            </a:fld>
            <a:endParaRPr lang="ja-JP" altLang="en-US" sz="1400" dirty="0">
              <a:solidFill>
                <a:schemeClr val="tx1"/>
              </a:solidFill>
            </a:endParaRPr>
          </a:p>
        </p:txBody>
      </p:sp>
      <p:grpSp>
        <p:nvGrpSpPr>
          <p:cNvPr id="7" name="グループ化 6"/>
          <p:cNvGrpSpPr>
            <a:grpSpLocks noChangeAspect="1"/>
          </p:cNvGrpSpPr>
          <p:nvPr/>
        </p:nvGrpSpPr>
        <p:grpSpPr>
          <a:xfrm>
            <a:off x="47314" y="984000"/>
            <a:ext cx="9096686" cy="5222006"/>
            <a:chOff x="47314" y="1164567"/>
            <a:chExt cx="9096686" cy="4471976"/>
          </a:xfrm>
        </p:grpSpPr>
        <p:pic>
          <p:nvPicPr>
            <p:cNvPr id="6" name="図 5"/>
            <p:cNvPicPr>
              <a:picLocks noChangeAspect="1"/>
            </p:cNvPicPr>
            <p:nvPr/>
          </p:nvPicPr>
          <p:blipFill>
            <a:blip r:embed="rId3"/>
            <a:stretch>
              <a:fillRect/>
            </a:stretch>
          </p:blipFill>
          <p:spPr>
            <a:xfrm>
              <a:off x="4641029" y="1164567"/>
              <a:ext cx="4502971" cy="4471976"/>
            </a:xfrm>
            <a:prstGeom prst="rect">
              <a:avLst/>
            </a:prstGeom>
          </p:spPr>
        </p:pic>
        <p:pic>
          <p:nvPicPr>
            <p:cNvPr id="2" name="図 1"/>
            <p:cNvPicPr>
              <a:picLocks noChangeAspect="1"/>
            </p:cNvPicPr>
            <p:nvPr/>
          </p:nvPicPr>
          <p:blipFill>
            <a:blip r:embed="rId4"/>
            <a:stretch>
              <a:fillRect/>
            </a:stretch>
          </p:blipFill>
          <p:spPr>
            <a:xfrm>
              <a:off x="47314" y="1164567"/>
              <a:ext cx="4593715" cy="4471976"/>
            </a:xfrm>
            <a:prstGeom prst="rect">
              <a:avLst/>
            </a:prstGeom>
          </p:spPr>
        </p:pic>
      </p:grpSp>
      <p:sp>
        <p:nvSpPr>
          <p:cNvPr id="5" name="テキスト ボックス 4"/>
          <p:cNvSpPr txBox="1"/>
          <p:nvPr/>
        </p:nvSpPr>
        <p:spPr>
          <a:xfrm>
            <a:off x="1905129" y="6329117"/>
            <a:ext cx="6358027" cy="400110"/>
          </a:xfrm>
          <a:prstGeom prst="rect">
            <a:avLst/>
          </a:prstGeom>
          <a:noFill/>
        </p:spPr>
        <p:txBody>
          <a:bodyPr wrap="square" rtlCol="0">
            <a:spAutoFit/>
          </a:bodyPr>
          <a:lstStyle/>
          <a:p>
            <a:r>
              <a:rPr lang="ja-JP" altLang="en-US" sz="1000" dirty="0">
                <a:latin typeface="ＭＳ Ｐゴシック" panose="020B0600070205080204" pitchFamily="50" charset="-128"/>
                <a:ea typeface="ＭＳ Ｐゴシック" panose="020B0600070205080204" pitchFamily="50" charset="-128"/>
              </a:rPr>
              <a:t>出典：</a:t>
            </a:r>
            <a:r>
              <a:rPr lang="en-US" altLang="ja-JP" sz="1000" dirty="0">
                <a:latin typeface="ＭＳ Ｐゴシック" panose="020B0600070205080204" pitchFamily="50" charset="-128"/>
                <a:ea typeface="ＭＳ Ｐゴシック" panose="020B0600070205080204" pitchFamily="50" charset="-128"/>
              </a:rPr>
              <a:t>RESAS</a:t>
            </a:r>
            <a:r>
              <a:rPr lang="ja-JP" altLang="en-US" sz="1000" dirty="0">
                <a:latin typeface="ＭＳ Ｐゴシック" panose="020B0600070205080204" pitchFamily="50" charset="-128"/>
                <a:ea typeface="ＭＳ Ｐゴシック" panose="020B0600070205080204" pitchFamily="50" charset="-128"/>
              </a:rPr>
              <a:t>人口マップ、総務省「国勢調査」、国立社会保障・人口問題研究所「日本の地域別将来推計人口」</a:t>
            </a:r>
          </a:p>
          <a:p>
            <a:r>
              <a:rPr lang="ja-JP" altLang="en-US" sz="1000" dirty="0">
                <a:latin typeface="ＭＳ Ｐゴシック" panose="020B0600070205080204" pitchFamily="50" charset="-128"/>
                <a:ea typeface="ＭＳ Ｐゴシック" panose="020B0600070205080204" pitchFamily="50" charset="-128"/>
              </a:rPr>
              <a:t>注記：</a:t>
            </a:r>
            <a:r>
              <a:rPr lang="en-US" altLang="ja-JP" sz="1000" dirty="0">
                <a:latin typeface="ＭＳ Ｐゴシック" panose="020B0600070205080204" pitchFamily="50" charset="-128"/>
                <a:ea typeface="ＭＳ Ｐゴシック" panose="020B0600070205080204" pitchFamily="50" charset="-128"/>
              </a:rPr>
              <a:t>2020</a:t>
            </a:r>
            <a:r>
              <a:rPr lang="ja-JP" altLang="en-US" sz="1000" dirty="0">
                <a:latin typeface="ＭＳ Ｐゴシック" panose="020B0600070205080204" pitchFamily="50" charset="-128"/>
                <a:ea typeface="ＭＳ Ｐゴシック" panose="020B0600070205080204" pitchFamily="50" charset="-128"/>
              </a:rPr>
              <a:t>年以降は「国立社会保障・人口問題研究所」のデータ（平成</a:t>
            </a:r>
            <a:r>
              <a:rPr lang="en-US" altLang="ja-JP" sz="1000" dirty="0">
                <a:latin typeface="ＭＳ Ｐゴシック" panose="020B0600070205080204" pitchFamily="50" charset="-128"/>
                <a:ea typeface="ＭＳ Ｐゴシック" panose="020B0600070205080204" pitchFamily="50" charset="-128"/>
              </a:rPr>
              <a:t>30</a:t>
            </a:r>
            <a:r>
              <a:rPr lang="ja-JP" altLang="en-US" sz="1000" dirty="0">
                <a:latin typeface="ＭＳ Ｐゴシック" panose="020B0600070205080204" pitchFamily="50" charset="-128"/>
                <a:ea typeface="ＭＳ Ｐゴシック" panose="020B0600070205080204" pitchFamily="50" charset="-128"/>
              </a:rPr>
              <a:t>年</a:t>
            </a:r>
            <a:r>
              <a:rPr lang="en-US" altLang="ja-JP" sz="1000" dirty="0">
                <a:latin typeface="ＭＳ Ｐゴシック" panose="020B0600070205080204" pitchFamily="50" charset="-128"/>
                <a:ea typeface="ＭＳ Ｐゴシック" panose="020B0600070205080204" pitchFamily="50" charset="-128"/>
              </a:rPr>
              <a:t>3</a:t>
            </a:r>
            <a:r>
              <a:rPr lang="ja-JP" altLang="en-US" sz="1000" dirty="0">
                <a:latin typeface="ＭＳ Ｐゴシック" panose="020B0600070205080204" pitchFamily="50" charset="-128"/>
                <a:ea typeface="ＭＳ Ｐゴシック" panose="020B0600070205080204" pitchFamily="50" charset="-128"/>
              </a:rPr>
              <a:t>月公表）に基づく推計値。</a:t>
            </a:r>
          </a:p>
        </p:txBody>
      </p:sp>
    </p:spTree>
    <p:extLst>
      <p:ext uri="{BB962C8B-B14F-4D97-AF65-F5344CB8AC3E}">
        <p14:creationId xmlns:p14="http://schemas.microsoft.com/office/powerpoint/2010/main" val="2472907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858262" y="5059873"/>
            <a:ext cx="6409311" cy="1783014"/>
          </a:xfrm>
          <a:prstGeom prst="rect">
            <a:avLst/>
          </a:prstGeom>
        </p:spPr>
      </p:pic>
      <p:sp>
        <p:nvSpPr>
          <p:cNvPr id="6" name="正方形/長方形 5">
            <a:extLst>
              <a:ext uri="{FF2B5EF4-FFF2-40B4-BE49-F238E27FC236}">
                <a16:creationId xmlns:a16="http://schemas.microsoft.com/office/drawing/2014/main" xmlns="" id="{E62AC950-767A-47A6-8C96-AB25A0A7494E}"/>
              </a:ext>
            </a:extLst>
          </p:cNvPr>
          <p:cNvSpPr/>
          <p:nvPr/>
        </p:nvSpPr>
        <p:spPr>
          <a:xfrm>
            <a:off x="0" y="0"/>
            <a:ext cx="9144000" cy="583891"/>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kumimoji="0" lang="ja-JP" altLang="en-US" sz="2800" b="1" dirty="0">
                <a:solidFill>
                  <a:prstClr val="black"/>
                </a:solidFill>
                <a:latin typeface="HG丸ｺﾞｼｯｸM-PRO" panose="020F0600000000000000" pitchFamily="50" charset="-128"/>
                <a:ea typeface="HG丸ｺﾞｼｯｸM-PRO" panose="020F0600000000000000" pitchFamily="50" charset="-128"/>
              </a:rPr>
              <a:t>県内市町村の生産年齢人口が支える年少・老年人口</a:t>
            </a:r>
          </a:p>
        </p:txBody>
      </p:sp>
      <p:sp>
        <p:nvSpPr>
          <p:cNvPr id="5" name="スライド番号プレースホルダー 4"/>
          <p:cNvSpPr>
            <a:spLocks noGrp="1"/>
          </p:cNvSpPr>
          <p:nvPr>
            <p:ph type="sldNum" sz="quarter" idx="12"/>
          </p:nvPr>
        </p:nvSpPr>
        <p:spPr>
          <a:xfrm>
            <a:off x="7086600" y="6556289"/>
            <a:ext cx="2057400" cy="307777"/>
          </a:xfrm>
        </p:spPr>
        <p:txBody>
          <a:bodyPr vert="horz" lIns="91440" tIns="45720" rIns="91440" bIns="45720" rtlCol="0" anchor="ctr">
            <a:spAutoFit/>
          </a:bodyPr>
          <a:lstStyle/>
          <a:p>
            <a:fld id="{3FF9D6FC-531D-48F7-84F0-165E6BBCB4F4}" type="slidenum">
              <a:rPr lang="ja-JP" altLang="en-US" sz="1400">
                <a:solidFill>
                  <a:schemeClr val="tx1"/>
                </a:solidFill>
              </a:rPr>
              <a:pPr/>
              <a:t>11</a:t>
            </a:fld>
            <a:endParaRPr lang="ja-JP" altLang="en-US" sz="1400">
              <a:solidFill>
                <a:schemeClr val="tx1"/>
              </a:solidFill>
            </a:endParaRPr>
          </a:p>
        </p:txBody>
      </p:sp>
      <p:grpSp>
        <p:nvGrpSpPr>
          <p:cNvPr id="11" name="グループ化 10"/>
          <p:cNvGrpSpPr/>
          <p:nvPr/>
        </p:nvGrpSpPr>
        <p:grpSpPr>
          <a:xfrm>
            <a:off x="43429" y="645952"/>
            <a:ext cx="9036567" cy="4431317"/>
            <a:chOff x="43429" y="645952"/>
            <a:chExt cx="9036567" cy="4431317"/>
          </a:xfrm>
        </p:grpSpPr>
        <p:pic>
          <p:nvPicPr>
            <p:cNvPr id="10" name="図 9"/>
            <p:cNvPicPr>
              <a:picLocks noChangeAspect="1"/>
            </p:cNvPicPr>
            <p:nvPr/>
          </p:nvPicPr>
          <p:blipFill>
            <a:blip r:embed="rId3"/>
            <a:stretch>
              <a:fillRect/>
            </a:stretch>
          </p:blipFill>
          <p:spPr>
            <a:xfrm>
              <a:off x="43429" y="645952"/>
              <a:ext cx="9019544" cy="4421541"/>
            </a:xfrm>
            <a:prstGeom prst="rect">
              <a:avLst/>
            </a:prstGeom>
          </p:spPr>
        </p:pic>
        <p:grpSp>
          <p:nvGrpSpPr>
            <p:cNvPr id="4" name="グループ化 3"/>
            <p:cNvGrpSpPr>
              <a:grpSpLocks noChangeAspect="1"/>
            </p:cNvGrpSpPr>
            <p:nvPr/>
          </p:nvGrpSpPr>
          <p:grpSpPr>
            <a:xfrm>
              <a:off x="45450" y="645952"/>
              <a:ext cx="9034546" cy="4431317"/>
              <a:chOff x="45450" y="645953"/>
              <a:chExt cx="9034546" cy="4252614"/>
            </a:xfrm>
          </p:grpSpPr>
          <p:sp>
            <p:nvSpPr>
              <p:cNvPr id="9" name="正方形/長方形 8"/>
              <p:cNvSpPr/>
              <p:nvPr/>
            </p:nvSpPr>
            <p:spPr>
              <a:xfrm>
                <a:off x="45450" y="4756037"/>
                <a:ext cx="9015503" cy="1258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6811861" y="645953"/>
                <a:ext cx="2268135" cy="42526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303994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0" y="-12890"/>
            <a:ext cx="9144000" cy="550138"/>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pPr algn="l"/>
            <a:r>
              <a:rPr lang="ja-JP" altLang="en-US" dirty="0"/>
              <a:t>県内市町村の有配偶者の高齢化状況</a:t>
            </a:r>
            <a:r>
              <a:rPr lang="ja-JP" altLang="en-US" sz="1800" dirty="0"/>
              <a:t>　</a:t>
            </a:r>
            <a:r>
              <a:rPr lang="zh-TW" altLang="en-US" sz="1600" dirty="0"/>
              <a:t>平成</a:t>
            </a:r>
            <a:r>
              <a:rPr lang="en-US" altLang="zh-TW" sz="1600" dirty="0"/>
              <a:t>27(201</a:t>
            </a:r>
            <a:r>
              <a:rPr lang="en-US" altLang="ja-JP" sz="1600" dirty="0"/>
              <a:t>5</a:t>
            </a:r>
            <a:r>
              <a:rPr lang="en-US" altLang="zh-TW" sz="1600" dirty="0"/>
              <a:t>)</a:t>
            </a:r>
            <a:r>
              <a:rPr lang="zh-TW" altLang="en-US" sz="1600" dirty="0"/>
              <a:t>年国勢調査</a:t>
            </a:r>
          </a:p>
        </p:txBody>
      </p:sp>
      <p:grpSp>
        <p:nvGrpSpPr>
          <p:cNvPr id="15" name="グループ化 14"/>
          <p:cNvGrpSpPr/>
          <p:nvPr/>
        </p:nvGrpSpPr>
        <p:grpSpPr>
          <a:xfrm>
            <a:off x="96586" y="546773"/>
            <a:ext cx="8935006" cy="6091112"/>
            <a:chOff x="96586" y="546773"/>
            <a:chExt cx="8935006" cy="6091112"/>
          </a:xfrm>
        </p:grpSpPr>
        <p:pic>
          <p:nvPicPr>
            <p:cNvPr id="2" name="図 1"/>
            <p:cNvPicPr>
              <a:picLocks noChangeAspect="1"/>
            </p:cNvPicPr>
            <p:nvPr/>
          </p:nvPicPr>
          <p:blipFill>
            <a:blip r:embed="rId2"/>
            <a:stretch>
              <a:fillRect/>
            </a:stretch>
          </p:blipFill>
          <p:spPr>
            <a:xfrm>
              <a:off x="1986252" y="546773"/>
              <a:ext cx="5124266" cy="2861537"/>
            </a:xfrm>
            <a:prstGeom prst="rect">
              <a:avLst/>
            </a:prstGeom>
          </p:spPr>
        </p:pic>
        <p:pic>
          <p:nvPicPr>
            <p:cNvPr id="10" name="図 9"/>
            <p:cNvPicPr>
              <a:picLocks noChangeAspect="1"/>
            </p:cNvPicPr>
            <p:nvPr/>
          </p:nvPicPr>
          <p:blipFill>
            <a:blip r:embed="rId3"/>
            <a:stretch>
              <a:fillRect/>
            </a:stretch>
          </p:blipFill>
          <p:spPr>
            <a:xfrm>
              <a:off x="96586" y="3399397"/>
              <a:ext cx="4424868" cy="3236129"/>
            </a:xfrm>
            <a:prstGeom prst="rect">
              <a:avLst/>
            </a:prstGeom>
          </p:spPr>
        </p:pic>
        <p:pic>
          <p:nvPicPr>
            <p:cNvPr id="13" name="図 12"/>
            <p:cNvPicPr>
              <a:picLocks noChangeAspect="1"/>
            </p:cNvPicPr>
            <p:nvPr/>
          </p:nvPicPr>
          <p:blipFill>
            <a:blip r:embed="rId4"/>
            <a:stretch>
              <a:fillRect/>
            </a:stretch>
          </p:blipFill>
          <p:spPr>
            <a:xfrm>
              <a:off x="4580390" y="3399397"/>
              <a:ext cx="4451202" cy="3238488"/>
            </a:xfrm>
            <a:prstGeom prst="rect">
              <a:avLst/>
            </a:prstGeom>
          </p:spPr>
        </p:pic>
        <p:grpSp>
          <p:nvGrpSpPr>
            <p:cNvPr id="6" name="グループ化 5"/>
            <p:cNvGrpSpPr/>
            <p:nvPr/>
          </p:nvGrpSpPr>
          <p:grpSpPr>
            <a:xfrm>
              <a:off x="349637" y="1179941"/>
              <a:ext cx="4633395" cy="5052191"/>
              <a:chOff x="486813" y="1119899"/>
              <a:chExt cx="4481651" cy="4649101"/>
            </a:xfrm>
          </p:grpSpPr>
          <p:sp>
            <p:nvSpPr>
              <p:cNvPr id="5" name="正方形/長方形 4"/>
              <p:cNvSpPr/>
              <p:nvPr/>
            </p:nvSpPr>
            <p:spPr>
              <a:xfrm>
                <a:off x="2349595" y="1119899"/>
                <a:ext cx="143309" cy="17274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86813" y="3788914"/>
                <a:ext cx="134979" cy="19800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821547" y="4202343"/>
                <a:ext cx="146917" cy="1565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7" name="スライド番号プレースホルダー 6"/>
          <p:cNvSpPr>
            <a:spLocks noGrp="1"/>
          </p:cNvSpPr>
          <p:nvPr>
            <p:ph type="sldNum" sz="quarter" idx="12"/>
          </p:nvPr>
        </p:nvSpPr>
        <p:spPr/>
        <p:txBody>
          <a:bodyPr/>
          <a:lstStyle/>
          <a:p>
            <a:fld id="{61519898-4A8B-4E27-9995-89E4CB889D7A}" type="slidenum">
              <a:rPr kumimoji="1" lang="ja-JP" altLang="en-US" smtClean="0"/>
              <a:t>12</a:t>
            </a:fld>
            <a:endParaRPr kumimoji="1" lang="ja-JP" altLang="en-US"/>
          </a:p>
        </p:txBody>
      </p:sp>
    </p:spTree>
    <p:extLst>
      <p:ext uri="{BB962C8B-B14F-4D97-AF65-F5344CB8AC3E}">
        <p14:creationId xmlns:p14="http://schemas.microsoft.com/office/powerpoint/2010/main" val="2205739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0" y="-12890"/>
            <a:ext cx="9144000" cy="550138"/>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pPr algn="l"/>
            <a:r>
              <a:rPr lang="ja-JP" altLang="en-US" dirty="0"/>
              <a:t>和歌山経済圏の人口と人口分布</a:t>
            </a:r>
            <a:r>
              <a:rPr lang="ja-JP" altLang="en-US" sz="1800" dirty="0"/>
              <a:t>　　　　　　</a:t>
            </a:r>
            <a:r>
              <a:rPr lang="ja-JP" altLang="en-US" sz="1600" dirty="0"/>
              <a:t>平成</a:t>
            </a:r>
            <a:r>
              <a:rPr lang="en-US" altLang="ja-JP" sz="1600" dirty="0"/>
              <a:t>27(2015)</a:t>
            </a:r>
            <a:r>
              <a:rPr lang="ja-JP" altLang="en-US" sz="1600" dirty="0"/>
              <a:t>年国勢調査</a:t>
            </a:r>
          </a:p>
        </p:txBody>
      </p:sp>
      <p:sp>
        <p:nvSpPr>
          <p:cNvPr id="7" name="スライド番号プレースホルダー 6"/>
          <p:cNvSpPr>
            <a:spLocks noGrp="1"/>
          </p:cNvSpPr>
          <p:nvPr>
            <p:ph type="sldNum" sz="quarter" idx="12"/>
          </p:nvPr>
        </p:nvSpPr>
        <p:spPr/>
        <p:txBody>
          <a:bodyPr/>
          <a:lstStyle/>
          <a:p>
            <a:fld id="{61519898-4A8B-4E27-9995-89E4CB889D7A}" type="slidenum">
              <a:rPr kumimoji="1" lang="ja-JP" altLang="en-US" smtClean="0"/>
              <a:t>13</a:t>
            </a:fld>
            <a:endParaRPr kumimoji="1" lang="ja-JP" altLang="en-US"/>
          </a:p>
        </p:txBody>
      </p:sp>
      <p:grpSp>
        <p:nvGrpSpPr>
          <p:cNvPr id="8" name="グループ化 7"/>
          <p:cNvGrpSpPr>
            <a:grpSpLocks noChangeAspect="1"/>
          </p:cNvGrpSpPr>
          <p:nvPr/>
        </p:nvGrpSpPr>
        <p:grpSpPr>
          <a:xfrm>
            <a:off x="196916" y="1184831"/>
            <a:ext cx="8474492" cy="5663352"/>
            <a:chOff x="196916" y="1243554"/>
            <a:chExt cx="8474492" cy="5663352"/>
          </a:xfrm>
        </p:grpSpPr>
        <p:grpSp>
          <p:nvGrpSpPr>
            <p:cNvPr id="4" name="グループ化 3"/>
            <p:cNvGrpSpPr/>
            <p:nvPr/>
          </p:nvGrpSpPr>
          <p:grpSpPr>
            <a:xfrm>
              <a:off x="196916" y="1243554"/>
              <a:ext cx="8458031" cy="5352836"/>
              <a:chOff x="196916" y="1243554"/>
              <a:chExt cx="8458031" cy="5352836"/>
            </a:xfrm>
          </p:grpSpPr>
          <p:pic>
            <p:nvPicPr>
              <p:cNvPr id="19" name="図 18"/>
              <p:cNvPicPr>
                <a:picLocks noChangeAspect="1"/>
              </p:cNvPicPr>
              <p:nvPr/>
            </p:nvPicPr>
            <p:blipFill rotWithShape="1">
              <a:blip r:embed="rId2"/>
              <a:srcRect t="662"/>
              <a:stretch/>
            </p:blipFill>
            <p:spPr>
              <a:xfrm>
                <a:off x="1315838" y="1243554"/>
                <a:ext cx="7339109" cy="5352836"/>
              </a:xfrm>
              <a:prstGeom prst="rect">
                <a:avLst/>
              </a:prstGeom>
            </p:spPr>
          </p:pic>
          <p:pic>
            <p:nvPicPr>
              <p:cNvPr id="16" name="図 15"/>
              <p:cNvPicPr>
                <a:picLocks noChangeAspect="1"/>
              </p:cNvPicPr>
              <p:nvPr/>
            </p:nvPicPr>
            <p:blipFill>
              <a:blip r:embed="rId3"/>
              <a:stretch>
                <a:fillRect/>
              </a:stretch>
            </p:blipFill>
            <p:spPr>
              <a:xfrm>
                <a:off x="196916" y="5406884"/>
                <a:ext cx="1863819" cy="951570"/>
              </a:xfrm>
              <a:prstGeom prst="rect">
                <a:avLst/>
              </a:prstGeom>
            </p:spPr>
          </p:pic>
          <p:sp>
            <p:nvSpPr>
              <p:cNvPr id="22" name="テキスト ボックス 21"/>
              <p:cNvSpPr txBox="1"/>
              <p:nvPr/>
            </p:nvSpPr>
            <p:spPr>
              <a:xfrm>
                <a:off x="4519675" y="2391479"/>
                <a:ext cx="867156"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sp>
            <p:nvSpPr>
              <p:cNvPr id="23" name="テキスト ボックス 22"/>
              <p:cNvSpPr txBox="1"/>
              <p:nvPr/>
            </p:nvSpPr>
            <p:spPr>
              <a:xfrm>
                <a:off x="5442306" y="2233891"/>
                <a:ext cx="867156"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岩出市</a:t>
                </a:r>
              </a:p>
            </p:txBody>
          </p:sp>
          <p:sp>
            <p:nvSpPr>
              <p:cNvPr id="24" name="テキスト ボックス 23"/>
              <p:cNvSpPr txBox="1"/>
              <p:nvPr/>
            </p:nvSpPr>
            <p:spPr>
              <a:xfrm>
                <a:off x="6991231" y="3289820"/>
                <a:ext cx="867156"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紀の川市</a:t>
                </a:r>
              </a:p>
            </p:txBody>
          </p:sp>
          <p:sp>
            <p:nvSpPr>
              <p:cNvPr id="25" name="テキスト ボックス 24"/>
              <p:cNvSpPr txBox="1"/>
              <p:nvPr/>
            </p:nvSpPr>
            <p:spPr>
              <a:xfrm>
                <a:off x="6706456" y="4556228"/>
                <a:ext cx="867156"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紀美野町</a:t>
                </a:r>
              </a:p>
            </p:txBody>
          </p:sp>
          <p:sp>
            <p:nvSpPr>
              <p:cNvPr id="26" name="テキスト ボックス 25"/>
              <p:cNvSpPr txBox="1"/>
              <p:nvPr/>
            </p:nvSpPr>
            <p:spPr>
              <a:xfrm>
                <a:off x="4346557" y="4932943"/>
                <a:ext cx="867156"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海南市</a:t>
                </a:r>
              </a:p>
            </p:txBody>
          </p:sp>
          <p:sp>
            <p:nvSpPr>
              <p:cNvPr id="27" name="テキスト ボックス 26"/>
              <p:cNvSpPr txBox="1"/>
              <p:nvPr/>
            </p:nvSpPr>
            <p:spPr>
              <a:xfrm>
                <a:off x="2805632" y="6189227"/>
                <a:ext cx="867156"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有田市</a:t>
                </a:r>
              </a:p>
            </p:txBody>
          </p:sp>
        </p:grpSp>
        <p:sp>
          <p:nvSpPr>
            <p:cNvPr id="17" name="テキスト ボックス 16"/>
            <p:cNvSpPr txBox="1"/>
            <p:nvPr/>
          </p:nvSpPr>
          <p:spPr>
            <a:xfrm>
              <a:off x="4036573" y="6660685"/>
              <a:ext cx="4634835"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j-Stat map </a:t>
              </a:r>
              <a:r>
                <a:rPr lang="ja-JP" altLang="en-US" sz="1000" dirty="0">
                  <a:latin typeface="+mn-ea"/>
                </a:rPr>
                <a:t>総務省「</a:t>
              </a:r>
              <a:r>
                <a:rPr lang="en-US" altLang="ja-JP" sz="1000" dirty="0">
                  <a:latin typeface="+mn-ea"/>
                </a:rPr>
                <a:t>2015</a:t>
              </a:r>
              <a:r>
                <a:rPr lang="ja-JP" altLang="en-US" sz="1000" dirty="0">
                  <a:latin typeface="+mn-ea"/>
                </a:rPr>
                <a:t>年国勢調査」 </a:t>
              </a:r>
              <a:r>
                <a:rPr lang="en-US" altLang="ja-JP" sz="1000" dirty="0">
                  <a:latin typeface="+mn-ea"/>
                </a:rPr>
                <a:t>5</a:t>
              </a:r>
              <a:r>
                <a:rPr lang="ja-JP" altLang="en-US" sz="1000" dirty="0">
                  <a:latin typeface="+mn-ea"/>
                </a:rPr>
                <a:t>次メッシュ（</a:t>
              </a:r>
              <a:r>
                <a:rPr lang="en-US" altLang="ja-JP" sz="1000" dirty="0">
                  <a:latin typeface="+mn-ea"/>
                </a:rPr>
                <a:t>250m</a:t>
              </a:r>
              <a:r>
                <a:rPr lang="ja-JP" altLang="en-US" sz="1000" dirty="0">
                  <a:latin typeface="+mn-ea"/>
                </a:rPr>
                <a:t>メッシュ）</a:t>
              </a:r>
              <a:endParaRPr kumimoji="1" lang="ja-JP" altLang="en-US" sz="1000" dirty="0">
                <a:latin typeface="+mn-ea"/>
              </a:endParaRPr>
            </a:p>
          </p:txBody>
        </p:sp>
      </p:grpSp>
      <p:graphicFrame>
        <p:nvGraphicFramePr>
          <p:cNvPr id="21" name="表 20"/>
          <p:cNvGraphicFramePr>
            <a:graphicFrameLocks noGrp="1"/>
          </p:cNvGraphicFramePr>
          <p:nvPr>
            <p:extLst>
              <p:ext uri="{D42A27DB-BD31-4B8C-83A1-F6EECF244321}">
                <p14:modId xmlns:p14="http://schemas.microsoft.com/office/powerpoint/2010/main" val="3426167776"/>
              </p:ext>
            </p:extLst>
          </p:nvPr>
        </p:nvGraphicFramePr>
        <p:xfrm>
          <a:off x="118961" y="537248"/>
          <a:ext cx="6696000" cy="1112520"/>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xmlns="" val="20000"/>
                    </a:ext>
                  </a:extLst>
                </a:gridCol>
                <a:gridCol w="1116000">
                  <a:extLst>
                    <a:ext uri="{9D8B030D-6E8A-4147-A177-3AD203B41FA5}">
                      <a16:colId xmlns:a16="http://schemas.microsoft.com/office/drawing/2014/main" xmlns="" val="20001"/>
                    </a:ext>
                  </a:extLst>
                </a:gridCol>
                <a:gridCol w="1116000">
                  <a:extLst>
                    <a:ext uri="{9D8B030D-6E8A-4147-A177-3AD203B41FA5}">
                      <a16:colId xmlns:a16="http://schemas.microsoft.com/office/drawing/2014/main" xmlns="" val="20002"/>
                    </a:ext>
                  </a:extLst>
                </a:gridCol>
                <a:gridCol w="1116000">
                  <a:extLst>
                    <a:ext uri="{9D8B030D-6E8A-4147-A177-3AD203B41FA5}">
                      <a16:colId xmlns:a16="http://schemas.microsoft.com/office/drawing/2014/main" xmlns="" val="20003"/>
                    </a:ext>
                  </a:extLst>
                </a:gridCol>
                <a:gridCol w="1116000">
                  <a:extLst>
                    <a:ext uri="{9D8B030D-6E8A-4147-A177-3AD203B41FA5}">
                      <a16:colId xmlns:a16="http://schemas.microsoft.com/office/drawing/2014/main" xmlns="" val="20004"/>
                    </a:ext>
                  </a:extLst>
                </a:gridCol>
                <a:gridCol w="1116000">
                  <a:extLst>
                    <a:ext uri="{9D8B030D-6E8A-4147-A177-3AD203B41FA5}">
                      <a16:colId xmlns:a16="http://schemas.microsoft.com/office/drawing/2014/main" xmlns="" val="20005"/>
                    </a:ext>
                  </a:extLst>
                </a:gridCol>
              </a:tblGrid>
              <a:tr h="370840">
                <a:tc gridSpan="6">
                  <a:txBody>
                    <a:bodyPr/>
                    <a:lstStyle/>
                    <a:p>
                      <a:r>
                        <a:rPr kumimoji="1" lang="ja-JP" altLang="en-US" sz="1600" dirty="0">
                          <a:latin typeface="+mn-ea"/>
                          <a:ea typeface="+mn-ea"/>
                        </a:rPr>
                        <a:t>和歌山経済圏の人口（</a:t>
                      </a:r>
                      <a:r>
                        <a:rPr kumimoji="1" lang="en-US" altLang="ja-JP" sz="1600" dirty="0">
                          <a:latin typeface="+mn-ea"/>
                          <a:ea typeface="+mn-ea"/>
                        </a:rPr>
                        <a:t>2015</a:t>
                      </a:r>
                      <a:r>
                        <a:rPr kumimoji="1" lang="ja-JP" altLang="en-US" sz="1600" dirty="0">
                          <a:latin typeface="+mn-ea"/>
                          <a:ea typeface="+mn-ea"/>
                        </a:rPr>
                        <a:t>年国勢調査）</a:t>
                      </a:r>
                    </a:p>
                  </a:txBody>
                  <a:tcPr/>
                </a:tc>
                <a:tc hMerge="1">
                  <a:txBody>
                    <a:bodyPr/>
                    <a:lstStyle/>
                    <a:p>
                      <a:endParaRPr kumimoji="1" lang="ja-JP" altLang="en-US" sz="1600" dirty="0"/>
                    </a:p>
                  </a:txBody>
                  <a:tcPr/>
                </a:tc>
                <a:tc hMerge="1">
                  <a:txBody>
                    <a:bodyPr/>
                    <a:lstStyle/>
                    <a:p>
                      <a:endParaRPr kumimoji="1" lang="ja-JP" altLang="en-US" sz="1600" dirty="0"/>
                    </a:p>
                  </a:txBody>
                  <a:tcPr/>
                </a:tc>
                <a:tc hMerge="1">
                  <a:txBody>
                    <a:bodyPr/>
                    <a:lstStyle/>
                    <a:p>
                      <a:endParaRPr kumimoji="1" lang="ja-JP" altLang="en-US" sz="1600" dirty="0"/>
                    </a:p>
                  </a:txBody>
                  <a:tcPr/>
                </a:tc>
                <a:tc hMerge="1">
                  <a:txBody>
                    <a:bodyPr/>
                    <a:lstStyle/>
                    <a:p>
                      <a:endParaRPr kumimoji="1" lang="ja-JP" altLang="en-US" sz="1600" dirty="0"/>
                    </a:p>
                  </a:txBody>
                  <a:tcPr/>
                </a:tc>
                <a:tc hMerge="1">
                  <a:txBody>
                    <a:bodyPr/>
                    <a:lstStyle/>
                    <a:p>
                      <a:endParaRPr kumimoji="1" lang="ja-JP" altLang="en-US" sz="1600" dirty="0"/>
                    </a:p>
                  </a:txBody>
                  <a:tcPr/>
                </a:tc>
                <a:extLst>
                  <a:ext uri="{0D108BD9-81ED-4DB2-BD59-A6C34878D82A}">
                    <a16:rowId xmlns:a16="http://schemas.microsoft.com/office/drawing/2014/main" xmlns="" val="10000"/>
                  </a:ext>
                </a:extLst>
              </a:tr>
              <a:tr h="370840">
                <a:tc>
                  <a:txBody>
                    <a:bodyPr/>
                    <a:lstStyle/>
                    <a:p>
                      <a:pPr algn="ctr"/>
                      <a:r>
                        <a:rPr kumimoji="1" lang="ja-JP" altLang="en-US" sz="1600" dirty="0"/>
                        <a:t>和歌山市</a:t>
                      </a:r>
                    </a:p>
                  </a:txBody>
                  <a:tcPr/>
                </a:tc>
                <a:tc>
                  <a:txBody>
                    <a:bodyPr/>
                    <a:lstStyle/>
                    <a:p>
                      <a:pPr algn="ctr"/>
                      <a:r>
                        <a:rPr kumimoji="1" lang="ja-JP" altLang="en-US" sz="1600" dirty="0"/>
                        <a:t>海南市</a:t>
                      </a:r>
                    </a:p>
                  </a:txBody>
                  <a:tcPr/>
                </a:tc>
                <a:tc>
                  <a:txBody>
                    <a:bodyPr/>
                    <a:lstStyle/>
                    <a:p>
                      <a:pPr algn="ctr"/>
                      <a:r>
                        <a:rPr kumimoji="1" lang="ja-JP" altLang="en-US" sz="1600" dirty="0"/>
                        <a:t>有田市</a:t>
                      </a:r>
                    </a:p>
                  </a:txBody>
                  <a:tcPr/>
                </a:tc>
                <a:tc>
                  <a:txBody>
                    <a:bodyPr/>
                    <a:lstStyle/>
                    <a:p>
                      <a:pPr algn="ctr"/>
                      <a:r>
                        <a:rPr kumimoji="1" lang="ja-JP" altLang="en-US" sz="1600" dirty="0"/>
                        <a:t>紀の川市</a:t>
                      </a:r>
                    </a:p>
                  </a:txBody>
                  <a:tcPr/>
                </a:tc>
                <a:tc>
                  <a:txBody>
                    <a:bodyPr/>
                    <a:lstStyle/>
                    <a:p>
                      <a:pPr algn="ctr"/>
                      <a:r>
                        <a:rPr kumimoji="1" lang="ja-JP" altLang="en-US" sz="1600" dirty="0"/>
                        <a:t>岩出市</a:t>
                      </a:r>
                    </a:p>
                  </a:txBody>
                  <a:tcPr/>
                </a:tc>
                <a:tc>
                  <a:txBody>
                    <a:bodyPr/>
                    <a:lstStyle/>
                    <a:p>
                      <a:pPr algn="ctr"/>
                      <a:r>
                        <a:rPr kumimoji="1" lang="ja-JP" altLang="en-US" sz="1600" dirty="0"/>
                        <a:t>紀美野町</a:t>
                      </a:r>
                    </a:p>
                  </a:txBody>
                  <a:tcPr/>
                </a:tc>
                <a:extLst>
                  <a:ext uri="{0D108BD9-81ED-4DB2-BD59-A6C34878D82A}">
                    <a16:rowId xmlns:a16="http://schemas.microsoft.com/office/drawing/2014/main" xmlns="" val="10001"/>
                  </a:ext>
                </a:extLst>
              </a:tr>
              <a:tr h="370840">
                <a:tc>
                  <a:txBody>
                    <a:bodyPr/>
                    <a:lstStyle/>
                    <a:p>
                      <a:pPr algn="ctr" fontAlgn="ct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364,154</a:t>
                      </a:r>
                    </a:p>
                  </a:txBody>
                  <a:tcPr marL="9525" marR="9525" marT="9525" marB="0" anchor="ctr"/>
                </a:tc>
                <a:tc>
                  <a:txBody>
                    <a:bodyPr/>
                    <a:lstStyle/>
                    <a:p>
                      <a:pPr algn="ctr" fontAlgn="ct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51,860</a:t>
                      </a:r>
                    </a:p>
                  </a:txBody>
                  <a:tcPr marL="9525" marR="9525" marT="9525" marB="0" anchor="ctr"/>
                </a:tc>
                <a:tc>
                  <a:txBody>
                    <a:bodyPr/>
                    <a:lstStyle/>
                    <a:p>
                      <a:pPr algn="ctr" fontAlgn="ct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28,470</a:t>
                      </a:r>
                    </a:p>
                  </a:txBody>
                  <a:tcPr marL="9525" marR="9525" marT="9525" marB="0" anchor="ctr"/>
                </a:tc>
                <a:tc>
                  <a:txBody>
                    <a:bodyPr/>
                    <a:lstStyle/>
                    <a:p>
                      <a:pPr algn="ctr" fontAlgn="ct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62,616</a:t>
                      </a:r>
                    </a:p>
                  </a:txBody>
                  <a:tcPr marL="9525" marR="9525" marT="9525" marB="0" anchor="ctr"/>
                </a:tc>
                <a:tc>
                  <a:txBody>
                    <a:bodyPr/>
                    <a:lstStyle/>
                    <a:p>
                      <a:pPr algn="ctr" fontAlgn="ct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53,452</a:t>
                      </a:r>
                    </a:p>
                  </a:txBody>
                  <a:tcPr marL="9525" marR="9525" marT="9525" marB="0" anchor="ctr"/>
                </a:tc>
                <a:tc>
                  <a:txBody>
                    <a:bodyPr/>
                    <a:lstStyle/>
                    <a:p>
                      <a:pPr algn="ctr" fontAlgn="ct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9,206</a:t>
                      </a:r>
                    </a:p>
                  </a:txBody>
                  <a:tcPr marL="9525" marR="9525" marT="9525" marB="0" anchor="ctr"/>
                </a:tc>
                <a:extLst>
                  <a:ext uri="{0D108BD9-81ED-4DB2-BD59-A6C34878D82A}">
                    <a16:rowId xmlns:a16="http://schemas.microsoft.com/office/drawing/2014/main" xmlns="" val="10002"/>
                  </a:ext>
                </a:extLst>
              </a:tr>
            </a:tbl>
          </a:graphicData>
        </a:graphic>
      </p:graphicFrame>
      <p:sp>
        <p:nvSpPr>
          <p:cNvPr id="6" name="テキスト ボックス 5"/>
          <p:cNvSpPr txBox="1"/>
          <p:nvPr/>
        </p:nvSpPr>
        <p:spPr>
          <a:xfrm>
            <a:off x="0" y="4833227"/>
            <a:ext cx="2541864" cy="276999"/>
          </a:xfrm>
          <a:prstGeom prst="rect">
            <a:avLst/>
          </a:prstGeom>
          <a:noFill/>
        </p:spPr>
        <p:txBody>
          <a:bodyPr wrap="square" rtlCol="0">
            <a:spAutoFit/>
          </a:bodyPr>
          <a:lstStyle/>
          <a:p>
            <a:r>
              <a:rPr kumimoji="1" lang="ja-JP" altLang="en-US" sz="1200" dirty="0"/>
              <a:t>　</a:t>
            </a:r>
          </a:p>
        </p:txBody>
      </p:sp>
    </p:spTree>
    <p:extLst>
      <p:ext uri="{BB962C8B-B14F-4D97-AF65-F5344CB8AC3E}">
        <p14:creationId xmlns:p14="http://schemas.microsoft.com/office/powerpoint/2010/main" val="3107319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0" y="-12890"/>
            <a:ext cx="9144000" cy="550138"/>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pPr algn="l"/>
            <a:r>
              <a:rPr lang="ja-JP" altLang="en-US" dirty="0"/>
              <a:t>和歌山市の人口分布</a:t>
            </a:r>
            <a:r>
              <a:rPr lang="ja-JP" altLang="en-US" sz="1800" dirty="0"/>
              <a:t>　　　　　　</a:t>
            </a:r>
            <a:r>
              <a:rPr lang="ja-JP" altLang="en-US" sz="1600" dirty="0"/>
              <a:t>平成</a:t>
            </a:r>
            <a:r>
              <a:rPr lang="en-US" altLang="ja-JP" sz="1600" dirty="0"/>
              <a:t>27(2015)</a:t>
            </a:r>
            <a:r>
              <a:rPr lang="ja-JP" altLang="en-US" sz="1600" dirty="0"/>
              <a:t>年国勢調査</a:t>
            </a:r>
          </a:p>
        </p:txBody>
      </p:sp>
      <p:sp>
        <p:nvSpPr>
          <p:cNvPr id="7" name="スライド番号プレースホルダー 6"/>
          <p:cNvSpPr>
            <a:spLocks noGrp="1"/>
          </p:cNvSpPr>
          <p:nvPr>
            <p:ph type="sldNum" sz="quarter" idx="12"/>
          </p:nvPr>
        </p:nvSpPr>
        <p:spPr/>
        <p:txBody>
          <a:bodyPr/>
          <a:lstStyle/>
          <a:p>
            <a:fld id="{61519898-4A8B-4E27-9995-89E4CB889D7A}" type="slidenum">
              <a:rPr kumimoji="1" lang="ja-JP" altLang="en-US" smtClean="0"/>
              <a:t>14</a:t>
            </a:fld>
            <a:endParaRPr kumimoji="1" lang="ja-JP" altLang="en-US"/>
          </a:p>
        </p:txBody>
      </p:sp>
      <p:grpSp>
        <p:nvGrpSpPr>
          <p:cNvPr id="8" name="グループ化 7"/>
          <p:cNvGrpSpPr/>
          <p:nvPr/>
        </p:nvGrpSpPr>
        <p:grpSpPr>
          <a:xfrm>
            <a:off x="0" y="683581"/>
            <a:ext cx="7138678" cy="6178461"/>
            <a:chOff x="19367" y="929121"/>
            <a:chExt cx="7138678" cy="6178461"/>
          </a:xfrm>
        </p:grpSpPr>
        <p:grpSp>
          <p:nvGrpSpPr>
            <p:cNvPr id="6" name="グループ化 5"/>
            <p:cNvGrpSpPr/>
            <p:nvPr/>
          </p:nvGrpSpPr>
          <p:grpSpPr>
            <a:xfrm>
              <a:off x="19367" y="929121"/>
              <a:ext cx="7138678" cy="6178461"/>
              <a:chOff x="19367" y="929121"/>
              <a:chExt cx="7138678" cy="6178461"/>
            </a:xfrm>
          </p:grpSpPr>
          <p:pic>
            <p:nvPicPr>
              <p:cNvPr id="3" name="図 2"/>
              <p:cNvPicPr>
                <a:picLocks noChangeAspect="1"/>
              </p:cNvPicPr>
              <p:nvPr/>
            </p:nvPicPr>
            <p:blipFill>
              <a:blip r:embed="rId2"/>
              <a:stretch>
                <a:fillRect/>
              </a:stretch>
            </p:blipFill>
            <p:spPr>
              <a:xfrm>
                <a:off x="19367" y="929121"/>
                <a:ext cx="7138678" cy="5689789"/>
              </a:xfrm>
              <a:prstGeom prst="rect">
                <a:avLst/>
              </a:prstGeom>
            </p:spPr>
          </p:pic>
          <p:sp>
            <p:nvSpPr>
              <p:cNvPr id="17" name="テキスト ボックス 16"/>
              <p:cNvSpPr txBox="1"/>
              <p:nvPr/>
            </p:nvSpPr>
            <p:spPr>
              <a:xfrm>
                <a:off x="1775933" y="6861361"/>
                <a:ext cx="4648945"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j-Stat map </a:t>
                </a:r>
                <a:r>
                  <a:rPr lang="ja-JP" altLang="en-US" sz="1000" dirty="0">
                    <a:latin typeface="+mn-ea"/>
                  </a:rPr>
                  <a:t>総務省「</a:t>
                </a:r>
                <a:r>
                  <a:rPr lang="en-US" altLang="ja-JP" sz="1000" dirty="0">
                    <a:latin typeface="+mn-ea"/>
                  </a:rPr>
                  <a:t>2015</a:t>
                </a:r>
                <a:r>
                  <a:rPr lang="ja-JP" altLang="en-US" sz="1000" dirty="0">
                    <a:latin typeface="+mn-ea"/>
                  </a:rPr>
                  <a:t>年国勢調査」 </a:t>
                </a:r>
                <a:r>
                  <a:rPr lang="en-US" altLang="ja-JP" sz="1000" dirty="0">
                    <a:latin typeface="+mn-ea"/>
                  </a:rPr>
                  <a:t>5</a:t>
                </a:r>
                <a:r>
                  <a:rPr lang="ja-JP" altLang="en-US" sz="1000" dirty="0">
                    <a:latin typeface="+mn-ea"/>
                  </a:rPr>
                  <a:t>次メッシュ（</a:t>
                </a:r>
                <a:r>
                  <a:rPr lang="en-US" altLang="ja-JP" sz="1000" dirty="0">
                    <a:latin typeface="+mn-ea"/>
                  </a:rPr>
                  <a:t>250m</a:t>
                </a:r>
                <a:r>
                  <a:rPr lang="ja-JP" altLang="en-US" sz="1000" dirty="0">
                    <a:latin typeface="+mn-ea"/>
                  </a:rPr>
                  <a:t>メッシュ）</a:t>
                </a:r>
                <a:endParaRPr kumimoji="1" lang="ja-JP" altLang="en-US" sz="1000" dirty="0">
                  <a:latin typeface="+mn-ea"/>
                </a:endParaRPr>
              </a:p>
            </p:txBody>
          </p:sp>
        </p:grpSp>
        <p:pic>
          <p:nvPicPr>
            <p:cNvPr id="16" name="図 15"/>
            <p:cNvPicPr>
              <a:picLocks noChangeAspect="1"/>
            </p:cNvPicPr>
            <p:nvPr/>
          </p:nvPicPr>
          <p:blipFill>
            <a:blip r:embed="rId3"/>
            <a:stretch>
              <a:fillRect/>
            </a:stretch>
          </p:blipFill>
          <p:spPr>
            <a:xfrm>
              <a:off x="106930" y="5002936"/>
              <a:ext cx="1863819" cy="951570"/>
            </a:xfrm>
            <a:prstGeom prst="rect">
              <a:avLst/>
            </a:prstGeom>
          </p:spPr>
        </p:pic>
      </p:grpSp>
      <p:pic>
        <p:nvPicPr>
          <p:cNvPr id="4" name="図 3"/>
          <p:cNvPicPr>
            <a:picLocks noChangeAspect="1"/>
          </p:cNvPicPr>
          <p:nvPr/>
        </p:nvPicPr>
        <p:blipFill>
          <a:blip r:embed="rId4"/>
          <a:stretch>
            <a:fillRect/>
          </a:stretch>
        </p:blipFill>
        <p:spPr>
          <a:xfrm>
            <a:off x="6318561" y="3697281"/>
            <a:ext cx="2727750" cy="2201916"/>
          </a:xfrm>
          <a:prstGeom prst="rect">
            <a:avLst/>
          </a:prstGeom>
          <a:ln>
            <a:solidFill>
              <a:schemeClr val="tx1"/>
            </a:solidFill>
          </a:ln>
        </p:spPr>
      </p:pic>
      <p:sp>
        <p:nvSpPr>
          <p:cNvPr id="5" name="テキスト ボックス 4"/>
          <p:cNvSpPr txBox="1"/>
          <p:nvPr/>
        </p:nvSpPr>
        <p:spPr>
          <a:xfrm>
            <a:off x="6641774" y="3264086"/>
            <a:ext cx="2008172" cy="461665"/>
          </a:xfrm>
          <a:prstGeom prst="rect">
            <a:avLst/>
          </a:prstGeom>
          <a:noFill/>
        </p:spPr>
        <p:txBody>
          <a:bodyPr wrap="square" rtlCol="0">
            <a:spAutoFit/>
          </a:bodyPr>
          <a:lstStyle/>
          <a:p>
            <a:pPr algn="ctr"/>
            <a:r>
              <a:rPr kumimoji="1" lang="ja-JP" altLang="en-US" sz="1200" dirty="0">
                <a:latin typeface="+mn-ea"/>
              </a:rPr>
              <a:t>和歌山市の人口集中地区</a:t>
            </a:r>
            <a:endParaRPr kumimoji="1" lang="en-US" altLang="ja-JP" sz="1200" dirty="0">
              <a:latin typeface="+mn-ea"/>
            </a:endParaRPr>
          </a:p>
          <a:p>
            <a:pPr algn="ctr"/>
            <a:r>
              <a:rPr kumimoji="1" lang="ja-JP" altLang="en-US" sz="1200" dirty="0">
                <a:latin typeface="+mn-ea"/>
              </a:rPr>
              <a:t>（</a:t>
            </a:r>
            <a:r>
              <a:rPr kumimoji="1" lang="en-US" altLang="ja-JP" sz="1200" dirty="0">
                <a:latin typeface="+mn-ea"/>
              </a:rPr>
              <a:t>2015</a:t>
            </a:r>
            <a:r>
              <a:rPr kumimoji="1" lang="ja-JP" altLang="en-US" sz="1200" dirty="0">
                <a:latin typeface="+mn-ea"/>
              </a:rPr>
              <a:t>年国勢調査）</a:t>
            </a:r>
          </a:p>
        </p:txBody>
      </p:sp>
      <p:sp>
        <p:nvSpPr>
          <p:cNvPr id="9" name="テキスト ボックス 8"/>
          <p:cNvSpPr txBox="1"/>
          <p:nvPr/>
        </p:nvSpPr>
        <p:spPr>
          <a:xfrm>
            <a:off x="4824071" y="5808228"/>
            <a:ext cx="4319929" cy="861774"/>
          </a:xfrm>
          <a:prstGeom prst="rect">
            <a:avLst/>
          </a:prstGeom>
          <a:noFill/>
        </p:spPr>
        <p:txBody>
          <a:bodyPr wrap="square" rtlCol="0">
            <a:spAutoFit/>
          </a:bodyPr>
          <a:lstStyle/>
          <a:p>
            <a:r>
              <a:rPr lang="ja-JP" altLang="en-US" sz="1000" dirty="0">
                <a:latin typeface="+mn-ea"/>
              </a:rPr>
              <a:t>（注）人口集中地区</a:t>
            </a:r>
            <a:endParaRPr lang="en-US" altLang="ja-JP" sz="1000" dirty="0">
              <a:latin typeface="+mn-ea"/>
            </a:endParaRPr>
          </a:p>
          <a:p>
            <a:pPr marL="176213" indent="-176213"/>
            <a:r>
              <a:rPr lang="ja-JP" altLang="en-US" sz="1000" dirty="0">
                <a:latin typeface="+mn-ea"/>
              </a:rPr>
              <a:t>　</a:t>
            </a:r>
            <a:r>
              <a:rPr lang="en-US" altLang="ja-JP" sz="1000" dirty="0">
                <a:latin typeface="+mn-ea"/>
              </a:rPr>
              <a:t>1)</a:t>
            </a:r>
            <a:r>
              <a:rPr lang="ja-JP" altLang="en-US" sz="1000" dirty="0">
                <a:latin typeface="+mn-ea"/>
              </a:rPr>
              <a:t>原則として人口密度が</a:t>
            </a:r>
            <a:r>
              <a:rPr lang="en-US" altLang="ja-JP" sz="1000" dirty="0">
                <a:latin typeface="+mn-ea"/>
              </a:rPr>
              <a:t>1</a:t>
            </a:r>
            <a:r>
              <a:rPr lang="ja-JP" altLang="en-US" sz="1000" dirty="0">
                <a:latin typeface="+mn-ea"/>
              </a:rPr>
              <a:t>平方キロメートル当たり</a:t>
            </a:r>
            <a:r>
              <a:rPr lang="en-US" altLang="ja-JP" sz="1000" dirty="0">
                <a:latin typeface="+mn-ea"/>
              </a:rPr>
              <a:t>4,000</a:t>
            </a:r>
            <a:r>
              <a:rPr lang="ja-JP" altLang="en-US" sz="1000" dirty="0">
                <a:latin typeface="+mn-ea"/>
              </a:rPr>
              <a:t>人以上の基本単位区等が市区町村の境域内で互いに隣接して、</a:t>
            </a:r>
            <a:r>
              <a:rPr lang="en-US" altLang="ja-JP" sz="1000" dirty="0">
                <a:latin typeface="+mn-ea"/>
              </a:rPr>
              <a:t>)</a:t>
            </a:r>
            <a:r>
              <a:rPr lang="ja-JP" altLang="en-US" sz="1000" dirty="0">
                <a:latin typeface="+mn-ea"/>
              </a:rPr>
              <a:t>それらの隣接した地域の人口が国勢調査時に</a:t>
            </a:r>
            <a:r>
              <a:rPr lang="en-US" altLang="ja-JP" sz="1000" dirty="0">
                <a:latin typeface="+mn-ea"/>
              </a:rPr>
              <a:t>5,000</a:t>
            </a:r>
            <a:r>
              <a:rPr lang="ja-JP" altLang="en-US" sz="1000" dirty="0">
                <a:latin typeface="+mn-ea"/>
              </a:rPr>
              <a:t>人以上を有する地域</a:t>
            </a:r>
            <a:endParaRPr lang="en-US" altLang="ja-JP" sz="1000" dirty="0">
              <a:latin typeface="+mn-ea"/>
            </a:endParaRPr>
          </a:p>
          <a:p>
            <a:pPr algn="r"/>
            <a:r>
              <a:rPr kumimoji="1" lang="ja-JP" altLang="en-US" sz="1000" dirty="0">
                <a:latin typeface="+mn-ea"/>
              </a:rPr>
              <a:t>（総務省統計局）</a:t>
            </a:r>
          </a:p>
        </p:txBody>
      </p:sp>
    </p:spTree>
    <p:extLst>
      <p:ext uri="{BB962C8B-B14F-4D97-AF65-F5344CB8AC3E}">
        <p14:creationId xmlns:p14="http://schemas.microsoft.com/office/powerpoint/2010/main" val="4290611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29614" y="5594905"/>
            <a:ext cx="8653887" cy="964114"/>
          </a:xfrm>
          <a:prstGeom prst="rect">
            <a:avLst/>
          </a:prstGeom>
        </p:spPr>
      </p:pic>
      <p:sp>
        <p:nvSpPr>
          <p:cNvPr id="6" name="テキスト ボックス 5"/>
          <p:cNvSpPr txBox="1"/>
          <p:nvPr/>
        </p:nvSpPr>
        <p:spPr>
          <a:xfrm>
            <a:off x="5391407" y="6611779"/>
            <a:ext cx="3390386" cy="246221"/>
          </a:xfrm>
          <a:prstGeom prst="rect">
            <a:avLst/>
          </a:prstGeom>
          <a:noFill/>
        </p:spPr>
        <p:txBody>
          <a:bodyPr wrap="square" rtlCol="0">
            <a:spAutoFit/>
          </a:bodyPr>
          <a:lstStyle/>
          <a:p>
            <a:pPr algn="r"/>
            <a:r>
              <a:rPr lang="ja-JP" altLang="en-US" sz="1000" dirty="0">
                <a:latin typeface="+mj-ea"/>
                <a:ea typeface="+mj-ea"/>
              </a:rPr>
              <a:t>出典：和歌山市企画課　国勢調査基準人口世帯数</a:t>
            </a:r>
          </a:p>
        </p:txBody>
      </p:sp>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和歌山市の人口と世帯数</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15</a:t>
            </a:fld>
            <a:endParaRPr kumimoji="1" lang="ja-JP" altLang="en-US" dirty="0"/>
          </a:p>
        </p:txBody>
      </p:sp>
      <p:sp>
        <p:nvSpPr>
          <p:cNvPr id="9" name="テキスト ボックス 8"/>
          <p:cNvSpPr txBox="1"/>
          <p:nvPr/>
        </p:nvSpPr>
        <p:spPr>
          <a:xfrm>
            <a:off x="897859" y="6544669"/>
            <a:ext cx="6090407" cy="246221"/>
          </a:xfrm>
          <a:prstGeom prst="rect">
            <a:avLst/>
          </a:prstGeom>
          <a:noFill/>
        </p:spPr>
        <p:txBody>
          <a:bodyPr wrap="square" rtlCol="0">
            <a:spAutoFit/>
          </a:bodyPr>
          <a:lstStyle/>
          <a:p>
            <a:r>
              <a:rPr kumimoji="1" lang="ja-JP" altLang="en-US" sz="1000" dirty="0">
                <a:latin typeface="+mn-ea"/>
              </a:rPr>
              <a:t>（注）１世帯当り人口は</a:t>
            </a:r>
            <a:r>
              <a:rPr kumimoji="1" lang="en-US" altLang="ja-JP" sz="1000" dirty="0">
                <a:latin typeface="+mn-ea"/>
              </a:rPr>
              <a:t>2015</a:t>
            </a:r>
            <a:r>
              <a:rPr kumimoji="1" lang="ja-JP" altLang="en-US" sz="1000" dirty="0">
                <a:latin typeface="+mn-ea"/>
              </a:rPr>
              <a:t>年国勢調査の実数値にて補正されています。</a:t>
            </a:r>
          </a:p>
        </p:txBody>
      </p:sp>
      <p:pic>
        <p:nvPicPr>
          <p:cNvPr id="10" name="図 9"/>
          <p:cNvPicPr>
            <a:picLocks noChangeAspect="1"/>
          </p:cNvPicPr>
          <p:nvPr/>
        </p:nvPicPr>
        <p:blipFill>
          <a:blip r:embed="rId3"/>
          <a:stretch>
            <a:fillRect/>
          </a:stretch>
        </p:blipFill>
        <p:spPr>
          <a:xfrm>
            <a:off x="529964" y="614138"/>
            <a:ext cx="8084071" cy="4963296"/>
          </a:xfrm>
          <a:prstGeom prst="rect">
            <a:avLst/>
          </a:prstGeom>
        </p:spPr>
      </p:pic>
    </p:spTree>
    <p:extLst>
      <p:ext uri="{BB962C8B-B14F-4D97-AF65-F5344CB8AC3E}">
        <p14:creationId xmlns:p14="http://schemas.microsoft.com/office/powerpoint/2010/main" val="884201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b="0" dirty="0"/>
              <a:t>和歌山市の地区別人口と世帯数の推移　</a:t>
            </a:r>
            <a:r>
              <a:rPr lang="ja-JP" altLang="en-US" sz="2000" b="0" dirty="0"/>
              <a:t>～地区マップ～</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16</a:t>
            </a:fld>
            <a:endParaRPr kumimoji="1" lang="ja-JP" altLang="en-US" dirty="0"/>
          </a:p>
        </p:txBody>
      </p:sp>
      <p:grpSp>
        <p:nvGrpSpPr>
          <p:cNvPr id="3" name="グループ化 2"/>
          <p:cNvGrpSpPr/>
          <p:nvPr/>
        </p:nvGrpSpPr>
        <p:grpSpPr>
          <a:xfrm>
            <a:off x="150510" y="763035"/>
            <a:ext cx="8687628" cy="5578150"/>
            <a:chOff x="251322" y="318670"/>
            <a:chExt cx="8608438" cy="5517194"/>
          </a:xfrm>
        </p:grpSpPr>
        <p:pic>
          <p:nvPicPr>
            <p:cNvPr id="8" name="図 7"/>
            <p:cNvPicPr>
              <a:picLocks noChangeAspect="1"/>
            </p:cNvPicPr>
            <p:nvPr/>
          </p:nvPicPr>
          <p:blipFill>
            <a:blip r:embed="rId2"/>
            <a:stretch>
              <a:fillRect/>
            </a:stretch>
          </p:blipFill>
          <p:spPr>
            <a:xfrm>
              <a:off x="405257" y="318670"/>
              <a:ext cx="8454503" cy="5517194"/>
            </a:xfrm>
            <a:prstGeom prst="rect">
              <a:avLst/>
            </a:prstGeom>
          </p:spPr>
        </p:pic>
        <p:sp>
          <p:nvSpPr>
            <p:cNvPr id="2" name="テキスト ボックス 1"/>
            <p:cNvSpPr txBox="1"/>
            <p:nvPr/>
          </p:nvSpPr>
          <p:spPr>
            <a:xfrm>
              <a:off x="251322" y="318670"/>
              <a:ext cx="5620624" cy="307777"/>
            </a:xfrm>
            <a:prstGeom prst="rect">
              <a:avLst/>
            </a:prstGeom>
            <a:noFill/>
          </p:spPr>
          <p:txBody>
            <a:bodyPr wrap="square" rtlCol="0">
              <a:spAutoFit/>
            </a:bodyPr>
            <a:lstStyle/>
            <a:p>
              <a:r>
                <a:rPr kumimoji="1" lang="ja-JP" altLang="en-US" sz="1400" dirty="0"/>
                <a:t>次シート以降の地区名の位置の確認にご使用ください</a:t>
              </a:r>
            </a:p>
          </p:txBody>
        </p:sp>
      </p:grpSp>
    </p:spTree>
    <p:extLst>
      <p:ext uri="{BB962C8B-B14F-4D97-AF65-F5344CB8AC3E}">
        <p14:creationId xmlns:p14="http://schemas.microsoft.com/office/powerpoint/2010/main" val="2415351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22509" y="555856"/>
            <a:ext cx="9096324" cy="5987045"/>
            <a:chOff x="22509" y="555856"/>
            <a:chExt cx="9096324" cy="5987045"/>
          </a:xfrm>
        </p:grpSpPr>
        <p:pic>
          <p:nvPicPr>
            <p:cNvPr id="10" name="図 9"/>
            <p:cNvPicPr>
              <a:picLocks noChangeAspect="1"/>
            </p:cNvPicPr>
            <p:nvPr/>
          </p:nvPicPr>
          <p:blipFill>
            <a:blip r:embed="rId2"/>
            <a:stretch>
              <a:fillRect/>
            </a:stretch>
          </p:blipFill>
          <p:spPr>
            <a:xfrm>
              <a:off x="22509" y="555856"/>
              <a:ext cx="3007130" cy="5987045"/>
            </a:xfrm>
            <a:prstGeom prst="rect">
              <a:avLst/>
            </a:prstGeom>
          </p:spPr>
        </p:pic>
        <p:pic>
          <p:nvPicPr>
            <p:cNvPr id="11" name="図 10"/>
            <p:cNvPicPr>
              <a:picLocks noChangeAspect="1"/>
            </p:cNvPicPr>
            <p:nvPr/>
          </p:nvPicPr>
          <p:blipFill>
            <a:blip r:embed="rId3"/>
            <a:stretch>
              <a:fillRect/>
            </a:stretch>
          </p:blipFill>
          <p:spPr>
            <a:xfrm>
              <a:off x="3066049" y="555856"/>
              <a:ext cx="3011097" cy="5987045"/>
            </a:xfrm>
            <a:prstGeom prst="rect">
              <a:avLst/>
            </a:prstGeom>
          </p:spPr>
        </p:pic>
        <p:pic>
          <p:nvPicPr>
            <p:cNvPr id="12" name="図 11"/>
            <p:cNvPicPr>
              <a:picLocks noChangeAspect="1"/>
            </p:cNvPicPr>
            <p:nvPr/>
          </p:nvPicPr>
          <p:blipFill>
            <a:blip r:embed="rId4"/>
            <a:stretch>
              <a:fillRect/>
            </a:stretch>
          </p:blipFill>
          <p:spPr>
            <a:xfrm>
              <a:off x="6117527" y="555856"/>
              <a:ext cx="3001306" cy="5987045"/>
            </a:xfrm>
            <a:prstGeom prst="rect">
              <a:avLst/>
            </a:prstGeom>
          </p:spPr>
        </p:pic>
      </p:grpSp>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和歌山市の地区別人口の推移</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17</a:t>
            </a:fld>
            <a:endParaRPr kumimoji="1" lang="ja-JP" altLang="en-US" dirty="0"/>
          </a:p>
        </p:txBody>
      </p:sp>
      <p:sp>
        <p:nvSpPr>
          <p:cNvPr id="13" name="テキスト ボックス 12"/>
          <p:cNvSpPr txBox="1"/>
          <p:nvPr/>
        </p:nvSpPr>
        <p:spPr>
          <a:xfrm>
            <a:off x="5302630" y="6581001"/>
            <a:ext cx="3390386" cy="246221"/>
          </a:xfrm>
          <a:prstGeom prst="rect">
            <a:avLst/>
          </a:prstGeom>
          <a:noFill/>
        </p:spPr>
        <p:txBody>
          <a:bodyPr wrap="square" rtlCol="0">
            <a:spAutoFit/>
          </a:bodyPr>
          <a:lstStyle/>
          <a:p>
            <a:pPr algn="r"/>
            <a:r>
              <a:rPr lang="ja-JP" altLang="en-US" sz="1000" dirty="0">
                <a:latin typeface="+mj-ea"/>
                <a:ea typeface="+mj-ea"/>
              </a:rPr>
              <a:t>出典：和歌山市企画課　国勢調査基準人口世帯数</a:t>
            </a:r>
          </a:p>
        </p:txBody>
      </p:sp>
    </p:spTree>
    <p:extLst>
      <p:ext uri="{BB962C8B-B14F-4D97-AF65-F5344CB8AC3E}">
        <p14:creationId xmlns:p14="http://schemas.microsoft.com/office/powerpoint/2010/main" val="178560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32836" y="535920"/>
            <a:ext cx="8504764" cy="6165917"/>
          </a:xfrm>
          <a:prstGeom prst="rect">
            <a:avLst/>
          </a:prstGeom>
        </p:spPr>
      </p:pic>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和歌山市の地区別人口の推移</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18</a:t>
            </a:fld>
            <a:endParaRPr kumimoji="1" lang="ja-JP" altLang="en-US" dirty="0"/>
          </a:p>
        </p:txBody>
      </p:sp>
      <p:grpSp>
        <p:nvGrpSpPr>
          <p:cNvPr id="5" name="グループ化 4"/>
          <p:cNvGrpSpPr/>
          <p:nvPr/>
        </p:nvGrpSpPr>
        <p:grpSpPr>
          <a:xfrm>
            <a:off x="6686109" y="102624"/>
            <a:ext cx="2386173" cy="398090"/>
            <a:chOff x="6223247" y="-245033"/>
            <a:chExt cx="2386173" cy="398090"/>
          </a:xfrm>
        </p:grpSpPr>
        <p:sp>
          <p:nvSpPr>
            <p:cNvPr id="3" name="正方形/長方形 2"/>
            <p:cNvSpPr/>
            <p:nvPr/>
          </p:nvSpPr>
          <p:spPr>
            <a:xfrm>
              <a:off x="6223247" y="-245033"/>
              <a:ext cx="2386173" cy="39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6365051" y="-202429"/>
              <a:ext cx="2208858" cy="276999"/>
              <a:chOff x="6876419" y="731423"/>
              <a:chExt cx="2208858" cy="276999"/>
            </a:xfrm>
          </p:grpSpPr>
          <p:sp>
            <p:nvSpPr>
              <p:cNvPr id="11" name="正方形/長方形 10"/>
              <p:cNvSpPr/>
              <p:nvPr/>
            </p:nvSpPr>
            <p:spPr>
              <a:xfrm>
                <a:off x="6876419" y="802687"/>
                <a:ext cx="233082" cy="13447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073642" y="731423"/>
                <a:ext cx="582708" cy="276999"/>
              </a:xfrm>
              <a:prstGeom prst="rect">
                <a:avLst/>
              </a:prstGeom>
              <a:noFill/>
              <a:ln>
                <a:noFill/>
              </a:ln>
            </p:spPr>
            <p:txBody>
              <a:bodyPr wrap="square" rtlCol="0">
                <a:spAutoFit/>
              </a:bodyPr>
              <a:lstStyle/>
              <a:p>
                <a:r>
                  <a:rPr kumimoji="1" lang="ja-JP" altLang="en-US" sz="1200" dirty="0"/>
                  <a:t>：増加</a:t>
                </a:r>
              </a:p>
            </p:txBody>
          </p:sp>
          <p:sp>
            <p:nvSpPr>
              <p:cNvPr id="13" name="正方形/長方形 12"/>
              <p:cNvSpPr/>
              <p:nvPr/>
            </p:nvSpPr>
            <p:spPr>
              <a:xfrm>
                <a:off x="7656350" y="802687"/>
                <a:ext cx="310048" cy="134471"/>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904702" y="731423"/>
                <a:ext cx="1180575" cy="276999"/>
              </a:xfrm>
              <a:prstGeom prst="rect">
                <a:avLst/>
              </a:prstGeom>
              <a:noFill/>
              <a:ln>
                <a:noFill/>
              </a:ln>
            </p:spPr>
            <p:txBody>
              <a:bodyPr wrap="square" rtlCol="0">
                <a:spAutoFit/>
              </a:bodyPr>
              <a:lstStyle/>
              <a:p>
                <a:r>
                  <a:rPr kumimoji="1" lang="ja-JP" altLang="en-US" sz="1200" dirty="0"/>
                  <a:t>：</a:t>
                </a:r>
                <a:r>
                  <a:rPr kumimoji="1" lang="en-US" altLang="ja-JP" sz="1200" dirty="0"/>
                  <a:t>20</a:t>
                </a:r>
                <a:r>
                  <a:rPr kumimoji="1" lang="ja-JP" altLang="en-US" sz="1200" dirty="0"/>
                  <a:t>％以上減少</a:t>
                </a:r>
              </a:p>
            </p:txBody>
          </p:sp>
        </p:grpSp>
      </p:grpSp>
    </p:spTree>
    <p:extLst>
      <p:ext uri="{BB962C8B-B14F-4D97-AF65-F5344CB8AC3E}">
        <p14:creationId xmlns:p14="http://schemas.microsoft.com/office/powerpoint/2010/main" val="421769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kumimoji="1" lang="ja-JP" altLang="en-US" smtClean="0"/>
              <a:t>1</a:t>
            </a:fld>
            <a:endParaRPr kumimoji="1" lang="ja-JP" altLang="en-US" dirty="0"/>
          </a:p>
        </p:txBody>
      </p:sp>
      <p:sp>
        <p:nvSpPr>
          <p:cNvPr id="11" name="正方形/長方形 10">
            <a:extLst>
              <a:ext uri="{FF2B5EF4-FFF2-40B4-BE49-F238E27FC236}">
                <a16:creationId xmlns:a16="http://schemas.microsoft.com/office/drawing/2014/main" xmlns="" id="{4189951A-5790-479C-B77F-BF06D7E299B4}"/>
              </a:ext>
            </a:extLst>
          </p:cNvPr>
          <p:cNvSpPr/>
          <p:nvPr/>
        </p:nvSpPr>
        <p:spPr>
          <a:xfrm>
            <a:off x="0" y="0"/>
            <a:ext cx="9144000" cy="411061"/>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kumimoji="0" lang="ja-JP" altLang="en-US" sz="2000" b="1" dirty="0">
                <a:solidFill>
                  <a:prstClr val="black"/>
                </a:solidFill>
                <a:latin typeface="HG丸ｺﾞｼｯｸM-PRO" panose="020F0600000000000000" pitchFamily="50" charset="-128"/>
                <a:ea typeface="HG丸ｺﾞｼｯｸM-PRO" panose="020F0600000000000000" pitchFamily="50" charset="-128"/>
              </a:rPr>
              <a:t>目次</a:t>
            </a:r>
          </a:p>
        </p:txBody>
      </p:sp>
      <p:graphicFrame>
        <p:nvGraphicFramePr>
          <p:cNvPr id="6" name="表 5"/>
          <p:cNvGraphicFramePr>
            <a:graphicFrameLocks noGrp="1"/>
          </p:cNvGraphicFramePr>
          <p:nvPr>
            <p:extLst>
              <p:ext uri="{D42A27DB-BD31-4B8C-83A1-F6EECF244321}">
                <p14:modId xmlns:p14="http://schemas.microsoft.com/office/powerpoint/2010/main" val="3929958288"/>
              </p:ext>
            </p:extLst>
          </p:nvPr>
        </p:nvGraphicFramePr>
        <p:xfrm>
          <a:off x="58723" y="454819"/>
          <a:ext cx="9000000" cy="614016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xmlns="" val="20000"/>
                    </a:ext>
                  </a:extLst>
                </a:gridCol>
                <a:gridCol w="900000">
                  <a:extLst>
                    <a:ext uri="{9D8B030D-6E8A-4147-A177-3AD203B41FA5}">
                      <a16:colId xmlns:a16="http://schemas.microsoft.com/office/drawing/2014/main" xmlns="" val="20001"/>
                    </a:ext>
                  </a:extLst>
                </a:gridCol>
                <a:gridCol w="3600000">
                  <a:extLst>
                    <a:ext uri="{9D8B030D-6E8A-4147-A177-3AD203B41FA5}">
                      <a16:colId xmlns:a16="http://schemas.microsoft.com/office/drawing/2014/main" xmlns="" val="20002"/>
                    </a:ext>
                  </a:extLst>
                </a:gridCol>
                <a:gridCol w="900000">
                  <a:extLst>
                    <a:ext uri="{9D8B030D-6E8A-4147-A177-3AD203B41FA5}">
                      <a16:colId xmlns:a16="http://schemas.microsoft.com/office/drawing/2014/main" xmlns="" val="20003"/>
                    </a:ext>
                  </a:extLst>
                </a:gridCol>
              </a:tblGrid>
              <a:tr h="0">
                <a:tc>
                  <a:txBody>
                    <a:bodyPr/>
                    <a:lstStyle/>
                    <a:p>
                      <a:r>
                        <a:rPr kumimoji="1" lang="ja-JP" altLang="en-US" sz="1200" b="0" dirty="0">
                          <a:solidFill>
                            <a:schemeClr val="tx1"/>
                          </a:solidFill>
                          <a:latin typeface="+mn-ea"/>
                          <a:ea typeface="+mn-ea"/>
                        </a:rPr>
                        <a:t>項目</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mj-ea"/>
                          <a:ea typeface="+mj-ea"/>
                        </a:rPr>
                        <a:t>シート番号</a:t>
                      </a:r>
                      <a:endParaRPr kumimoji="1" lang="en-US" altLang="ja-JP" sz="1200" b="0" dirty="0">
                        <a:solidFill>
                          <a:schemeClr val="tx1"/>
                        </a:solidFill>
                        <a:latin typeface="+mj-ea"/>
                        <a:ea typeface="+mj-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項目</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mn-ea"/>
                          <a:ea typeface="+mn-ea"/>
                        </a:rPr>
                        <a:t>シート番号</a:t>
                      </a:r>
                      <a:endParaRPr kumimoji="1" lang="en-US" altLang="ja-JP" sz="12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0">
                <a:tc>
                  <a:txBody>
                    <a:bodyPr/>
                    <a:lstStyle/>
                    <a:p>
                      <a:r>
                        <a:rPr kumimoji="1" lang="ja-JP" altLang="en-US" sz="1400" b="0" dirty="0">
                          <a:solidFill>
                            <a:schemeClr val="tx1"/>
                          </a:solidFill>
                          <a:latin typeface="+mn-ea"/>
                          <a:ea typeface="+mn-ea"/>
                        </a:rPr>
                        <a:t>　　目次</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mj-ea"/>
                          <a:ea typeface="+mj-ea"/>
                        </a:rPr>
                        <a:t>１－３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和歌山市の地区別将来世帯数予測</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２４，２５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0">
                <a:tc>
                  <a:txBody>
                    <a:bodyPr/>
                    <a:lstStyle/>
                    <a:p>
                      <a:pPr marL="0" algn="l" defTabSz="914400" rtl="0" eaLnBrk="1" latinLnBrk="0" hangingPunct="1"/>
                      <a:r>
                        <a:rPr kumimoji="1" lang="ja-JP" altLang="en-US" sz="1400" b="0" kern="1200" dirty="0">
                          <a:solidFill>
                            <a:schemeClr val="tx1"/>
                          </a:solidFill>
                          <a:latin typeface="+mn-ea"/>
                          <a:ea typeface="+mn-ea"/>
                          <a:cs typeface="+mn-cs"/>
                        </a:rPr>
                        <a:t>　　はじめに</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400" b="0" kern="1200" dirty="0">
                          <a:solidFill>
                            <a:schemeClr val="tx1"/>
                          </a:solidFill>
                          <a:latin typeface="+mj-ea"/>
                          <a:ea typeface="+mj-ea"/>
                          <a:cs typeface="+mn-cs"/>
                        </a:rPr>
                        <a:t>４</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和歌山市の地区別将来世帯数の変化（予測）</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２６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288000">
                <a:tc>
                  <a:txBody>
                    <a:bodyPr/>
                    <a:lstStyle/>
                    <a:p>
                      <a:pPr marL="0" algn="l" defTabSz="914400" rtl="0" eaLnBrk="1" latinLnBrk="0" hangingPunct="1"/>
                      <a:r>
                        <a:rPr kumimoji="1" lang="ja-JP" altLang="en-US" sz="1200" b="0" kern="1200" dirty="0">
                          <a:solidFill>
                            <a:schemeClr val="tx1"/>
                          </a:solidFill>
                          <a:latin typeface="+mn-ea"/>
                          <a:ea typeface="+mn-ea"/>
                          <a:cs typeface="+mn-cs"/>
                        </a:rPr>
                        <a:t>　　</a:t>
                      </a:r>
                      <a:r>
                        <a:rPr kumimoji="1" lang="en-US" altLang="ja-JP" sz="1200" b="0" kern="1200" dirty="0">
                          <a:solidFill>
                            <a:schemeClr val="tx1"/>
                          </a:solidFill>
                          <a:latin typeface="+mn-ea"/>
                          <a:ea typeface="+mn-ea"/>
                          <a:cs typeface="+mn-cs"/>
                        </a:rPr>
                        <a:t>RESAS</a:t>
                      </a:r>
                      <a:r>
                        <a:rPr kumimoji="1" lang="ja-JP" altLang="en-US" sz="1200" b="0" kern="1200" dirty="0">
                          <a:solidFill>
                            <a:schemeClr val="tx1"/>
                          </a:solidFill>
                          <a:latin typeface="+mn-ea"/>
                          <a:ea typeface="+mn-ea"/>
                          <a:cs typeface="+mn-cs"/>
                        </a:rPr>
                        <a:t>（地域経済分析システム）について</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200" b="0" kern="1200" dirty="0">
                          <a:solidFill>
                            <a:schemeClr val="tx1"/>
                          </a:solidFill>
                          <a:latin typeface="+mj-ea"/>
                          <a:ea typeface="+mj-ea"/>
                          <a:cs typeface="+mn-cs"/>
                        </a:rPr>
                        <a:t>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和歌山市内中心部周辺の戸建て空き家の状況</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２７</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0">
                <a:tc>
                  <a:txBody>
                    <a:bodyPr/>
                    <a:lstStyle/>
                    <a:p>
                      <a:pPr marL="0" algn="l" defTabSz="914400" rtl="0" eaLnBrk="1" latinLnBrk="0" hangingPunct="1"/>
                      <a:r>
                        <a:rPr kumimoji="1" lang="ja-JP" altLang="en-US" sz="1200" b="0" kern="1200" dirty="0">
                          <a:solidFill>
                            <a:schemeClr val="tx1"/>
                          </a:solidFill>
                          <a:latin typeface="+mn-ea"/>
                          <a:ea typeface="+mn-ea"/>
                          <a:cs typeface="+mn-cs"/>
                        </a:rPr>
                        <a:t>　　事業計画書の作成にあたって</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200" b="0" kern="1200" dirty="0">
                          <a:solidFill>
                            <a:schemeClr val="tx1"/>
                          </a:solidFill>
                          <a:latin typeface="+mj-ea"/>
                          <a:ea typeface="+mj-ea"/>
                          <a:cs typeface="+mn-cs"/>
                        </a:rPr>
                        <a:t>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和歌山市の地区別空き家増加数予測</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２８</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0">
                <a:tc>
                  <a:txBody>
                    <a:bodyPr/>
                    <a:lstStyle/>
                    <a:p>
                      <a:pPr marL="0" algn="l" defTabSz="914400" rtl="0" eaLnBrk="1" latinLnBrk="0" hangingPunct="1"/>
                      <a:r>
                        <a:rPr kumimoji="1" lang="ja-JP" altLang="en-US" sz="1200" b="0" kern="1200" dirty="0">
                          <a:solidFill>
                            <a:schemeClr val="tx1"/>
                          </a:solidFill>
                          <a:latin typeface="+mn-ea"/>
                          <a:ea typeface="+mn-ea"/>
                          <a:cs typeface="+mn-cs"/>
                        </a:rPr>
                        <a:t>　　市場規模の調査方法（例）</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７</a:t>
                      </a:r>
                      <a:endParaRPr kumimoji="1" lang="en-US" altLang="ja-JP" sz="1200" dirty="0">
                        <a:latin typeface="+mj-ea"/>
                        <a:ea typeface="+mj-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（４）人口の増減</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0">
                <a:tc>
                  <a:txBody>
                    <a:bodyPr/>
                    <a:lstStyle/>
                    <a:p>
                      <a:pPr marL="0" algn="l" defTabSz="914400" rtl="0" eaLnBrk="1" latinLnBrk="0" hangingPunct="1"/>
                      <a:r>
                        <a:rPr kumimoji="1" lang="ja-JP" altLang="en-US" sz="1400" b="0" kern="1200" dirty="0">
                          <a:solidFill>
                            <a:schemeClr val="tx1"/>
                          </a:solidFill>
                          <a:latin typeface="+mn-ea"/>
                          <a:ea typeface="+mn-ea"/>
                          <a:cs typeface="+mn-cs"/>
                        </a:rPr>
                        <a:t>１．地域の人口・人口動態</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８</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和歌山経済圏の人口集中地区の推移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２９</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0">
                <a:tc>
                  <a:txBody>
                    <a:bodyPr/>
                    <a:lstStyle/>
                    <a:p>
                      <a:pPr marL="0" algn="l" defTabSz="914400" rtl="0" eaLnBrk="1" latinLnBrk="0" hangingPunct="1"/>
                      <a:r>
                        <a:rPr kumimoji="1" lang="ja-JP" altLang="en-US" sz="1200" b="1" kern="1200" dirty="0">
                          <a:solidFill>
                            <a:schemeClr val="tx1"/>
                          </a:solidFill>
                          <a:latin typeface="+mn-ea"/>
                          <a:ea typeface="+mn-ea"/>
                          <a:cs typeface="+mn-cs"/>
                        </a:rPr>
                        <a:t>（１）和歌山市の人口推移と将来人口推計</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latin typeface="+mj-ea"/>
                        <a:ea typeface="+mj-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和歌山市の人口増減</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３０</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0">
                <a:tc>
                  <a:txBody>
                    <a:bodyPr/>
                    <a:lstStyle/>
                    <a:p>
                      <a:r>
                        <a:rPr kumimoji="1" lang="ja-JP" altLang="en-US" sz="1200" b="0" dirty="0">
                          <a:solidFill>
                            <a:schemeClr val="tx1"/>
                          </a:solidFill>
                          <a:latin typeface="+mn-ea"/>
                          <a:ea typeface="+mn-ea"/>
                        </a:rPr>
                        <a:t>　　和歌山市の人口推移と将来人口</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９</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和歌山市の年齢階級別の純移動数の推移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３１</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0">
                <a:tc>
                  <a:txBody>
                    <a:bodyPr/>
                    <a:lstStyle/>
                    <a:p>
                      <a:r>
                        <a:rPr kumimoji="1" lang="ja-JP" altLang="en-US" sz="1200" b="0" dirty="0">
                          <a:solidFill>
                            <a:schemeClr val="tx1"/>
                          </a:solidFill>
                          <a:latin typeface="+mn-ea"/>
                          <a:ea typeface="+mn-ea"/>
                        </a:rPr>
                        <a:t>　　和歌山市の人口ピラミッドの推移と将来予測</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１０</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和歌山県内の新卒者の進学・就職</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３２</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0">
                <a:tc>
                  <a:txBody>
                    <a:bodyPr/>
                    <a:lstStyle/>
                    <a:p>
                      <a:r>
                        <a:rPr kumimoji="1" lang="ja-JP" altLang="en-US" sz="1100" b="0" dirty="0">
                          <a:solidFill>
                            <a:schemeClr val="tx1"/>
                          </a:solidFill>
                          <a:latin typeface="+mn-ea"/>
                          <a:ea typeface="+mn-ea"/>
                        </a:rPr>
                        <a:t>　　県内市町村の生産年齢人口が支える年少・老年人口</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１１</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和歌山市の年齢区分別人口移動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３３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0">
                <a:tc>
                  <a:txBody>
                    <a:bodyPr/>
                    <a:lstStyle/>
                    <a:p>
                      <a:r>
                        <a:rPr kumimoji="1" lang="ja-JP" altLang="en-US" sz="1200" b="0" dirty="0">
                          <a:solidFill>
                            <a:schemeClr val="tx1"/>
                          </a:solidFill>
                          <a:latin typeface="+mn-ea"/>
                          <a:ea typeface="+mn-ea"/>
                        </a:rPr>
                        <a:t>　　県内市町村の有配偶者の高齢化状況</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１２</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050" b="0" dirty="0">
                          <a:solidFill>
                            <a:schemeClr val="tx1"/>
                          </a:solidFill>
                          <a:latin typeface="+mn-ea"/>
                          <a:ea typeface="+mn-ea"/>
                        </a:rPr>
                        <a:t>　　和歌山市の年齢区分別人口移動～</a:t>
                      </a:r>
                      <a:r>
                        <a:rPr kumimoji="1" lang="en-US" altLang="ja-JP" sz="1050" b="0" dirty="0">
                          <a:solidFill>
                            <a:schemeClr val="tx1"/>
                          </a:solidFill>
                          <a:latin typeface="+mn-ea"/>
                          <a:ea typeface="+mn-ea"/>
                        </a:rPr>
                        <a:t>2015</a:t>
                      </a:r>
                      <a:r>
                        <a:rPr kumimoji="1" lang="ja-JP" altLang="en-US" sz="1050" b="0" dirty="0">
                          <a:solidFill>
                            <a:schemeClr val="tx1"/>
                          </a:solidFill>
                          <a:latin typeface="+mn-ea"/>
                          <a:ea typeface="+mn-ea"/>
                        </a:rPr>
                        <a:t>年から単年度～</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３４</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（２）和歌山市の人口分布と地区別人口の推移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latin typeface="+mj-ea"/>
                        <a:ea typeface="+mj-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zh-TW" altLang="en-US" sz="1200" b="1" dirty="0">
                          <a:latin typeface="ＭＳ Ｐゴシック" panose="020B0600070205080204" pitchFamily="50" charset="-128"/>
                          <a:ea typeface="ＭＳ Ｐゴシック" panose="020B0600070205080204" pitchFamily="50" charset="-128"/>
                        </a:rPr>
                        <a:t>（５）人口流動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0">
                <a:tc>
                  <a:txBody>
                    <a:bodyPr/>
                    <a:lstStyle/>
                    <a:p>
                      <a:r>
                        <a:rPr kumimoji="1" lang="ja-JP" altLang="en-US" sz="1200" b="0" dirty="0">
                          <a:solidFill>
                            <a:schemeClr val="tx1"/>
                          </a:solidFill>
                          <a:latin typeface="+mn-ea"/>
                          <a:ea typeface="+mn-ea"/>
                        </a:rPr>
                        <a:t>　　和歌山経済圏の人口と人口分布</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１３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和歌山市の滞在人口　～都道府県ベース～</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３５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0">
                <a:tc>
                  <a:txBody>
                    <a:bodyPr/>
                    <a:lstStyle/>
                    <a:p>
                      <a:r>
                        <a:rPr kumimoji="1" lang="ja-JP" altLang="en-US" sz="1200" b="0" dirty="0">
                          <a:solidFill>
                            <a:schemeClr val="tx1"/>
                          </a:solidFill>
                          <a:latin typeface="+mn-ea"/>
                          <a:ea typeface="+mn-ea"/>
                        </a:rPr>
                        <a:t>　　和歌山市の人口分布</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１４</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和歌山市の滞在人口　～市区町村ベース～</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３６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0">
                <a:tc>
                  <a:txBody>
                    <a:bodyPr/>
                    <a:lstStyle/>
                    <a:p>
                      <a:r>
                        <a:rPr kumimoji="1" lang="ja-JP" altLang="en-US" sz="1200" b="0" dirty="0">
                          <a:solidFill>
                            <a:schemeClr val="tx1"/>
                          </a:solidFill>
                          <a:latin typeface="+mn-ea"/>
                          <a:ea typeface="+mn-ea"/>
                        </a:rPr>
                        <a:t>　　和歌山市の人口と世帯数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１５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和歌山市の昼夜間人口</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３７</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0">
                <a:tc>
                  <a:txBody>
                    <a:bodyPr/>
                    <a:lstStyle/>
                    <a:p>
                      <a:r>
                        <a:rPr kumimoji="1" lang="ja-JP" altLang="en-US" sz="1050" b="0" dirty="0">
                          <a:solidFill>
                            <a:schemeClr val="tx1"/>
                          </a:solidFill>
                          <a:latin typeface="+mn-ea"/>
                          <a:ea typeface="+mn-ea"/>
                        </a:rPr>
                        <a:t>　　和歌山市の地区別人口と世帯数の推移～地区マップ～</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１６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和歌山市の通勤・通学者の流入・流出数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３８</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r h="0">
                <a:tc>
                  <a:txBody>
                    <a:bodyPr/>
                    <a:lstStyle/>
                    <a:p>
                      <a:r>
                        <a:rPr kumimoji="1" lang="ja-JP" altLang="en-US" sz="1200" b="0" dirty="0">
                          <a:solidFill>
                            <a:schemeClr val="tx1"/>
                          </a:solidFill>
                          <a:latin typeface="+mn-ea"/>
                          <a:ea typeface="+mn-ea"/>
                        </a:rPr>
                        <a:t>　　和歌山市の地区別人口の推移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１７，１８</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和歌山市の通勤者の産業別流入・流出数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３９</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7"/>
                  </a:ext>
                </a:extLst>
              </a:tr>
              <a:tr h="0">
                <a:tc>
                  <a:txBody>
                    <a:bodyPr/>
                    <a:lstStyle/>
                    <a:p>
                      <a:r>
                        <a:rPr kumimoji="1" lang="ja-JP" altLang="en-US" sz="1200" b="0" dirty="0">
                          <a:solidFill>
                            <a:schemeClr val="tx1"/>
                          </a:solidFill>
                          <a:latin typeface="+mn-ea"/>
                          <a:ea typeface="+mn-ea"/>
                        </a:rPr>
                        <a:t>　　和歌山市の地区別世帯数の推移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１９，２０</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n-ea"/>
                          <a:ea typeface="+mn-ea"/>
                        </a:rPr>
                        <a:t>　　県内市町村の有配偶者の労働状況</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４０</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（３）地区別将来人口推計</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latin typeface="+mj-ea"/>
                        <a:ea typeface="+mj-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9"/>
                  </a:ext>
                </a:extLst>
              </a:tr>
              <a:tr h="0">
                <a:tc>
                  <a:txBody>
                    <a:bodyPr/>
                    <a:lstStyle/>
                    <a:p>
                      <a:r>
                        <a:rPr kumimoji="1" lang="ja-JP" altLang="en-US" sz="1200" b="0" dirty="0">
                          <a:solidFill>
                            <a:schemeClr val="tx1"/>
                          </a:solidFill>
                          <a:latin typeface="+mn-ea"/>
                          <a:ea typeface="+mn-ea"/>
                        </a:rPr>
                        <a:t>　　和歌山市の地区別将来人口予測</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２１，２２</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sz="12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20"/>
                  </a:ext>
                </a:extLst>
              </a:tr>
              <a:tr h="0">
                <a:tc>
                  <a:txBody>
                    <a:bodyPr/>
                    <a:lstStyle/>
                    <a:p>
                      <a:r>
                        <a:rPr kumimoji="1" lang="ja-JP" altLang="en-US" sz="1100" b="0" dirty="0">
                          <a:solidFill>
                            <a:schemeClr val="tx1"/>
                          </a:solidFill>
                          <a:latin typeface="+mn-ea"/>
                          <a:ea typeface="+mn-ea"/>
                        </a:rPr>
                        <a:t>　　和歌山市の地区別将来の子ども・後期高齢者数予測</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mj-ea"/>
                          <a:ea typeface="+mj-ea"/>
                        </a:rPr>
                        <a:t>２３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sz="12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21"/>
                  </a:ext>
                </a:extLst>
              </a:tr>
            </a:tbl>
          </a:graphicData>
        </a:graphic>
      </p:graphicFrame>
    </p:spTree>
    <p:extLst>
      <p:ext uri="{BB962C8B-B14F-4D97-AF65-F5344CB8AC3E}">
        <p14:creationId xmlns:p14="http://schemas.microsoft.com/office/powerpoint/2010/main" val="658242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32754" y="575420"/>
            <a:ext cx="3022178" cy="6005581"/>
          </a:xfrm>
          <a:prstGeom prst="rect">
            <a:avLst/>
          </a:prstGeom>
        </p:spPr>
      </p:pic>
      <p:pic>
        <p:nvPicPr>
          <p:cNvPr id="12" name="図 11"/>
          <p:cNvPicPr>
            <a:picLocks noChangeAspect="1"/>
          </p:cNvPicPr>
          <p:nvPr/>
        </p:nvPicPr>
        <p:blipFill>
          <a:blip r:embed="rId3"/>
          <a:stretch>
            <a:fillRect/>
          </a:stretch>
        </p:blipFill>
        <p:spPr>
          <a:xfrm>
            <a:off x="3079212" y="575420"/>
            <a:ext cx="3009681" cy="6005581"/>
          </a:xfrm>
          <a:prstGeom prst="rect">
            <a:avLst/>
          </a:prstGeom>
        </p:spPr>
      </p:pic>
      <p:pic>
        <p:nvPicPr>
          <p:cNvPr id="13" name="図 12"/>
          <p:cNvPicPr>
            <a:picLocks noChangeAspect="1"/>
          </p:cNvPicPr>
          <p:nvPr/>
        </p:nvPicPr>
        <p:blipFill>
          <a:blip r:embed="rId4"/>
          <a:stretch>
            <a:fillRect/>
          </a:stretch>
        </p:blipFill>
        <p:spPr>
          <a:xfrm>
            <a:off x="6115881" y="575420"/>
            <a:ext cx="3005539" cy="6005581"/>
          </a:xfrm>
          <a:prstGeom prst="rect">
            <a:avLst/>
          </a:prstGeom>
        </p:spPr>
      </p:pic>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和歌山市の地区別世帯数の推移</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19</a:t>
            </a:fld>
            <a:endParaRPr kumimoji="1" lang="ja-JP" altLang="en-US" dirty="0"/>
          </a:p>
        </p:txBody>
      </p:sp>
      <p:pic>
        <p:nvPicPr>
          <p:cNvPr id="9" name="図 8"/>
          <p:cNvPicPr>
            <a:picLocks noChangeAspect="1"/>
          </p:cNvPicPr>
          <p:nvPr/>
        </p:nvPicPr>
        <p:blipFill>
          <a:blip r:embed="rId5"/>
          <a:stretch>
            <a:fillRect/>
          </a:stretch>
        </p:blipFill>
        <p:spPr>
          <a:xfrm>
            <a:off x="6105031" y="567033"/>
            <a:ext cx="3004188" cy="6013968"/>
          </a:xfrm>
          <a:prstGeom prst="rect">
            <a:avLst/>
          </a:prstGeom>
        </p:spPr>
      </p:pic>
      <p:sp>
        <p:nvSpPr>
          <p:cNvPr id="10" name="テキスト ボックス 9"/>
          <p:cNvSpPr txBox="1"/>
          <p:nvPr/>
        </p:nvSpPr>
        <p:spPr>
          <a:xfrm>
            <a:off x="5391407" y="6581001"/>
            <a:ext cx="3390386" cy="246221"/>
          </a:xfrm>
          <a:prstGeom prst="rect">
            <a:avLst/>
          </a:prstGeom>
          <a:noFill/>
        </p:spPr>
        <p:txBody>
          <a:bodyPr wrap="square" rtlCol="0">
            <a:spAutoFit/>
          </a:bodyPr>
          <a:lstStyle/>
          <a:p>
            <a:pPr algn="r"/>
            <a:r>
              <a:rPr lang="ja-JP" altLang="en-US" sz="1000" dirty="0">
                <a:latin typeface="+mj-ea"/>
                <a:ea typeface="+mj-ea"/>
              </a:rPr>
              <a:t>出典：和歌山市企画課　国勢調査基準人口世帯数</a:t>
            </a:r>
          </a:p>
        </p:txBody>
      </p:sp>
      <p:grpSp>
        <p:nvGrpSpPr>
          <p:cNvPr id="3" name="グループ化 2"/>
          <p:cNvGrpSpPr/>
          <p:nvPr/>
        </p:nvGrpSpPr>
        <p:grpSpPr>
          <a:xfrm>
            <a:off x="24126" y="567033"/>
            <a:ext cx="9085094" cy="6013968"/>
            <a:chOff x="24126" y="567033"/>
            <a:chExt cx="9085094" cy="6013968"/>
          </a:xfrm>
        </p:grpSpPr>
        <p:pic>
          <p:nvPicPr>
            <p:cNvPr id="5" name="図 4"/>
            <p:cNvPicPr>
              <a:picLocks noChangeAspect="1"/>
            </p:cNvPicPr>
            <p:nvPr/>
          </p:nvPicPr>
          <p:blipFill>
            <a:blip r:embed="rId6"/>
            <a:stretch>
              <a:fillRect/>
            </a:stretch>
          </p:blipFill>
          <p:spPr>
            <a:xfrm>
              <a:off x="24126" y="567033"/>
              <a:ext cx="3020820" cy="6013968"/>
            </a:xfrm>
            <a:prstGeom prst="rect">
              <a:avLst/>
            </a:prstGeom>
          </p:spPr>
        </p:pic>
        <p:pic>
          <p:nvPicPr>
            <p:cNvPr id="8" name="図 7"/>
            <p:cNvPicPr>
              <a:picLocks noChangeAspect="1"/>
            </p:cNvPicPr>
            <p:nvPr/>
          </p:nvPicPr>
          <p:blipFill>
            <a:blip r:embed="rId7"/>
            <a:stretch>
              <a:fillRect/>
            </a:stretch>
          </p:blipFill>
          <p:spPr>
            <a:xfrm>
              <a:off x="3070824" y="567033"/>
              <a:ext cx="3008329" cy="6013968"/>
            </a:xfrm>
            <a:prstGeom prst="rect">
              <a:avLst/>
            </a:prstGeom>
          </p:spPr>
        </p:pic>
        <p:pic>
          <p:nvPicPr>
            <p:cNvPr id="2" name="図 1"/>
            <p:cNvPicPr>
              <a:picLocks noChangeAspect="1"/>
            </p:cNvPicPr>
            <p:nvPr/>
          </p:nvPicPr>
          <p:blipFill>
            <a:blip r:embed="rId8"/>
            <a:stretch>
              <a:fillRect/>
            </a:stretch>
          </p:blipFill>
          <p:spPr>
            <a:xfrm>
              <a:off x="6105032" y="567033"/>
              <a:ext cx="3004188" cy="6013968"/>
            </a:xfrm>
            <a:prstGeom prst="rect">
              <a:avLst/>
            </a:prstGeom>
          </p:spPr>
        </p:pic>
      </p:grpSp>
    </p:spTree>
    <p:extLst>
      <p:ext uri="{BB962C8B-B14F-4D97-AF65-F5344CB8AC3E}">
        <p14:creationId xmlns:p14="http://schemas.microsoft.com/office/powerpoint/2010/main" val="1836579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54000" y="538814"/>
            <a:ext cx="8547593" cy="6228868"/>
          </a:xfrm>
          <a:prstGeom prst="rect">
            <a:avLst/>
          </a:prstGeom>
        </p:spPr>
      </p:pic>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和歌山市の地区別世帯数の推移</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20</a:t>
            </a:fld>
            <a:endParaRPr kumimoji="1" lang="ja-JP" altLang="en-US" dirty="0"/>
          </a:p>
        </p:txBody>
      </p:sp>
      <p:grpSp>
        <p:nvGrpSpPr>
          <p:cNvPr id="15" name="グループ化 14"/>
          <p:cNvGrpSpPr/>
          <p:nvPr/>
        </p:nvGrpSpPr>
        <p:grpSpPr>
          <a:xfrm>
            <a:off x="6686109" y="102624"/>
            <a:ext cx="2386173" cy="398090"/>
            <a:chOff x="6223247" y="-245033"/>
            <a:chExt cx="2386173" cy="398090"/>
          </a:xfrm>
        </p:grpSpPr>
        <p:sp>
          <p:nvSpPr>
            <p:cNvPr id="16" name="正方形/長方形 15"/>
            <p:cNvSpPr/>
            <p:nvPr/>
          </p:nvSpPr>
          <p:spPr>
            <a:xfrm>
              <a:off x="6223247" y="-245033"/>
              <a:ext cx="2386173" cy="39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6365051" y="-202429"/>
              <a:ext cx="2208858" cy="276999"/>
              <a:chOff x="6876419" y="731423"/>
              <a:chExt cx="2208858" cy="276999"/>
            </a:xfrm>
          </p:grpSpPr>
          <p:sp>
            <p:nvSpPr>
              <p:cNvPr id="18" name="正方形/長方形 17"/>
              <p:cNvSpPr/>
              <p:nvPr/>
            </p:nvSpPr>
            <p:spPr>
              <a:xfrm>
                <a:off x="6876419" y="802687"/>
                <a:ext cx="233082" cy="13447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7073642" y="731423"/>
                <a:ext cx="582708" cy="276999"/>
              </a:xfrm>
              <a:prstGeom prst="rect">
                <a:avLst/>
              </a:prstGeom>
              <a:noFill/>
              <a:ln>
                <a:noFill/>
              </a:ln>
            </p:spPr>
            <p:txBody>
              <a:bodyPr wrap="square" rtlCol="0">
                <a:spAutoFit/>
              </a:bodyPr>
              <a:lstStyle/>
              <a:p>
                <a:r>
                  <a:rPr kumimoji="1" lang="ja-JP" altLang="en-US" sz="1200" dirty="0"/>
                  <a:t>：増加</a:t>
                </a:r>
              </a:p>
            </p:txBody>
          </p:sp>
          <p:sp>
            <p:nvSpPr>
              <p:cNvPr id="20" name="正方形/長方形 19"/>
              <p:cNvSpPr/>
              <p:nvPr/>
            </p:nvSpPr>
            <p:spPr>
              <a:xfrm>
                <a:off x="7656350" y="802687"/>
                <a:ext cx="310048" cy="134471"/>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7904702" y="731423"/>
                <a:ext cx="1180575" cy="276999"/>
              </a:xfrm>
              <a:prstGeom prst="rect">
                <a:avLst/>
              </a:prstGeom>
              <a:noFill/>
              <a:ln>
                <a:noFill/>
              </a:ln>
            </p:spPr>
            <p:txBody>
              <a:bodyPr wrap="square" rtlCol="0">
                <a:spAutoFit/>
              </a:bodyPr>
              <a:lstStyle/>
              <a:p>
                <a:r>
                  <a:rPr kumimoji="1" lang="ja-JP" altLang="en-US" sz="1200" dirty="0"/>
                  <a:t>：</a:t>
                </a:r>
                <a:r>
                  <a:rPr kumimoji="1" lang="en-US" altLang="ja-JP" sz="1200" dirty="0"/>
                  <a:t>20</a:t>
                </a:r>
                <a:r>
                  <a:rPr kumimoji="1" lang="ja-JP" altLang="en-US" sz="1200" dirty="0"/>
                  <a:t>％以上減少</a:t>
                </a:r>
              </a:p>
            </p:txBody>
          </p:sp>
        </p:grpSp>
      </p:grpSp>
    </p:spTree>
    <p:extLst>
      <p:ext uri="{BB962C8B-B14F-4D97-AF65-F5344CB8AC3E}">
        <p14:creationId xmlns:p14="http://schemas.microsoft.com/office/powerpoint/2010/main" val="3161837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和歌山市の地区別将来人口予測</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21</a:t>
            </a:fld>
            <a:endParaRPr kumimoji="1" lang="ja-JP" altLang="en-US" dirty="0"/>
          </a:p>
        </p:txBody>
      </p:sp>
      <p:sp>
        <p:nvSpPr>
          <p:cNvPr id="12" name="テキスト ボックス 9"/>
          <p:cNvSpPr txBox="1"/>
          <p:nvPr/>
        </p:nvSpPr>
        <p:spPr>
          <a:xfrm>
            <a:off x="-2" y="6611779"/>
            <a:ext cx="9144000" cy="2462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50" dirty="0">
                <a:latin typeface="+mj-ea"/>
                <a:ea typeface="+mj-ea"/>
              </a:rPr>
              <a:t>一般社団法人社会基盤情報流通推進協議会「</a:t>
            </a:r>
            <a:r>
              <a:rPr kumimoji="1" lang="en-US" altLang="ja-JP" sz="950" dirty="0">
                <a:latin typeface="+mj-ea"/>
                <a:ea typeface="+mj-ea"/>
              </a:rPr>
              <a:t>G</a:t>
            </a:r>
            <a:r>
              <a:rPr kumimoji="1" lang="ja-JP" altLang="en-US" sz="950" dirty="0">
                <a:latin typeface="+mj-ea"/>
                <a:ea typeface="+mj-ea"/>
              </a:rPr>
              <a:t>空間情報センター」　将来人口・世帯予測ツール</a:t>
            </a:r>
            <a:r>
              <a:rPr kumimoji="1" lang="en-US" altLang="ja-JP" sz="950" dirty="0">
                <a:latin typeface="+mj-ea"/>
                <a:ea typeface="+mj-ea"/>
              </a:rPr>
              <a:t>V2.3</a:t>
            </a:r>
            <a:r>
              <a:rPr kumimoji="1" lang="ja-JP" altLang="en-US" sz="950" dirty="0">
                <a:latin typeface="+mj-ea"/>
                <a:ea typeface="+mj-ea"/>
              </a:rPr>
              <a:t>（</a:t>
            </a:r>
            <a:r>
              <a:rPr kumimoji="1" lang="en-US" altLang="ja-JP" sz="950" dirty="0">
                <a:latin typeface="+mj-ea"/>
                <a:ea typeface="+mj-ea"/>
              </a:rPr>
              <a:t>H27</a:t>
            </a:r>
            <a:r>
              <a:rPr kumimoji="1" lang="ja-JP" altLang="en-US" sz="950" dirty="0">
                <a:latin typeface="+mj-ea"/>
                <a:ea typeface="+mj-ea"/>
              </a:rPr>
              <a:t>国調対応版）　推計法： コーホート要因法、小地域パラメーター</a:t>
            </a:r>
          </a:p>
        </p:txBody>
      </p:sp>
      <p:pic>
        <p:nvPicPr>
          <p:cNvPr id="13" name="図 12"/>
          <p:cNvPicPr>
            <a:picLocks noChangeAspect="1"/>
          </p:cNvPicPr>
          <p:nvPr/>
        </p:nvPicPr>
        <p:blipFill>
          <a:blip r:embed="rId2"/>
          <a:stretch>
            <a:fillRect/>
          </a:stretch>
        </p:blipFill>
        <p:spPr>
          <a:xfrm>
            <a:off x="25166" y="770039"/>
            <a:ext cx="3015597" cy="5810961"/>
          </a:xfrm>
          <a:prstGeom prst="rect">
            <a:avLst/>
          </a:prstGeom>
        </p:spPr>
      </p:pic>
      <p:pic>
        <p:nvPicPr>
          <p:cNvPr id="14" name="図 13"/>
          <p:cNvPicPr>
            <a:picLocks noChangeAspect="1"/>
          </p:cNvPicPr>
          <p:nvPr/>
        </p:nvPicPr>
        <p:blipFill>
          <a:blip r:embed="rId3"/>
          <a:stretch>
            <a:fillRect/>
          </a:stretch>
        </p:blipFill>
        <p:spPr>
          <a:xfrm>
            <a:off x="3058399" y="770039"/>
            <a:ext cx="3027469" cy="5810961"/>
          </a:xfrm>
          <a:prstGeom prst="rect">
            <a:avLst/>
          </a:prstGeom>
        </p:spPr>
      </p:pic>
      <p:pic>
        <p:nvPicPr>
          <p:cNvPr id="15" name="図 14"/>
          <p:cNvPicPr>
            <a:picLocks noChangeAspect="1"/>
          </p:cNvPicPr>
          <p:nvPr/>
        </p:nvPicPr>
        <p:blipFill>
          <a:blip r:embed="rId4"/>
          <a:stretch>
            <a:fillRect/>
          </a:stretch>
        </p:blipFill>
        <p:spPr>
          <a:xfrm>
            <a:off x="6102629" y="770039"/>
            <a:ext cx="3007814" cy="5810961"/>
          </a:xfrm>
          <a:prstGeom prst="rect">
            <a:avLst/>
          </a:prstGeom>
        </p:spPr>
      </p:pic>
    </p:spTree>
    <p:extLst>
      <p:ext uri="{BB962C8B-B14F-4D97-AF65-F5344CB8AC3E}">
        <p14:creationId xmlns:p14="http://schemas.microsoft.com/office/powerpoint/2010/main" val="156776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05697" y="523219"/>
            <a:ext cx="7899111" cy="6083183"/>
          </a:xfrm>
          <a:prstGeom prst="rect">
            <a:avLst/>
          </a:prstGeom>
        </p:spPr>
      </p:pic>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和歌山市の地区別将来人口予測</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22</a:t>
            </a:fld>
            <a:endParaRPr kumimoji="1" lang="ja-JP" altLang="en-US" dirty="0"/>
          </a:p>
        </p:txBody>
      </p:sp>
      <p:sp>
        <p:nvSpPr>
          <p:cNvPr id="8" name="テキスト ボックス 9"/>
          <p:cNvSpPr txBox="1"/>
          <p:nvPr/>
        </p:nvSpPr>
        <p:spPr>
          <a:xfrm>
            <a:off x="-21841" y="6631804"/>
            <a:ext cx="9144000" cy="2462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50" dirty="0">
                <a:latin typeface="+mj-ea"/>
                <a:ea typeface="+mj-ea"/>
              </a:rPr>
              <a:t>一般社団法人社会基盤情報流通推進協議会「</a:t>
            </a:r>
            <a:r>
              <a:rPr kumimoji="1" lang="en-US" altLang="ja-JP" sz="950" dirty="0">
                <a:latin typeface="+mj-ea"/>
                <a:ea typeface="+mj-ea"/>
              </a:rPr>
              <a:t>G</a:t>
            </a:r>
            <a:r>
              <a:rPr kumimoji="1" lang="ja-JP" altLang="en-US" sz="950" dirty="0">
                <a:latin typeface="+mj-ea"/>
                <a:ea typeface="+mj-ea"/>
              </a:rPr>
              <a:t>空間情報センター」　将来人口・世帯予測ツール</a:t>
            </a:r>
            <a:r>
              <a:rPr kumimoji="1" lang="en-US" altLang="ja-JP" sz="950" dirty="0">
                <a:latin typeface="+mj-ea"/>
                <a:ea typeface="+mj-ea"/>
              </a:rPr>
              <a:t>V2.3</a:t>
            </a:r>
            <a:r>
              <a:rPr kumimoji="1" lang="ja-JP" altLang="en-US" sz="950" dirty="0">
                <a:latin typeface="+mj-ea"/>
                <a:ea typeface="+mj-ea"/>
              </a:rPr>
              <a:t>（</a:t>
            </a:r>
            <a:r>
              <a:rPr kumimoji="1" lang="en-US" altLang="ja-JP" sz="950" dirty="0">
                <a:latin typeface="+mj-ea"/>
                <a:ea typeface="+mj-ea"/>
              </a:rPr>
              <a:t>H27</a:t>
            </a:r>
            <a:r>
              <a:rPr kumimoji="1" lang="ja-JP" altLang="en-US" sz="950" dirty="0">
                <a:latin typeface="+mj-ea"/>
                <a:ea typeface="+mj-ea"/>
              </a:rPr>
              <a:t>国調対応版）　推計法： コーホート要因法、小地域パラメーター</a:t>
            </a:r>
          </a:p>
        </p:txBody>
      </p:sp>
      <p:grpSp>
        <p:nvGrpSpPr>
          <p:cNvPr id="14" name="グループ化 13"/>
          <p:cNvGrpSpPr/>
          <p:nvPr/>
        </p:nvGrpSpPr>
        <p:grpSpPr>
          <a:xfrm>
            <a:off x="6686109" y="102624"/>
            <a:ext cx="2386173" cy="398090"/>
            <a:chOff x="6223247" y="-245033"/>
            <a:chExt cx="2386173" cy="398090"/>
          </a:xfrm>
        </p:grpSpPr>
        <p:sp>
          <p:nvSpPr>
            <p:cNvPr id="15" name="正方形/長方形 14"/>
            <p:cNvSpPr/>
            <p:nvPr/>
          </p:nvSpPr>
          <p:spPr>
            <a:xfrm>
              <a:off x="6223247" y="-245033"/>
              <a:ext cx="2386173" cy="39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6365051" y="-202429"/>
              <a:ext cx="2208858" cy="276999"/>
              <a:chOff x="6876419" y="731423"/>
              <a:chExt cx="2208858" cy="276999"/>
            </a:xfrm>
          </p:grpSpPr>
          <p:sp>
            <p:nvSpPr>
              <p:cNvPr id="17" name="正方形/長方形 16"/>
              <p:cNvSpPr/>
              <p:nvPr/>
            </p:nvSpPr>
            <p:spPr>
              <a:xfrm>
                <a:off x="6876419" y="802687"/>
                <a:ext cx="233082" cy="13447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073642" y="731423"/>
                <a:ext cx="582708" cy="276999"/>
              </a:xfrm>
              <a:prstGeom prst="rect">
                <a:avLst/>
              </a:prstGeom>
              <a:noFill/>
              <a:ln>
                <a:noFill/>
              </a:ln>
            </p:spPr>
            <p:txBody>
              <a:bodyPr wrap="square" rtlCol="0">
                <a:spAutoFit/>
              </a:bodyPr>
              <a:lstStyle/>
              <a:p>
                <a:r>
                  <a:rPr kumimoji="1" lang="ja-JP" altLang="en-US" sz="1200" dirty="0"/>
                  <a:t>：増加</a:t>
                </a:r>
              </a:p>
            </p:txBody>
          </p:sp>
          <p:sp>
            <p:nvSpPr>
              <p:cNvPr id="19" name="正方形/長方形 18"/>
              <p:cNvSpPr/>
              <p:nvPr/>
            </p:nvSpPr>
            <p:spPr>
              <a:xfrm>
                <a:off x="7656350" y="802687"/>
                <a:ext cx="310048" cy="134471"/>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904702" y="731423"/>
                <a:ext cx="1180575" cy="276999"/>
              </a:xfrm>
              <a:prstGeom prst="rect">
                <a:avLst/>
              </a:prstGeom>
              <a:noFill/>
              <a:ln>
                <a:noFill/>
              </a:ln>
            </p:spPr>
            <p:txBody>
              <a:bodyPr wrap="square" rtlCol="0">
                <a:spAutoFit/>
              </a:bodyPr>
              <a:lstStyle/>
              <a:p>
                <a:r>
                  <a:rPr kumimoji="1" lang="ja-JP" altLang="en-US" sz="1200" dirty="0"/>
                  <a:t>：</a:t>
                </a:r>
                <a:r>
                  <a:rPr kumimoji="1" lang="en-US" altLang="ja-JP" sz="1200" dirty="0"/>
                  <a:t>50</a:t>
                </a:r>
                <a:r>
                  <a:rPr kumimoji="1" lang="ja-JP" altLang="en-US" sz="1200" dirty="0"/>
                  <a:t>％以上減少</a:t>
                </a:r>
              </a:p>
            </p:txBody>
          </p:sp>
        </p:grpSp>
      </p:grpSp>
    </p:spTree>
    <p:extLst>
      <p:ext uri="{BB962C8B-B14F-4D97-AF65-F5344CB8AC3E}">
        <p14:creationId xmlns:p14="http://schemas.microsoft.com/office/powerpoint/2010/main" val="460794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50334" y="781233"/>
            <a:ext cx="8942746" cy="5839183"/>
          </a:xfrm>
          <a:prstGeom prst="rect">
            <a:avLst/>
          </a:prstGeom>
        </p:spPr>
      </p:pic>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和歌山市の地区別将来の子ども・後期高齢者数予測</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23</a:t>
            </a:fld>
            <a:endParaRPr kumimoji="1" lang="ja-JP" altLang="en-US" dirty="0"/>
          </a:p>
        </p:txBody>
      </p:sp>
      <p:sp>
        <p:nvSpPr>
          <p:cNvPr id="8" name="テキスト ボックス 9"/>
          <p:cNvSpPr txBox="1"/>
          <p:nvPr/>
        </p:nvSpPr>
        <p:spPr>
          <a:xfrm>
            <a:off x="0" y="6627132"/>
            <a:ext cx="9144000" cy="2462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50" dirty="0">
                <a:latin typeface="+mj-ea"/>
                <a:ea typeface="+mj-ea"/>
              </a:rPr>
              <a:t>一般社団法人社会基盤情報流通推進協議会「</a:t>
            </a:r>
            <a:r>
              <a:rPr kumimoji="1" lang="en-US" altLang="ja-JP" sz="950" dirty="0">
                <a:latin typeface="+mj-ea"/>
                <a:ea typeface="+mj-ea"/>
              </a:rPr>
              <a:t>G</a:t>
            </a:r>
            <a:r>
              <a:rPr kumimoji="1" lang="ja-JP" altLang="en-US" sz="950" dirty="0">
                <a:latin typeface="+mj-ea"/>
                <a:ea typeface="+mj-ea"/>
              </a:rPr>
              <a:t>空間情報センター」　将来人口・世帯予測ツール</a:t>
            </a:r>
            <a:r>
              <a:rPr kumimoji="1" lang="en-US" altLang="ja-JP" sz="950" dirty="0">
                <a:latin typeface="+mj-ea"/>
                <a:ea typeface="+mj-ea"/>
              </a:rPr>
              <a:t>V2.3</a:t>
            </a:r>
            <a:r>
              <a:rPr kumimoji="1" lang="ja-JP" altLang="en-US" sz="950" dirty="0">
                <a:latin typeface="+mj-ea"/>
                <a:ea typeface="+mj-ea"/>
              </a:rPr>
              <a:t>（</a:t>
            </a:r>
            <a:r>
              <a:rPr kumimoji="1" lang="en-US" altLang="ja-JP" sz="950" dirty="0">
                <a:latin typeface="+mj-ea"/>
                <a:ea typeface="+mj-ea"/>
              </a:rPr>
              <a:t>H27</a:t>
            </a:r>
            <a:r>
              <a:rPr kumimoji="1" lang="ja-JP" altLang="en-US" sz="950" dirty="0">
                <a:latin typeface="+mj-ea"/>
                <a:ea typeface="+mj-ea"/>
              </a:rPr>
              <a:t>国調対応版）　推計法： コーホート要因法、小地域パラメーター</a:t>
            </a:r>
          </a:p>
        </p:txBody>
      </p:sp>
      <p:grpSp>
        <p:nvGrpSpPr>
          <p:cNvPr id="16" name="グループ化 15"/>
          <p:cNvGrpSpPr/>
          <p:nvPr/>
        </p:nvGrpSpPr>
        <p:grpSpPr>
          <a:xfrm>
            <a:off x="6521028" y="490594"/>
            <a:ext cx="2208858" cy="276999"/>
            <a:chOff x="6876419" y="731423"/>
            <a:chExt cx="2208858" cy="276999"/>
          </a:xfrm>
        </p:grpSpPr>
        <p:sp>
          <p:nvSpPr>
            <p:cNvPr id="17" name="正方形/長方形 16"/>
            <p:cNvSpPr/>
            <p:nvPr/>
          </p:nvSpPr>
          <p:spPr>
            <a:xfrm>
              <a:off x="6876419" y="802687"/>
              <a:ext cx="233082" cy="13447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073642" y="731423"/>
              <a:ext cx="582708" cy="276999"/>
            </a:xfrm>
            <a:prstGeom prst="rect">
              <a:avLst/>
            </a:prstGeom>
            <a:noFill/>
            <a:ln>
              <a:noFill/>
            </a:ln>
          </p:spPr>
          <p:txBody>
            <a:bodyPr wrap="square" rtlCol="0">
              <a:spAutoFit/>
            </a:bodyPr>
            <a:lstStyle/>
            <a:p>
              <a:r>
                <a:rPr kumimoji="1" lang="ja-JP" altLang="en-US" sz="1200" dirty="0"/>
                <a:t>：増加</a:t>
              </a:r>
            </a:p>
          </p:txBody>
        </p:sp>
        <p:sp>
          <p:nvSpPr>
            <p:cNvPr id="19" name="正方形/長方形 18"/>
            <p:cNvSpPr/>
            <p:nvPr/>
          </p:nvSpPr>
          <p:spPr>
            <a:xfrm>
              <a:off x="7656350" y="802687"/>
              <a:ext cx="310048" cy="134471"/>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904702" y="731423"/>
              <a:ext cx="1180575" cy="276999"/>
            </a:xfrm>
            <a:prstGeom prst="rect">
              <a:avLst/>
            </a:prstGeom>
            <a:noFill/>
            <a:ln>
              <a:noFill/>
            </a:ln>
          </p:spPr>
          <p:txBody>
            <a:bodyPr wrap="square" rtlCol="0">
              <a:spAutoFit/>
            </a:bodyPr>
            <a:lstStyle/>
            <a:p>
              <a:r>
                <a:rPr kumimoji="1" lang="ja-JP" altLang="en-US" sz="1200" dirty="0"/>
                <a:t>：</a:t>
              </a:r>
              <a:r>
                <a:rPr kumimoji="1" lang="en-US" altLang="ja-JP" sz="1200" dirty="0"/>
                <a:t>50</a:t>
              </a:r>
              <a:r>
                <a:rPr kumimoji="1" lang="ja-JP" altLang="en-US" sz="1200" dirty="0"/>
                <a:t>％以上減少</a:t>
              </a:r>
            </a:p>
          </p:txBody>
        </p:sp>
      </p:grpSp>
    </p:spTree>
    <p:extLst>
      <p:ext uri="{BB962C8B-B14F-4D97-AF65-F5344CB8AC3E}">
        <p14:creationId xmlns:p14="http://schemas.microsoft.com/office/powerpoint/2010/main" val="3226978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和歌山市の地区別将来世帯数予測</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24</a:t>
            </a:fld>
            <a:endParaRPr kumimoji="1" lang="ja-JP" altLang="en-US" dirty="0"/>
          </a:p>
        </p:txBody>
      </p:sp>
      <p:sp>
        <p:nvSpPr>
          <p:cNvPr id="9" name="テキスト ボックス 9"/>
          <p:cNvSpPr txBox="1"/>
          <p:nvPr/>
        </p:nvSpPr>
        <p:spPr>
          <a:xfrm>
            <a:off x="-16779" y="6611779"/>
            <a:ext cx="9144000" cy="2462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50" dirty="0">
                <a:latin typeface="+mj-ea"/>
                <a:ea typeface="+mj-ea"/>
              </a:rPr>
              <a:t>一般社団法人社会基盤情報流通推進協議会「</a:t>
            </a:r>
            <a:r>
              <a:rPr kumimoji="1" lang="en-US" altLang="ja-JP" sz="950" dirty="0">
                <a:latin typeface="+mj-ea"/>
                <a:ea typeface="+mj-ea"/>
              </a:rPr>
              <a:t>G</a:t>
            </a:r>
            <a:r>
              <a:rPr kumimoji="1" lang="ja-JP" altLang="en-US" sz="950" dirty="0">
                <a:latin typeface="+mj-ea"/>
                <a:ea typeface="+mj-ea"/>
              </a:rPr>
              <a:t>空間情報センター」　将来人口・世帯予測ツール</a:t>
            </a:r>
            <a:r>
              <a:rPr kumimoji="1" lang="en-US" altLang="ja-JP" sz="950" dirty="0">
                <a:latin typeface="+mj-ea"/>
                <a:ea typeface="+mj-ea"/>
              </a:rPr>
              <a:t>V2.3</a:t>
            </a:r>
            <a:r>
              <a:rPr kumimoji="1" lang="ja-JP" altLang="en-US" sz="950" dirty="0">
                <a:latin typeface="+mj-ea"/>
                <a:ea typeface="+mj-ea"/>
              </a:rPr>
              <a:t>（</a:t>
            </a:r>
            <a:r>
              <a:rPr kumimoji="1" lang="en-US" altLang="ja-JP" sz="950" dirty="0">
                <a:latin typeface="+mj-ea"/>
                <a:ea typeface="+mj-ea"/>
              </a:rPr>
              <a:t>H27</a:t>
            </a:r>
            <a:r>
              <a:rPr kumimoji="1" lang="ja-JP" altLang="en-US" sz="950" dirty="0">
                <a:latin typeface="+mj-ea"/>
                <a:ea typeface="+mj-ea"/>
              </a:rPr>
              <a:t>国調対応版）　推計法： コーホート要因法、小地域パラメーター</a:t>
            </a:r>
          </a:p>
        </p:txBody>
      </p:sp>
      <p:pic>
        <p:nvPicPr>
          <p:cNvPr id="11" name="図 10"/>
          <p:cNvPicPr>
            <a:picLocks noChangeAspect="1"/>
          </p:cNvPicPr>
          <p:nvPr/>
        </p:nvPicPr>
        <p:blipFill>
          <a:blip r:embed="rId2"/>
          <a:stretch>
            <a:fillRect/>
          </a:stretch>
        </p:blipFill>
        <p:spPr>
          <a:xfrm>
            <a:off x="15973" y="594805"/>
            <a:ext cx="3063131" cy="5986196"/>
          </a:xfrm>
          <a:prstGeom prst="rect">
            <a:avLst/>
          </a:prstGeom>
        </p:spPr>
      </p:pic>
      <p:pic>
        <p:nvPicPr>
          <p:cNvPr id="12" name="図 11"/>
          <p:cNvPicPr>
            <a:picLocks noChangeAspect="1"/>
          </p:cNvPicPr>
          <p:nvPr/>
        </p:nvPicPr>
        <p:blipFill>
          <a:blip r:embed="rId3"/>
          <a:stretch>
            <a:fillRect/>
          </a:stretch>
        </p:blipFill>
        <p:spPr>
          <a:xfrm>
            <a:off x="3098977" y="594804"/>
            <a:ext cx="3009273" cy="5986197"/>
          </a:xfrm>
          <a:prstGeom prst="rect">
            <a:avLst/>
          </a:prstGeom>
        </p:spPr>
      </p:pic>
      <p:pic>
        <p:nvPicPr>
          <p:cNvPr id="13" name="図 12"/>
          <p:cNvPicPr>
            <a:picLocks noChangeAspect="1"/>
          </p:cNvPicPr>
          <p:nvPr/>
        </p:nvPicPr>
        <p:blipFill>
          <a:blip r:embed="rId4"/>
          <a:stretch>
            <a:fillRect/>
          </a:stretch>
        </p:blipFill>
        <p:spPr>
          <a:xfrm>
            <a:off x="6125964" y="594805"/>
            <a:ext cx="3001257" cy="5986196"/>
          </a:xfrm>
          <a:prstGeom prst="rect">
            <a:avLst/>
          </a:prstGeom>
        </p:spPr>
      </p:pic>
    </p:spTree>
    <p:extLst>
      <p:ext uri="{BB962C8B-B14F-4D97-AF65-F5344CB8AC3E}">
        <p14:creationId xmlns:p14="http://schemas.microsoft.com/office/powerpoint/2010/main" val="99914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和歌山市の地区別将来世帯数予測</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25</a:t>
            </a:fld>
            <a:endParaRPr kumimoji="1" lang="ja-JP" altLang="en-US" dirty="0"/>
          </a:p>
        </p:txBody>
      </p:sp>
      <p:sp>
        <p:nvSpPr>
          <p:cNvPr id="8" name="テキスト ボックス 9"/>
          <p:cNvSpPr txBox="1"/>
          <p:nvPr/>
        </p:nvSpPr>
        <p:spPr>
          <a:xfrm>
            <a:off x="-3" y="6611778"/>
            <a:ext cx="9144000" cy="2462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50" dirty="0">
                <a:latin typeface="+mj-ea"/>
                <a:ea typeface="+mj-ea"/>
              </a:rPr>
              <a:t>一般社団法人社会基盤情報流通推進協議会「</a:t>
            </a:r>
            <a:r>
              <a:rPr kumimoji="1" lang="en-US" altLang="ja-JP" sz="950" dirty="0">
                <a:latin typeface="+mj-ea"/>
                <a:ea typeface="+mj-ea"/>
              </a:rPr>
              <a:t>G</a:t>
            </a:r>
            <a:r>
              <a:rPr kumimoji="1" lang="ja-JP" altLang="en-US" sz="950" dirty="0">
                <a:latin typeface="+mj-ea"/>
                <a:ea typeface="+mj-ea"/>
              </a:rPr>
              <a:t>空間情報センター」　将来人口・世帯予測ツール</a:t>
            </a:r>
            <a:r>
              <a:rPr kumimoji="1" lang="en-US" altLang="ja-JP" sz="950" dirty="0">
                <a:latin typeface="+mj-ea"/>
                <a:ea typeface="+mj-ea"/>
              </a:rPr>
              <a:t>V2.3</a:t>
            </a:r>
            <a:r>
              <a:rPr kumimoji="1" lang="ja-JP" altLang="en-US" sz="950" dirty="0">
                <a:latin typeface="+mj-ea"/>
                <a:ea typeface="+mj-ea"/>
              </a:rPr>
              <a:t>（</a:t>
            </a:r>
            <a:r>
              <a:rPr kumimoji="1" lang="en-US" altLang="ja-JP" sz="950" dirty="0">
                <a:latin typeface="+mj-ea"/>
                <a:ea typeface="+mj-ea"/>
              </a:rPr>
              <a:t>H27</a:t>
            </a:r>
            <a:r>
              <a:rPr kumimoji="1" lang="ja-JP" altLang="en-US" sz="950" dirty="0">
                <a:latin typeface="+mj-ea"/>
                <a:ea typeface="+mj-ea"/>
              </a:rPr>
              <a:t>国調対応版）　推計法： コーホート要因法、小地域パラメーター</a:t>
            </a:r>
          </a:p>
        </p:txBody>
      </p:sp>
      <p:pic>
        <p:nvPicPr>
          <p:cNvPr id="3" name="図 2"/>
          <p:cNvPicPr>
            <a:picLocks noChangeAspect="1"/>
          </p:cNvPicPr>
          <p:nvPr/>
        </p:nvPicPr>
        <p:blipFill>
          <a:blip r:embed="rId2"/>
          <a:stretch>
            <a:fillRect/>
          </a:stretch>
        </p:blipFill>
        <p:spPr>
          <a:xfrm>
            <a:off x="0" y="553997"/>
            <a:ext cx="9144000" cy="6027002"/>
          </a:xfrm>
          <a:prstGeom prst="rect">
            <a:avLst/>
          </a:prstGeom>
        </p:spPr>
      </p:pic>
      <p:grpSp>
        <p:nvGrpSpPr>
          <p:cNvPr id="13" name="グループ化 12"/>
          <p:cNvGrpSpPr/>
          <p:nvPr/>
        </p:nvGrpSpPr>
        <p:grpSpPr>
          <a:xfrm>
            <a:off x="6686109" y="102624"/>
            <a:ext cx="2386173" cy="398090"/>
            <a:chOff x="6223247" y="-245033"/>
            <a:chExt cx="2386173" cy="398090"/>
          </a:xfrm>
        </p:grpSpPr>
        <p:sp>
          <p:nvSpPr>
            <p:cNvPr id="14" name="正方形/長方形 13"/>
            <p:cNvSpPr/>
            <p:nvPr/>
          </p:nvSpPr>
          <p:spPr>
            <a:xfrm>
              <a:off x="6223247" y="-245033"/>
              <a:ext cx="2386173" cy="39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6365051" y="-202429"/>
              <a:ext cx="2208858" cy="276999"/>
              <a:chOff x="6876419" y="731423"/>
              <a:chExt cx="2208858" cy="276999"/>
            </a:xfrm>
          </p:grpSpPr>
          <p:sp>
            <p:nvSpPr>
              <p:cNvPr id="16" name="正方形/長方形 15"/>
              <p:cNvSpPr/>
              <p:nvPr/>
            </p:nvSpPr>
            <p:spPr>
              <a:xfrm>
                <a:off x="6876419" y="802687"/>
                <a:ext cx="233082" cy="13447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7073642" y="731423"/>
                <a:ext cx="582708" cy="276999"/>
              </a:xfrm>
              <a:prstGeom prst="rect">
                <a:avLst/>
              </a:prstGeom>
              <a:noFill/>
              <a:ln>
                <a:noFill/>
              </a:ln>
            </p:spPr>
            <p:txBody>
              <a:bodyPr wrap="square" rtlCol="0">
                <a:spAutoFit/>
              </a:bodyPr>
              <a:lstStyle/>
              <a:p>
                <a:r>
                  <a:rPr kumimoji="1" lang="ja-JP" altLang="en-US" sz="1200" dirty="0"/>
                  <a:t>：増加</a:t>
                </a:r>
              </a:p>
            </p:txBody>
          </p:sp>
          <p:sp>
            <p:nvSpPr>
              <p:cNvPr id="18" name="正方形/長方形 17"/>
              <p:cNvSpPr/>
              <p:nvPr/>
            </p:nvSpPr>
            <p:spPr>
              <a:xfrm>
                <a:off x="7656350" y="802687"/>
                <a:ext cx="310048" cy="134471"/>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7904702" y="731423"/>
                <a:ext cx="1180575" cy="276999"/>
              </a:xfrm>
              <a:prstGeom prst="rect">
                <a:avLst/>
              </a:prstGeom>
              <a:noFill/>
              <a:ln>
                <a:noFill/>
              </a:ln>
            </p:spPr>
            <p:txBody>
              <a:bodyPr wrap="square" rtlCol="0">
                <a:spAutoFit/>
              </a:bodyPr>
              <a:lstStyle/>
              <a:p>
                <a:r>
                  <a:rPr kumimoji="1" lang="ja-JP" altLang="en-US" sz="1200" dirty="0"/>
                  <a:t>：</a:t>
                </a:r>
                <a:r>
                  <a:rPr kumimoji="1" lang="en-US" altLang="ja-JP" sz="1200" dirty="0"/>
                  <a:t>50</a:t>
                </a:r>
                <a:r>
                  <a:rPr kumimoji="1" lang="ja-JP" altLang="en-US" sz="1200" dirty="0"/>
                  <a:t>％以上減少</a:t>
                </a:r>
              </a:p>
            </p:txBody>
          </p:sp>
        </p:grpSp>
      </p:grpSp>
    </p:spTree>
    <p:extLst>
      <p:ext uri="{BB962C8B-B14F-4D97-AF65-F5344CB8AC3E}">
        <p14:creationId xmlns:p14="http://schemas.microsoft.com/office/powerpoint/2010/main" val="1729976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35460" y="1208015"/>
            <a:ext cx="8873080" cy="4429387"/>
          </a:xfrm>
          <a:prstGeom prst="rect">
            <a:avLst/>
          </a:prstGeom>
        </p:spPr>
      </p:pic>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和歌山市の地区別将来世帯数の変化（予測）</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26</a:t>
            </a:fld>
            <a:endParaRPr kumimoji="1" lang="ja-JP" altLang="en-US" dirty="0"/>
          </a:p>
        </p:txBody>
      </p:sp>
      <p:sp>
        <p:nvSpPr>
          <p:cNvPr id="9" name="テキスト ボックス 9"/>
          <p:cNvSpPr txBox="1"/>
          <p:nvPr/>
        </p:nvSpPr>
        <p:spPr>
          <a:xfrm>
            <a:off x="0" y="6610282"/>
            <a:ext cx="9144000" cy="2462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50" dirty="0">
                <a:latin typeface="+mj-ea"/>
                <a:ea typeface="+mj-ea"/>
              </a:rPr>
              <a:t>一般社団法人社会基盤情報流通推進協議会「</a:t>
            </a:r>
            <a:r>
              <a:rPr kumimoji="1" lang="en-US" altLang="ja-JP" sz="950" dirty="0">
                <a:latin typeface="+mj-ea"/>
                <a:ea typeface="+mj-ea"/>
              </a:rPr>
              <a:t>G</a:t>
            </a:r>
            <a:r>
              <a:rPr kumimoji="1" lang="ja-JP" altLang="en-US" sz="950" dirty="0">
                <a:latin typeface="+mj-ea"/>
                <a:ea typeface="+mj-ea"/>
              </a:rPr>
              <a:t>空間情報センター」　将来人口・世帯予測ツール</a:t>
            </a:r>
            <a:r>
              <a:rPr kumimoji="1" lang="en-US" altLang="ja-JP" sz="950" dirty="0">
                <a:latin typeface="+mj-ea"/>
                <a:ea typeface="+mj-ea"/>
              </a:rPr>
              <a:t>V2.3</a:t>
            </a:r>
            <a:r>
              <a:rPr kumimoji="1" lang="ja-JP" altLang="en-US" sz="950" dirty="0">
                <a:latin typeface="+mj-ea"/>
                <a:ea typeface="+mj-ea"/>
              </a:rPr>
              <a:t>（</a:t>
            </a:r>
            <a:r>
              <a:rPr kumimoji="1" lang="en-US" altLang="ja-JP" sz="950" dirty="0">
                <a:latin typeface="+mj-ea"/>
                <a:ea typeface="+mj-ea"/>
              </a:rPr>
              <a:t>H27</a:t>
            </a:r>
            <a:r>
              <a:rPr kumimoji="1" lang="ja-JP" altLang="en-US" sz="950" dirty="0">
                <a:latin typeface="+mj-ea"/>
                <a:ea typeface="+mj-ea"/>
              </a:rPr>
              <a:t>国調対応版）　推計法： コーホート要因法、小地域パラメーター</a:t>
            </a:r>
          </a:p>
        </p:txBody>
      </p:sp>
    </p:spTree>
    <p:extLst>
      <p:ext uri="{BB962C8B-B14F-4D97-AF65-F5344CB8AC3E}">
        <p14:creationId xmlns:p14="http://schemas.microsoft.com/office/powerpoint/2010/main" val="4159101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kumimoji="1" lang="ja-JP" altLang="en-US" smtClean="0"/>
              <a:t>27</a:t>
            </a:fld>
            <a:endParaRPr kumimoji="1" lang="ja-JP" altLang="en-US" dirty="0"/>
          </a:p>
        </p:txBody>
      </p:sp>
      <p:sp>
        <p:nvSpPr>
          <p:cNvPr id="7" name="テキスト ボックス 6"/>
          <p:cNvSpPr txBox="1"/>
          <p:nvPr/>
        </p:nvSpPr>
        <p:spPr>
          <a:xfrm>
            <a:off x="307641" y="6611778"/>
            <a:ext cx="8352172" cy="246221"/>
          </a:xfrm>
          <a:prstGeom prst="rect">
            <a:avLst/>
          </a:prstGeom>
          <a:noFill/>
        </p:spPr>
        <p:txBody>
          <a:bodyPr wrap="square" rtlCol="0">
            <a:spAutoFit/>
          </a:bodyPr>
          <a:lstStyle/>
          <a:p>
            <a:pPr algn="r"/>
            <a:r>
              <a:rPr kumimoji="1" lang="ja-JP" altLang="en-US" sz="1000" dirty="0">
                <a:latin typeface="+mn-ea"/>
              </a:rPr>
              <a:t>出典：</a:t>
            </a:r>
            <a:r>
              <a:rPr kumimoji="1" lang="en-US" altLang="ja-JP" sz="1000" dirty="0">
                <a:latin typeface="+mn-ea"/>
              </a:rPr>
              <a:t>RESAS</a:t>
            </a:r>
            <a:r>
              <a:rPr kumimoji="1" lang="ja-JP" altLang="en-US" sz="1000" dirty="0">
                <a:latin typeface="+mn-ea"/>
              </a:rPr>
              <a:t>まちづくりマップ　株式会社ゼンリン「建物統計データ」</a:t>
            </a:r>
          </a:p>
        </p:txBody>
      </p:sp>
      <p:sp>
        <p:nvSpPr>
          <p:cNvPr id="14" name="テキスト ボックス 13"/>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和歌山市内中心部周辺の戸建て空き家の状況</a:t>
            </a:r>
            <a:endParaRPr lang="en-US" altLang="ja-JP" sz="2000" dirty="0"/>
          </a:p>
        </p:txBody>
      </p:sp>
      <p:pic>
        <p:nvPicPr>
          <p:cNvPr id="6" name="図 5"/>
          <p:cNvPicPr>
            <a:picLocks noChangeAspect="1"/>
          </p:cNvPicPr>
          <p:nvPr/>
        </p:nvPicPr>
        <p:blipFill>
          <a:blip r:embed="rId3"/>
          <a:stretch>
            <a:fillRect/>
          </a:stretch>
        </p:blipFill>
        <p:spPr>
          <a:xfrm>
            <a:off x="76778" y="3102289"/>
            <a:ext cx="4469887" cy="3430426"/>
          </a:xfrm>
          <a:prstGeom prst="rect">
            <a:avLst/>
          </a:prstGeom>
          <a:ln>
            <a:solidFill>
              <a:schemeClr val="tx1"/>
            </a:solidFill>
          </a:ln>
        </p:spPr>
      </p:pic>
      <p:grpSp>
        <p:nvGrpSpPr>
          <p:cNvPr id="11" name="グループ化 10"/>
          <p:cNvGrpSpPr>
            <a:grpSpLocks noChangeAspect="1"/>
          </p:cNvGrpSpPr>
          <p:nvPr/>
        </p:nvGrpSpPr>
        <p:grpSpPr>
          <a:xfrm>
            <a:off x="272131" y="582127"/>
            <a:ext cx="3589656" cy="2529686"/>
            <a:chOff x="307641" y="582126"/>
            <a:chExt cx="4667937" cy="3289568"/>
          </a:xfrm>
        </p:grpSpPr>
        <p:sp>
          <p:nvSpPr>
            <p:cNvPr id="8" name="テキスト ボックス 7"/>
            <p:cNvSpPr txBox="1"/>
            <p:nvPr/>
          </p:nvSpPr>
          <p:spPr>
            <a:xfrm>
              <a:off x="1743147" y="3511488"/>
              <a:ext cx="2433499" cy="360206"/>
            </a:xfrm>
            <a:prstGeom prst="rect">
              <a:avLst/>
            </a:prstGeom>
            <a:noFill/>
          </p:spPr>
          <p:txBody>
            <a:bodyPr wrap="square" rtlCol="0">
              <a:spAutoFit/>
            </a:bodyPr>
            <a:lstStyle/>
            <a:p>
              <a:r>
                <a:rPr kumimoji="1" lang="en-US" altLang="ja-JP" sz="1200" dirty="0">
                  <a:latin typeface="+mj-ea"/>
                  <a:ea typeface="+mj-ea"/>
                </a:rPr>
                <a:t>2019</a:t>
              </a:r>
              <a:r>
                <a:rPr kumimoji="1" lang="ja-JP" altLang="en-US" sz="1200" dirty="0">
                  <a:latin typeface="+mj-ea"/>
                  <a:ea typeface="+mj-ea"/>
                </a:rPr>
                <a:t>年</a:t>
              </a:r>
              <a:r>
                <a:rPr kumimoji="1" lang="en-US" altLang="ja-JP" sz="1200" dirty="0">
                  <a:latin typeface="+mj-ea"/>
                  <a:ea typeface="+mj-ea"/>
                </a:rPr>
                <a:t>500m</a:t>
              </a:r>
              <a:r>
                <a:rPr kumimoji="1" lang="ja-JP" altLang="en-US" sz="1200" dirty="0">
                  <a:latin typeface="+mj-ea"/>
                  <a:ea typeface="+mj-ea"/>
                </a:rPr>
                <a:t>メッシュ</a:t>
              </a:r>
            </a:p>
          </p:txBody>
        </p:sp>
        <p:grpSp>
          <p:nvGrpSpPr>
            <p:cNvPr id="10" name="グループ化 9"/>
            <p:cNvGrpSpPr>
              <a:grpSpLocks noChangeAspect="1"/>
            </p:cNvGrpSpPr>
            <p:nvPr/>
          </p:nvGrpSpPr>
          <p:grpSpPr>
            <a:xfrm>
              <a:off x="307641" y="582126"/>
              <a:ext cx="4667937" cy="2960019"/>
              <a:chOff x="226246" y="316309"/>
              <a:chExt cx="5307132" cy="3344688"/>
            </a:xfrm>
          </p:grpSpPr>
          <p:grpSp>
            <p:nvGrpSpPr>
              <p:cNvPr id="5" name="グループ化 4"/>
              <p:cNvGrpSpPr>
                <a:grpSpLocks noChangeAspect="1"/>
              </p:cNvGrpSpPr>
              <p:nvPr/>
            </p:nvGrpSpPr>
            <p:grpSpPr>
              <a:xfrm>
                <a:off x="226246" y="316309"/>
                <a:ext cx="5307132" cy="3344688"/>
                <a:chOff x="245553" y="1011079"/>
                <a:chExt cx="8886826" cy="5600700"/>
              </a:xfrm>
            </p:grpSpPr>
            <p:pic>
              <p:nvPicPr>
                <p:cNvPr id="2" name="図 1"/>
                <p:cNvPicPr>
                  <a:picLocks noChangeAspect="1"/>
                </p:cNvPicPr>
                <p:nvPr/>
              </p:nvPicPr>
              <p:blipFill>
                <a:blip r:embed="rId4"/>
                <a:stretch>
                  <a:fillRect/>
                </a:stretch>
              </p:blipFill>
              <p:spPr>
                <a:xfrm>
                  <a:off x="245553" y="1011079"/>
                  <a:ext cx="7277101" cy="5600700"/>
                </a:xfrm>
                <a:prstGeom prst="rect">
                  <a:avLst/>
                </a:prstGeom>
              </p:spPr>
            </p:pic>
            <p:pic>
              <p:nvPicPr>
                <p:cNvPr id="4" name="図 3"/>
                <p:cNvPicPr>
                  <a:picLocks noChangeAspect="1"/>
                </p:cNvPicPr>
                <p:nvPr/>
              </p:nvPicPr>
              <p:blipFill>
                <a:blip r:embed="rId5"/>
                <a:stretch>
                  <a:fillRect/>
                </a:stretch>
              </p:blipFill>
              <p:spPr>
                <a:xfrm>
                  <a:off x="7522654" y="1081538"/>
                  <a:ext cx="1609725" cy="3409949"/>
                </a:xfrm>
                <a:prstGeom prst="rect">
                  <a:avLst/>
                </a:prstGeom>
              </p:spPr>
            </p:pic>
          </p:grpSp>
          <p:sp>
            <p:nvSpPr>
              <p:cNvPr id="9" name="正方形/長方形 8"/>
              <p:cNvSpPr/>
              <p:nvPr/>
            </p:nvSpPr>
            <p:spPr>
              <a:xfrm>
                <a:off x="275184" y="350948"/>
                <a:ext cx="4244429" cy="327540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12" name="直線矢印コネクタ 11"/>
          <p:cNvCxnSpPr/>
          <p:nvPr/>
        </p:nvCxnSpPr>
        <p:spPr>
          <a:xfrm flipH="1">
            <a:off x="666922" y="2848148"/>
            <a:ext cx="314326" cy="67437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27263" y="3522523"/>
            <a:ext cx="888978" cy="210146"/>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accent1"/>
                </a:solidFill>
                <a:latin typeface="HGPｺﾞｼｯｸE" panose="020B0900000000000000" pitchFamily="50" charset="-128"/>
                <a:ea typeface="HGPｺﾞｼｯｸE" panose="020B0900000000000000" pitchFamily="50" charset="-128"/>
              </a:rPr>
              <a:t>●</a:t>
            </a:r>
            <a:r>
              <a:rPr lang="ja-JP" altLang="en-US" sz="1100" dirty="0">
                <a:solidFill>
                  <a:schemeClr val="tx1"/>
                </a:solidFill>
                <a:latin typeface="HGPｺﾞｼｯｸE" panose="020B0900000000000000" pitchFamily="50" charset="-128"/>
                <a:ea typeface="HGPｺﾞｼｯｸE" panose="020B0900000000000000" pitchFamily="50" charset="-128"/>
              </a:rPr>
              <a:t>和歌山市</a:t>
            </a:r>
          </a:p>
        </p:txBody>
      </p:sp>
      <p:sp>
        <p:nvSpPr>
          <p:cNvPr id="17" name="テキスト ボックス 16"/>
          <p:cNvSpPr txBox="1"/>
          <p:nvPr/>
        </p:nvSpPr>
        <p:spPr>
          <a:xfrm>
            <a:off x="415729" y="4420378"/>
            <a:ext cx="3045041" cy="246221"/>
          </a:xfrm>
          <a:prstGeom prst="rect">
            <a:avLst/>
          </a:prstGeom>
          <a:noFill/>
        </p:spPr>
        <p:txBody>
          <a:bodyPr wrap="square" rtlCol="0">
            <a:spAutoFit/>
          </a:bodyPr>
          <a:lstStyle/>
          <a:p>
            <a:r>
              <a:rPr kumimoji="1" lang="ja-JP" altLang="en-US" sz="1000" dirty="0"/>
              <a:t>（注）左上の青線囲み内の軒数</a:t>
            </a:r>
          </a:p>
        </p:txBody>
      </p:sp>
      <p:grpSp>
        <p:nvGrpSpPr>
          <p:cNvPr id="21" name="グループ化 20"/>
          <p:cNvGrpSpPr>
            <a:grpSpLocks noChangeAspect="1"/>
          </p:cNvGrpSpPr>
          <p:nvPr/>
        </p:nvGrpSpPr>
        <p:grpSpPr>
          <a:xfrm>
            <a:off x="4571999" y="3101600"/>
            <a:ext cx="4469887" cy="3437037"/>
            <a:chOff x="4640076" y="3134908"/>
            <a:chExt cx="4133344" cy="3433730"/>
          </a:xfrm>
        </p:grpSpPr>
        <p:pic>
          <p:nvPicPr>
            <p:cNvPr id="15" name="図 14"/>
            <p:cNvPicPr>
              <a:picLocks noChangeAspect="1"/>
            </p:cNvPicPr>
            <p:nvPr/>
          </p:nvPicPr>
          <p:blipFill rotWithShape="1">
            <a:blip r:embed="rId6"/>
            <a:srcRect r="8228"/>
            <a:stretch/>
          </p:blipFill>
          <p:spPr>
            <a:xfrm>
              <a:off x="4640076" y="3134908"/>
              <a:ext cx="4133344" cy="3433730"/>
            </a:xfrm>
            <a:prstGeom prst="rect">
              <a:avLst/>
            </a:prstGeom>
            <a:ln>
              <a:solidFill>
                <a:schemeClr val="tx1"/>
              </a:solidFill>
            </a:ln>
          </p:spPr>
        </p:pic>
        <p:sp>
          <p:nvSpPr>
            <p:cNvPr id="20" name="テキスト ボックス 19"/>
            <p:cNvSpPr txBox="1"/>
            <p:nvPr/>
          </p:nvSpPr>
          <p:spPr>
            <a:xfrm>
              <a:off x="5872059" y="3704261"/>
              <a:ext cx="1981200" cy="276999"/>
            </a:xfrm>
            <a:prstGeom prst="rect">
              <a:avLst/>
            </a:prstGeom>
            <a:noFill/>
            <a:ln>
              <a:solidFill>
                <a:schemeClr val="tx1"/>
              </a:solidFill>
            </a:ln>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和歌山市全体</a:t>
              </a:r>
            </a:p>
          </p:txBody>
        </p:sp>
      </p:grpSp>
      <p:sp>
        <p:nvSpPr>
          <p:cNvPr id="24" name="正方形/長方形 23"/>
          <p:cNvSpPr/>
          <p:nvPr/>
        </p:nvSpPr>
        <p:spPr>
          <a:xfrm>
            <a:off x="1861352" y="3302525"/>
            <a:ext cx="997258" cy="219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HGPｺﾞｼｯｸE" panose="020B0900000000000000" pitchFamily="50" charset="-128"/>
                <a:ea typeface="HGPｺﾞｼｯｸE" panose="020B0900000000000000" pitchFamily="50" charset="-128"/>
              </a:rPr>
              <a:t>戸建</a:t>
            </a:r>
          </a:p>
        </p:txBody>
      </p:sp>
      <p:sp>
        <p:nvSpPr>
          <p:cNvPr id="25" name="正方形/長方形 24"/>
          <p:cNvSpPr/>
          <p:nvPr/>
        </p:nvSpPr>
        <p:spPr>
          <a:xfrm>
            <a:off x="4729572" y="3397363"/>
            <a:ext cx="2547528" cy="219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accent2"/>
                </a:solidFill>
                <a:latin typeface="HGPｺﾞｼｯｸE" panose="020B0900000000000000" pitchFamily="50" charset="-128"/>
                <a:ea typeface="HGPｺﾞｼｯｸE" panose="020B0900000000000000" pitchFamily="50" charset="-128"/>
              </a:rPr>
              <a:t>●</a:t>
            </a:r>
            <a:r>
              <a:rPr lang="ja-JP" altLang="en-US" sz="1100" dirty="0">
                <a:solidFill>
                  <a:schemeClr val="tx1"/>
                </a:solidFill>
                <a:latin typeface="HGPｺﾞｼｯｸE" panose="020B0900000000000000" pitchFamily="50" charset="-128"/>
                <a:ea typeface="HGPｺﾞｼｯｸE" panose="020B0900000000000000" pitchFamily="50" charset="-128"/>
              </a:rPr>
              <a:t>戸建　</a:t>
            </a:r>
            <a:r>
              <a:rPr lang="ja-JP" altLang="en-US" sz="1100" dirty="0">
                <a:solidFill>
                  <a:schemeClr val="accent1"/>
                </a:solidFill>
                <a:latin typeface="HGPｺﾞｼｯｸE" panose="020B0900000000000000" pitchFamily="50" charset="-128"/>
                <a:ea typeface="HGPｺﾞｼｯｸE" panose="020B0900000000000000" pitchFamily="50" charset="-128"/>
              </a:rPr>
              <a:t>●</a:t>
            </a:r>
            <a:r>
              <a:rPr lang="ja-JP" altLang="en-US" sz="1100" dirty="0">
                <a:solidFill>
                  <a:schemeClr val="tx1"/>
                </a:solidFill>
                <a:latin typeface="HGPｺﾞｼｯｸE" panose="020B0900000000000000" pitchFamily="50" charset="-128"/>
                <a:ea typeface="HGPｺﾞｼｯｸE" panose="020B0900000000000000" pitchFamily="50" charset="-128"/>
              </a:rPr>
              <a:t>共同住宅　</a:t>
            </a:r>
            <a:r>
              <a:rPr lang="ja-JP" altLang="en-US" sz="1100" dirty="0">
                <a:solidFill>
                  <a:srgbClr val="00B050"/>
                </a:solidFill>
                <a:latin typeface="HGPｺﾞｼｯｸE" panose="020B0900000000000000" pitchFamily="50" charset="-128"/>
                <a:ea typeface="HGPｺﾞｼｯｸE" panose="020B0900000000000000" pitchFamily="50" charset="-128"/>
              </a:rPr>
              <a:t>●</a:t>
            </a:r>
            <a:r>
              <a:rPr lang="ja-JP" altLang="en-US" sz="1100" dirty="0">
                <a:solidFill>
                  <a:schemeClr val="tx1"/>
                </a:solidFill>
                <a:latin typeface="HGPｺﾞｼｯｸE" panose="020B0900000000000000" pitchFamily="50" charset="-128"/>
                <a:ea typeface="HGPｺﾞｼｯｸE" panose="020B0900000000000000" pitchFamily="50" charset="-128"/>
              </a:rPr>
              <a:t>建物・複合建物</a:t>
            </a:r>
          </a:p>
        </p:txBody>
      </p:sp>
    </p:spTree>
    <p:extLst>
      <p:ext uri="{BB962C8B-B14F-4D97-AF65-F5344CB8AC3E}">
        <p14:creationId xmlns:p14="http://schemas.microsoft.com/office/powerpoint/2010/main" val="1306297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069301" y="552891"/>
            <a:ext cx="3005668" cy="6012074"/>
          </a:xfrm>
          <a:prstGeom prst="rect">
            <a:avLst/>
          </a:prstGeom>
        </p:spPr>
      </p:pic>
      <p:pic>
        <p:nvPicPr>
          <p:cNvPr id="3" name="図 2"/>
          <p:cNvPicPr>
            <a:picLocks noChangeAspect="1"/>
          </p:cNvPicPr>
          <p:nvPr/>
        </p:nvPicPr>
        <p:blipFill>
          <a:blip r:embed="rId3"/>
          <a:stretch>
            <a:fillRect/>
          </a:stretch>
        </p:blipFill>
        <p:spPr>
          <a:xfrm>
            <a:off x="6099649" y="552891"/>
            <a:ext cx="3009139" cy="6022897"/>
          </a:xfrm>
          <a:prstGeom prst="rect">
            <a:avLst/>
          </a:prstGeom>
        </p:spPr>
      </p:pic>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和歌山市の地区別空き家増加数予測</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28</a:t>
            </a:fld>
            <a:endParaRPr kumimoji="1" lang="ja-JP" altLang="en-US" dirty="0"/>
          </a:p>
        </p:txBody>
      </p:sp>
      <p:pic>
        <p:nvPicPr>
          <p:cNvPr id="11" name="図 10"/>
          <p:cNvPicPr>
            <a:picLocks noChangeAspect="1"/>
          </p:cNvPicPr>
          <p:nvPr/>
        </p:nvPicPr>
        <p:blipFill>
          <a:blip r:embed="rId4"/>
          <a:stretch>
            <a:fillRect/>
          </a:stretch>
        </p:blipFill>
        <p:spPr>
          <a:xfrm>
            <a:off x="27622" y="552891"/>
            <a:ext cx="3005668" cy="6014678"/>
          </a:xfrm>
          <a:prstGeom prst="rect">
            <a:avLst/>
          </a:prstGeom>
        </p:spPr>
      </p:pic>
      <p:sp>
        <p:nvSpPr>
          <p:cNvPr id="8" name="テキスト ボックス 9"/>
          <p:cNvSpPr txBox="1"/>
          <p:nvPr/>
        </p:nvSpPr>
        <p:spPr>
          <a:xfrm>
            <a:off x="0" y="6610282"/>
            <a:ext cx="9144000" cy="2462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50" dirty="0">
                <a:latin typeface="+mj-ea"/>
                <a:ea typeface="+mj-ea"/>
              </a:rPr>
              <a:t>一般社団法人社会基盤情報流通推進協議会「</a:t>
            </a:r>
            <a:r>
              <a:rPr kumimoji="1" lang="en-US" altLang="ja-JP" sz="950" dirty="0">
                <a:latin typeface="+mj-ea"/>
                <a:ea typeface="+mj-ea"/>
              </a:rPr>
              <a:t>G</a:t>
            </a:r>
            <a:r>
              <a:rPr kumimoji="1" lang="ja-JP" altLang="en-US" sz="950" dirty="0">
                <a:latin typeface="+mj-ea"/>
                <a:ea typeface="+mj-ea"/>
              </a:rPr>
              <a:t>空間情報センター」　将来人口・世帯予測ツール</a:t>
            </a:r>
            <a:r>
              <a:rPr kumimoji="1" lang="en-US" altLang="ja-JP" sz="950" dirty="0">
                <a:latin typeface="+mj-ea"/>
                <a:ea typeface="+mj-ea"/>
              </a:rPr>
              <a:t>V2.3</a:t>
            </a:r>
            <a:r>
              <a:rPr kumimoji="1" lang="ja-JP" altLang="en-US" sz="950" dirty="0">
                <a:latin typeface="+mj-ea"/>
                <a:ea typeface="+mj-ea"/>
              </a:rPr>
              <a:t>（</a:t>
            </a:r>
            <a:r>
              <a:rPr kumimoji="1" lang="en-US" altLang="ja-JP" sz="950" dirty="0">
                <a:latin typeface="+mj-ea"/>
                <a:ea typeface="+mj-ea"/>
              </a:rPr>
              <a:t>H27</a:t>
            </a:r>
            <a:r>
              <a:rPr kumimoji="1" lang="ja-JP" altLang="en-US" sz="950" dirty="0">
                <a:latin typeface="+mj-ea"/>
                <a:ea typeface="+mj-ea"/>
              </a:rPr>
              <a:t>国調対応版）　推計法： コーホート要因法、小地域パラメーター</a:t>
            </a:r>
          </a:p>
        </p:txBody>
      </p:sp>
    </p:spTree>
    <p:extLst>
      <p:ext uri="{BB962C8B-B14F-4D97-AF65-F5344CB8AC3E}">
        <p14:creationId xmlns:p14="http://schemas.microsoft.com/office/powerpoint/2010/main" val="183593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kumimoji="1" lang="ja-JP" altLang="en-US" smtClean="0"/>
              <a:t>2</a:t>
            </a:fld>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3016458685"/>
              </p:ext>
            </p:extLst>
          </p:nvPr>
        </p:nvGraphicFramePr>
        <p:xfrm>
          <a:off x="50800" y="542721"/>
          <a:ext cx="9000000" cy="606552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xmlns="" val="20000"/>
                    </a:ext>
                  </a:extLst>
                </a:gridCol>
                <a:gridCol w="900000">
                  <a:extLst>
                    <a:ext uri="{9D8B030D-6E8A-4147-A177-3AD203B41FA5}">
                      <a16:colId xmlns:a16="http://schemas.microsoft.com/office/drawing/2014/main" xmlns="" val="20001"/>
                    </a:ext>
                  </a:extLst>
                </a:gridCol>
                <a:gridCol w="3600000">
                  <a:extLst>
                    <a:ext uri="{9D8B030D-6E8A-4147-A177-3AD203B41FA5}">
                      <a16:colId xmlns:a16="http://schemas.microsoft.com/office/drawing/2014/main" xmlns="" val="20002"/>
                    </a:ext>
                  </a:extLst>
                </a:gridCol>
                <a:gridCol w="900000">
                  <a:extLst>
                    <a:ext uri="{9D8B030D-6E8A-4147-A177-3AD203B41FA5}">
                      <a16:colId xmlns:a16="http://schemas.microsoft.com/office/drawing/2014/main" xmlns="" val="20003"/>
                    </a:ext>
                  </a:extLst>
                </a:gridCol>
              </a:tblGrid>
              <a:tr h="0">
                <a:tc>
                  <a:txBody>
                    <a:bodyPr/>
                    <a:lstStyle/>
                    <a:p>
                      <a:r>
                        <a:rPr kumimoji="1" lang="ja-JP" altLang="en-US" sz="1200" b="0" dirty="0">
                          <a:solidFill>
                            <a:schemeClr val="tx1"/>
                          </a:solidFill>
                          <a:latin typeface="ＭＳ Ｐゴシック" panose="020B0600070205080204" pitchFamily="50" charset="-128"/>
                          <a:ea typeface="ＭＳ Ｐゴシック" panose="020B0600070205080204" pitchFamily="50" charset="-128"/>
                        </a:rPr>
                        <a:t>項目</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ＭＳ Ｐゴシック" panose="020B0600070205080204" pitchFamily="50" charset="-128"/>
                          <a:ea typeface="ＭＳ Ｐゴシック" panose="020B0600070205080204" pitchFamily="50" charset="-128"/>
                        </a:rPr>
                        <a:t>シート番号</a:t>
                      </a:r>
                      <a:endParaRPr kumimoji="1" lang="en-US" altLang="ja-JP" sz="1200" b="0" dirty="0">
                        <a:solidFill>
                          <a:schemeClr val="tx1"/>
                        </a:solidFill>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ＭＳ Ｐゴシック" panose="020B0600070205080204" pitchFamily="50" charset="-128"/>
                        </a:rPr>
                        <a:t>項目</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mn-ea"/>
                          <a:ea typeface="+mn-ea"/>
                        </a:rPr>
                        <a:t>シート番号</a:t>
                      </a:r>
                      <a:endParaRPr kumimoji="1" lang="en-US" altLang="ja-JP" sz="12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ＭＳ Ｐゴシック" panose="020B0600070205080204" pitchFamily="50" charset="-128"/>
                          <a:ea typeface="ＭＳ Ｐゴシック" panose="020B0600070205080204" pitchFamily="50" charset="-128"/>
                        </a:rPr>
                        <a:t>２．地域産業の構造</a:t>
                      </a:r>
                      <a:endParaRPr lang="en-US" altLang="ja-JP" sz="1400" dirty="0">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ＭＳ Ｐゴシック" panose="020B0600070205080204" pitchFamily="50" charset="-128"/>
                          <a:ea typeface="ＭＳ Ｐゴシック" panose="020B0600070205080204" pitchFamily="50" charset="-128"/>
                        </a:rPr>
                        <a:t>４１</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和歌山県内市町村の主要農産物</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５９</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0">
                <a:tc>
                  <a:txBody>
                    <a:bodyPr/>
                    <a:lstStyle/>
                    <a:p>
                      <a:pPr marL="0" algn="l" defTabSz="914400" rtl="0" eaLnBrk="1" latinLnBrk="0" hangingPunct="1"/>
                      <a:r>
                        <a:rPr kumimoji="1" lang="ja-JP" altLang="en-US" sz="1200" b="1" kern="1200" dirty="0">
                          <a:solidFill>
                            <a:schemeClr val="tx1"/>
                          </a:solidFill>
                          <a:latin typeface="ＭＳ Ｐゴシック" panose="020B0600070205080204" pitchFamily="50" charset="-128"/>
                          <a:ea typeface="ＭＳ Ｐゴシック" panose="020B0600070205080204" pitchFamily="50" charset="-128"/>
                          <a:cs typeface="+mn-cs"/>
                        </a:rPr>
                        <a:t>（１）経済の構造</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endParaRPr kumimoji="1" lang="ja-JP" altLang="en-US" sz="1200" b="0" kern="1200" dirty="0">
                        <a:solidFill>
                          <a:schemeClr val="tx1"/>
                        </a:solidFill>
                        <a:latin typeface="ＭＳ Ｐゴシック" panose="020B0600070205080204" pitchFamily="50" charset="-128"/>
                        <a:ea typeface="ＭＳ Ｐゴシック" panose="020B0600070205080204" pitchFamily="50" charset="-128"/>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和歌山市の農業産出額の推移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６０</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0">
                <a:tc>
                  <a:txBody>
                    <a:bodyPr/>
                    <a:lstStyle/>
                    <a:p>
                      <a:pPr marL="0" algn="l" defTabSz="914400" rtl="0" eaLnBrk="1" latinLnBrk="0" hangingPunct="1"/>
                      <a:r>
                        <a:rPr kumimoji="1" lang="ja-JP" altLang="en-US" sz="1200" b="0" kern="1200" dirty="0">
                          <a:solidFill>
                            <a:schemeClr val="tx1"/>
                          </a:solidFill>
                          <a:latin typeface="ＭＳ Ｐゴシック" panose="020B0600070205080204" pitchFamily="50" charset="-128"/>
                          <a:ea typeface="ＭＳ Ｐゴシック" panose="020B0600070205080204" pitchFamily="50" charset="-128"/>
                          <a:cs typeface="+mn-cs"/>
                        </a:rPr>
                        <a:t>　　</a:t>
                      </a:r>
                      <a:r>
                        <a:rPr kumimoji="1" lang="zh-TW" altLang="en-US" sz="1200" b="0" kern="1200" dirty="0">
                          <a:solidFill>
                            <a:schemeClr val="tx1"/>
                          </a:solidFill>
                          <a:latin typeface="ＭＳ Ｐゴシック" panose="020B0600070205080204" pitchFamily="50" charset="-128"/>
                          <a:ea typeface="ＭＳ Ｐゴシック" panose="020B0600070205080204" pitchFamily="50" charset="-128"/>
                          <a:cs typeface="+mn-cs"/>
                        </a:rPr>
                        <a:t>地域経済循環図（和歌山市）</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200" b="0" kern="1200" dirty="0">
                          <a:solidFill>
                            <a:schemeClr val="tx1"/>
                          </a:solidFill>
                          <a:latin typeface="ＭＳ Ｐゴシック" panose="020B0600070205080204" pitchFamily="50" charset="-128"/>
                          <a:ea typeface="ＭＳ Ｐゴシック" panose="020B0600070205080204" pitchFamily="50" charset="-128"/>
                          <a:cs typeface="+mn-cs"/>
                        </a:rPr>
                        <a:t>４２</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和歌山市の耕地面積と経営体当り耕地面積</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６１</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0">
                <a:tc>
                  <a:txBody>
                    <a:bodyPr/>
                    <a:lstStyle/>
                    <a:p>
                      <a:pPr marL="0" algn="l" defTabSz="914400" rtl="0" eaLnBrk="1" latinLnBrk="0" hangingPunct="1"/>
                      <a:r>
                        <a:rPr kumimoji="1" lang="ja-JP" altLang="en-US" sz="1200" b="0" kern="1200" dirty="0">
                          <a:solidFill>
                            <a:schemeClr val="tx1"/>
                          </a:solidFill>
                          <a:latin typeface="ＭＳ Ｐゴシック" panose="020B0600070205080204" pitchFamily="50" charset="-128"/>
                          <a:ea typeface="ＭＳ Ｐゴシック" panose="020B0600070205080204" pitchFamily="50" charset="-128"/>
                          <a:cs typeface="+mn-cs"/>
                        </a:rPr>
                        <a:t>　　</a:t>
                      </a:r>
                      <a:r>
                        <a:rPr kumimoji="1" lang="zh-TW" altLang="en-US" sz="1200" b="0" kern="1200" dirty="0">
                          <a:solidFill>
                            <a:schemeClr val="tx1"/>
                          </a:solidFill>
                          <a:latin typeface="ＭＳ Ｐゴシック" panose="020B0600070205080204" pitchFamily="50" charset="-128"/>
                          <a:ea typeface="ＭＳ Ｐゴシック" panose="020B0600070205080204" pitchFamily="50" charset="-128"/>
                          <a:cs typeface="+mn-cs"/>
                        </a:rPr>
                        <a:t>地域経済循環（生産分析）～産業部門別生産額～</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200" b="0" kern="1200" dirty="0">
                          <a:solidFill>
                            <a:schemeClr val="tx1"/>
                          </a:solidFill>
                          <a:latin typeface="ＭＳ Ｐゴシック" panose="020B0600070205080204" pitchFamily="50" charset="-128"/>
                          <a:ea typeface="ＭＳ Ｐゴシック" panose="020B0600070205080204" pitchFamily="50" charset="-128"/>
                          <a:cs typeface="+mn-cs"/>
                        </a:rPr>
                        <a:t>４３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和歌山市の経営耕地面積規模別の経営体の割合</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６２</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0">
                <a:tc>
                  <a:txBody>
                    <a:bodyPr/>
                    <a:lstStyle/>
                    <a:p>
                      <a:r>
                        <a:rPr kumimoji="1" lang="ja-JP" altLang="en-US" sz="1200" b="0" dirty="0">
                          <a:solidFill>
                            <a:schemeClr val="tx1"/>
                          </a:solidFill>
                          <a:latin typeface="ＭＳ Ｐゴシック" panose="020B0600070205080204" pitchFamily="50" charset="-128"/>
                          <a:ea typeface="ＭＳ Ｐゴシック" panose="020B0600070205080204" pitchFamily="50" charset="-128"/>
                        </a:rPr>
                        <a:t>　　地域経済循環（生産分析）～生産額の収支～</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４４，４５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ＭＳ Ｐゴシック" panose="020B0600070205080204" pitchFamily="50" charset="-128"/>
                          <a:ea typeface="+mn-ea"/>
                        </a:rPr>
                        <a:t>　　</a:t>
                      </a:r>
                      <a:r>
                        <a:rPr kumimoji="1" lang="ja-JP" altLang="en-US" sz="1100" dirty="0">
                          <a:latin typeface="ＭＳ Ｐゴシック" panose="020B0600070205080204" pitchFamily="50" charset="-128"/>
                          <a:ea typeface="+mn-ea"/>
                        </a:rPr>
                        <a:t>和歌山県内の野菜産地の農作業日数と耕作放棄地率</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６３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0">
                <a:tc>
                  <a:txBody>
                    <a:bodyPr/>
                    <a:lstStyle/>
                    <a:p>
                      <a:r>
                        <a:rPr kumimoji="1" lang="ja-JP" altLang="en-US" sz="1200" b="1" dirty="0">
                          <a:solidFill>
                            <a:schemeClr val="tx1"/>
                          </a:solidFill>
                          <a:latin typeface="ＭＳ Ｐゴシック" panose="020B0600070205080204" pitchFamily="50" charset="-128"/>
                          <a:ea typeface="+mn-ea"/>
                        </a:rPr>
                        <a:t>（２）業種別・事業規模別の企業数、従業者数等</a:t>
                      </a:r>
                      <a:r>
                        <a:rPr kumimoji="1" lang="ja-JP" altLang="en-US" sz="1200" b="0" dirty="0">
                          <a:solidFill>
                            <a:schemeClr val="tx1"/>
                          </a:solidFill>
                          <a:latin typeface="ＭＳ Ｐゴシック" panose="020B0600070205080204" pitchFamily="50" charset="-128"/>
                          <a:ea typeface="+mn-ea"/>
                        </a:rPr>
                        <a:t>　</a:t>
                      </a:r>
                      <a:r>
                        <a:rPr kumimoji="1" lang="ja-JP" altLang="en-US" sz="1200" b="0" dirty="0">
                          <a:solidFill>
                            <a:schemeClr val="tx1"/>
                          </a:solidFill>
                          <a:latin typeface="ＭＳ Ｐゴシック" panose="020B0600070205080204" pitchFamily="50" charset="-128"/>
                          <a:ea typeface="ＭＳ Ｐゴシック" panose="020B0600070205080204" pitchFamily="50" charset="-128"/>
                        </a:rPr>
                        <a:t>　　　</a:t>
                      </a:r>
                      <a:endParaRPr kumimoji="1" lang="zh-TW" altLang="en-US" sz="1200" b="0" dirty="0">
                        <a:solidFill>
                          <a:schemeClr val="tx1"/>
                        </a:solidFill>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a:t>
                      </a:r>
                      <a:r>
                        <a:rPr kumimoji="1" lang="ja-JP" altLang="en-US" sz="1000" b="0" dirty="0">
                          <a:solidFill>
                            <a:schemeClr val="tx1"/>
                          </a:solidFill>
                          <a:latin typeface="ＭＳ Ｐゴシック" panose="020B0600070205080204" pitchFamily="50" charset="-128"/>
                          <a:ea typeface="+mn-ea"/>
                        </a:rPr>
                        <a:t>和歌山県内の野菜産地の法人化率と経営体の販売額規模</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６４</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和歌山市内事業所数・経営体数と市内総生産額</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４６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林業総収入と部門別経営体数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６５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0">
                <a:tc>
                  <a:txBody>
                    <a:bodyPr/>
                    <a:lstStyle/>
                    <a:p>
                      <a:r>
                        <a:rPr kumimoji="1" lang="ja-JP" altLang="en-US" sz="1200" b="0" dirty="0">
                          <a:solidFill>
                            <a:schemeClr val="tx1"/>
                          </a:solidFill>
                          <a:latin typeface="ＭＳ Ｐゴシック" panose="020B0600070205080204" pitchFamily="50" charset="-128"/>
                          <a:ea typeface="+mn-ea"/>
                        </a:rPr>
                        <a:t>　　</a:t>
                      </a:r>
                      <a:r>
                        <a:rPr kumimoji="1" lang="zh-TW" altLang="en-US" sz="1200" b="0" dirty="0">
                          <a:solidFill>
                            <a:schemeClr val="tx1"/>
                          </a:solidFill>
                          <a:latin typeface="ＭＳ Ｐゴシック" panose="020B0600070205080204" pitchFamily="50" charset="-128"/>
                          <a:ea typeface="+mn-ea"/>
                        </a:rPr>
                        <a:t>産業分野別従業者数</a:t>
                      </a:r>
                      <a:endParaRPr kumimoji="1" lang="ja-JP" altLang="en-US" sz="1200" b="0" dirty="0">
                        <a:solidFill>
                          <a:schemeClr val="tx1"/>
                        </a:solidFill>
                        <a:latin typeface="ＭＳ Ｐゴシック" panose="020B0600070205080204" pitchFamily="50" charset="-128"/>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４７</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和歌山市の林業経営体の規模</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６６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0">
                <a:tc>
                  <a:txBody>
                    <a:bodyPr/>
                    <a:lstStyle/>
                    <a:p>
                      <a:r>
                        <a:rPr kumimoji="1" lang="ja-JP" altLang="en-US" sz="1200" b="0" dirty="0">
                          <a:solidFill>
                            <a:schemeClr val="tx1"/>
                          </a:solidFill>
                          <a:latin typeface="ＭＳ Ｐゴシック" panose="020B0600070205080204" pitchFamily="50" charset="-128"/>
                          <a:ea typeface="+mn-ea"/>
                        </a:rPr>
                        <a:t>　　和歌山市内の中小・小規模の事業所数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４８</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水産業（海面漁業）の構造</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６７</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0">
                <a:tc>
                  <a:txBody>
                    <a:bodyPr/>
                    <a:lstStyle/>
                    <a:p>
                      <a:r>
                        <a:rPr kumimoji="1" lang="ja-JP" altLang="en-US" sz="1200" b="0" dirty="0">
                          <a:solidFill>
                            <a:schemeClr val="tx1"/>
                          </a:solidFill>
                          <a:latin typeface="ＭＳ Ｐゴシック" panose="020B0600070205080204" pitchFamily="50" charset="-128"/>
                          <a:ea typeface="+mn-ea"/>
                        </a:rPr>
                        <a:t>　　和歌山市の産業分野別小規模事業所数の推移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４９</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水産業（海面漁業）の販売金額と規模別経営体数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６８</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0">
                <a:tc>
                  <a:txBody>
                    <a:bodyPr/>
                    <a:lstStyle/>
                    <a:p>
                      <a:r>
                        <a:rPr kumimoji="1" lang="ja-JP" altLang="en-US" sz="1200" b="1" dirty="0">
                          <a:solidFill>
                            <a:schemeClr val="tx1"/>
                          </a:solidFill>
                          <a:latin typeface="ＭＳ Ｐゴシック" panose="020B0600070205080204" pitchFamily="50" charset="-128"/>
                          <a:ea typeface="+mn-ea"/>
                        </a:rPr>
                        <a:t>（３）業種別の事業継続・新陳代謝について</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en-US" altLang="ja-JP"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和歌山県の市町村別・魚種別漁獲高</a:t>
                      </a:r>
                      <a:endParaRPr kumimoji="1" lang="ja-JP" altLang="en-US" sz="1200" b="0" dirty="0">
                        <a:solidFill>
                          <a:schemeClr val="tx1"/>
                        </a:solidFill>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６９</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産業分野別事業所の存続・新規・廃業数及び率</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５０</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a:t>
                      </a:r>
                      <a:r>
                        <a:rPr kumimoji="1" lang="ja-JP" altLang="en-US" sz="1100" b="0" dirty="0">
                          <a:solidFill>
                            <a:schemeClr val="tx1"/>
                          </a:solidFill>
                          <a:latin typeface="ＭＳ Ｐゴシック" panose="020B0600070205080204" pitchFamily="50" charset="-128"/>
                          <a:ea typeface="+mn-ea"/>
                        </a:rPr>
                        <a:t>水産業（海面養殖漁業）の販売金額と規模別経営体数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７０</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（４）製造業、商業、農林水産業の構造</a:t>
                      </a:r>
                      <a:endPar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1" dirty="0">
                          <a:solidFill>
                            <a:schemeClr val="tx1"/>
                          </a:solidFill>
                          <a:latin typeface="ＭＳ Ｐゴシック" panose="020B0600070205080204" pitchFamily="50" charset="-128"/>
                          <a:ea typeface="+mn-ea"/>
                        </a:rPr>
                        <a:t>（５）医療・介護需給</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0">
                <a:tc>
                  <a:txBody>
                    <a:bodyPr/>
                    <a:lstStyle/>
                    <a:p>
                      <a:r>
                        <a:rPr kumimoji="1" lang="ja-JP" altLang="en-US" sz="1200" b="0" dirty="0">
                          <a:solidFill>
                            <a:schemeClr val="tx1"/>
                          </a:solidFill>
                          <a:latin typeface="ＭＳ Ｐゴシック" panose="020B0600070205080204" pitchFamily="50" charset="-128"/>
                          <a:ea typeface="+mn-ea"/>
                        </a:rPr>
                        <a:t>　　製造業の事業所数と従業者数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５１</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ＭＳ Ｐゴシック" panose="020B0600070205080204" pitchFamily="50" charset="-128"/>
                          <a:ea typeface="+mn-ea"/>
                        </a:rPr>
                        <a:t>　　医療受給の概況　～府県比較（近畿地方）～</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７１</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0">
                <a:tc>
                  <a:txBody>
                    <a:bodyPr/>
                    <a:lstStyle/>
                    <a:p>
                      <a:r>
                        <a:rPr kumimoji="1" lang="ja-JP" altLang="en-US" sz="1200" b="0" dirty="0">
                          <a:solidFill>
                            <a:schemeClr val="tx1"/>
                          </a:solidFill>
                          <a:latin typeface="ＭＳ Ｐゴシック" panose="020B0600070205080204" pitchFamily="50" charset="-128"/>
                          <a:ea typeface="+mn-ea"/>
                        </a:rPr>
                        <a:t>　　製造業の製品出荷額と付加価値額</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５２</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ＭＳ Ｐゴシック" panose="020B0600070205080204" pitchFamily="50" charset="-128"/>
                          <a:ea typeface="+mn-ea"/>
                        </a:rPr>
                        <a:t>　　介護受給の概況　～府県比較（近畿地方）～</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７２</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0">
                <a:tc>
                  <a:txBody>
                    <a:bodyPr/>
                    <a:lstStyle/>
                    <a:p>
                      <a:r>
                        <a:rPr kumimoji="1" lang="ja-JP" altLang="en-US" sz="1200" b="0" dirty="0">
                          <a:solidFill>
                            <a:schemeClr val="tx1"/>
                          </a:solidFill>
                          <a:latin typeface="ＭＳ Ｐゴシック" panose="020B0600070205080204" pitchFamily="50" charset="-128"/>
                          <a:ea typeface="+mn-ea"/>
                        </a:rPr>
                        <a:t>　　製造業の現金給与総額</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５３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1" dirty="0">
                          <a:latin typeface="ＭＳ Ｐゴシック" panose="020B0600070205080204" pitchFamily="50" charset="-128"/>
                          <a:ea typeface="+mn-ea"/>
                        </a:rPr>
                        <a:t>（６）事業所の立地動向</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r h="0">
                <a:tc>
                  <a:txBody>
                    <a:bodyPr/>
                    <a:lstStyle/>
                    <a:p>
                      <a:r>
                        <a:rPr kumimoji="1" lang="ja-JP" altLang="en-US" sz="1200" b="0" dirty="0">
                          <a:solidFill>
                            <a:schemeClr val="tx1"/>
                          </a:solidFill>
                          <a:latin typeface="ＭＳ Ｐゴシック" panose="020B0600070205080204" pitchFamily="50" charset="-128"/>
                          <a:ea typeface="+mn-ea"/>
                        </a:rPr>
                        <a:t>　　製造業の製品出荷額の推移</a:t>
                      </a:r>
                      <a:r>
                        <a:rPr kumimoji="1" lang="zh-TW" altLang="en-US" sz="1200" b="0" dirty="0">
                          <a:solidFill>
                            <a:schemeClr val="tx1"/>
                          </a:solidFill>
                          <a:latin typeface="ＭＳ Ｐゴシック" panose="020B0600070205080204" pitchFamily="50" charset="-128"/>
                          <a:ea typeface="+mn-ea"/>
                        </a:rPr>
                        <a:t>（主要業種別）</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５４</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ＭＳ Ｐゴシック" panose="020B0600070205080204" pitchFamily="50" charset="-128"/>
                          <a:ea typeface="+mn-ea"/>
                        </a:rPr>
                        <a:t>　　和歌山市内中心部周辺の物販事業所の状況</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７３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mn-ea"/>
                        </a:rPr>
                        <a:t>　　商業の事業所数と商品販売額の推移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５５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ＭＳ Ｐゴシック" panose="020B0600070205080204" pitchFamily="50" charset="-128"/>
                          <a:ea typeface="+mn-ea"/>
                        </a:rPr>
                        <a:t>　　和歌山市内の従業者の分布</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７４</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mn-ea"/>
                        </a:rPr>
                        <a:t>　　小売業の事業数と商品販売額の推移（業種別）</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５６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sz="1200" dirty="0">
                        <a:latin typeface="ＭＳ Ｐゴシック" panose="020B0600070205080204" pitchFamily="50" charset="-128"/>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和歌山経済圏の年間商品販売額（小売業）</a:t>
                      </a:r>
                      <a:endPar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５７</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ＭＳ Ｐゴシック" panose="020B0600070205080204" pitchFamily="50" charset="-128"/>
                          <a:ea typeface="+mn-ea"/>
                        </a:rPr>
                        <a:t>　　</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2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和歌山経済圏の事業所数（小売業）</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５８</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sz="1200" dirty="0">
                        <a:latin typeface="ＭＳ Ｐゴシック" panose="020B0600070205080204" pitchFamily="50" charset="-128"/>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21"/>
                  </a:ext>
                </a:extLst>
              </a:tr>
            </a:tbl>
          </a:graphicData>
        </a:graphic>
      </p:graphicFrame>
      <p:sp>
        <p:nvSpPr>
          <p:cNvPr id="7" name="正方形/長方形 6">
            <a:extLst>
              <a:ext uri="{FF2B5EF4-FFF2-40B4-BE49-F238E27FC236}">
                <a16:creationId xmlns:a16="http://schemas.microsoft.com/office/drawing/2014/main" xmlns="" id="{4189951A-5790-479C-B77F-BF06D7E299B4}"/>
              </a:ext>
            </a:extLst>
          </p:cNvPr>
          <p:cNvSpPr/>
          <p:nvPr/>
        </p:nvSpPr>
        <p:spPr>
          <a:xfrm>
            <a:off x="0" y="0"/>
            <a:ext cx="9144000" cy="411061"/>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kumimoji="0" lang="ja-JP" altLang="en-US" sz="2000" b="1" dirty="0">
                <a:solidFill>
                  <a:prstClr val="black"/>
                </a:solidFill>
                <a:latin typeface="HG丸ｺﾞｼｯｸM-PRO" panose="020F0600000000000000" pitchFamily="50" charset="-128"/>
                <a:ea typeface="HG丸ｺﾞｼｯｸM-PRO" panose="020F0600000000000000" pitchFamily="50" charset="-128"/>
              </a:rPr>
              <a:t>目次</a:t>
            </a:r>
          </a:p>
        </p:txBody>
      </p:sp>
    </p:spTree>
    <p:extLst>
      <p:ext uri="{BB962C8B-B14F-4D97-AF65-F5344CB8AC3E}">
        <p14:creationId xmlns:p14="http://schemas.microsoft.com/office/powerpoint/2010/main" val="4047161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523220"/>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stStyle>
          <a:p>
            <a:r>
              <a:rPr lang="ja-JP" altLang="en-US" dirty="0"/>
              <a:t>和歌山経済圏の人口集中地区の推移</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29</a:t>
            </a:fld>
            <a:endParaRPr kumimoji="1" lang="ja-JP" altLang="en-US" dirty="0"/>
          </a:p>
        </p:txBody>
      </p:sp>
      <p:grpSp>
        <p:nvGrpSpPr>
          <p:cNvPr id="13" name="グループ化 12"/>
          <p:cNvGrpSpPr/>
          <p:nvPr/>
        </p:nvGrpSpPr>
        <p:grpSpPr>
          <a:xfrm>
            <a:off x="35859" y="523220"/>
            <a:ext cx="3092824" cy="2253343"/>
            <a:chOff x="-134471" y="511031"/>
            <a:chExt cx="3092824" cy="2253343"/>
          </a:xfrm>
        </p:grpSpPr>
        <p:sp>
          <p:nvSpPr>
            <p:cNvPr id="3" name="テキスト ボックス 2"/>
            <p:cNvSpPr txBox="1"/>
            <p:nvPr/>
          </p:nvSpPr>
          <p:spPr>
            <a:xfrm>
              <a:off x="-134471" y="2518153"/>
              <a:ext cx="3092824" cy="246221"/>
            </a:xfrm>
            <a:prstGeom prst="rect">
              <a:avLst/>
            </a:prstGeom>
            <a:noFill/>
          </p:spPr>
          <p:txBody>
            <a:bodyPr wrap="square" rtlCol="0">
              <a:spAutoFit/>
            </a:bodyPr>
            <a:lstStyle/>
            <a:p>
              <a:pPr algn="r"/>
              <a:r>
                <a:rPr kumimoji="1" lang="ja-JP" altLang="en-US" sz="1000" dirty="0">
                  <a:latin typeface="+mn-ea"/>
                </a:rPr>
                <a:t>出典：</a:t>
              </a:r>
              <a:r>
                <a:rPr kumimoji="1" lang="en-US" altLang="ja-JP" sz="1000" dirty="0">
                  <a:latin typeface="+mn-ea"/>
                </a:rPr>
                <a:t>j-Stat map</a:t>
              </a:r>
              <a:r>
                <a:rPr lang="ja-JP" altLang="en-US" sz="1000" dirty="0">
                  <a:latin typeface="+mn-ea"/>
                </a:rPr>
                <a:t>人口集中地区</a:t>
              </a:r>
              <a:r>
                <a:rPr lang="ja-JP" altLang="en-US" sz="800" dirty="0">
                  <a:latin typeface="+mn-ea"/>
                </a:rPr>
                <a:t>（総務省「</a:t>
              </a:r>
              <a:r>
                <a:rPr kumimoji="1" lang="en-US" altLang="ja-JP" sz="800" dirty="0">
                  <a:latin typeface="+mn-ea"/>
                </a:rPr>
                <a:t>2015</a:t>
              </a:r>
              <a:r>
                <a:rPr kumimoji="1" lang="ja-JP" altLang="en-US" sz="800" dirty="0">
                  <a:latin typeface="+mn-ea"/>
                </a:rPr>
                <a:t>年国勢調査」）</a:t>
              </a:r>
            </a:p>
          </p:txBody>
        </p:sp>
        <p:pic>
          <p:nvPicPr>
            <p:cNvPr id="5" name="図 4"/>
            <p:cNvPicPr>
              <a:picLocks noChangeAspect="1"/>
            </p:cNvPicPr>
            <p:nvPr/>
          </p:nvPicPr>
          <p:blipFill>
            <a:blip r:embed="rId2"/>
            <a:stretch>
              <a:fillRect/>
            </a:stretch>
          </p:blipFill>
          <p:spPr>
            <a:xfrm>
              <a:off x="1" y="511031"/>
              <a:ext cx="2824844" cy="1972194"/>
            </a:xfrm>
            <a:prstGeom prst="rect">
              <a:avLst/>
            </a:prstGeom>
          </p:spPr>
        </p:pic>
      </p:grpSp>
      <p:pic>
        <p:nvPicPr>
          <p:cNvPr id="9" name="図 8"/>
          <p:cNvPicPr>
            <a:picLocks noChangeAspect="1"/>
          </p:cNvPicPr>
          <p:nvPr/>
        </p:nvPicPr>
        <p:blipFill>
          <a:blip r:embed="rId3"/>
          <a:stretch>
            <a:fillRect/>
          </a:stretch>
        </p:blipFill>
        <p:spPr>
          <a:xfrm>
            <a:off x="3165506" y="558147"/>
            <a:ext cx="3693999" cy="2184835"/>
          </a:xfrm>
          <a:prstGeom prst="rect">
            <a:avLst/>
          </a:prstGeom>
        </p:spPr>
      </p:pic>
      <p:pic>
        <p:nvPicPr>
          <p:cNvPr id="10" name="図 9"/>
          <p:cNvPicPr>
            <a:picLocks noChangeAspect="1"/>
          </p:cNvPicPr>
          <p:nvPr/>
        </p:nvPicPr>
        <p:blipFill>
          <a:blip r:embed="rId4"/>
          <a:stretch>
            <a:fillRect/>
          </a:stretch>
        </p:blipFill>
        <p:spPr>
          <a:xfrm>
            <a:off x="35859" y="2777911"/>
            <a:ext cx="3001294" cy="2238564"/>
          </a:xfrm>
          <a:prstGeom prst="rect">
            <a:avLst/>
          </a:prstGeom>
        </p:spPr>
      </p:pic>
      <p:pic>
        <p:nvPicPr>
          <p:cNvPr id="11" name="図 10"/>
          <p:cNvPicPr>
            <a:picLocks noChangeAspect="1"/>
          </p:cNvPicPr>
          <p:nvPr/>
        </p:nvPicPr>
        <p:blipFill>
          <a:blip r:embed="rId5"/>
          <a:stretch>
            <a:fillRect/>
          </a:stretch>
        </p:blipFill>
        <p:spPr>
          <a:xfrm>
            <a:off x="3073920" y="2777910"/>
            <a:ext cx="3001294" cy="2233521"/>
          </a:xfrm>
          <a:prstGeom prst="rect">
            <a:avLst/>
          </a:prstGeom>
        </p:spPr>
      </p:pic>
      <p:pic>
        <p:nvPicPr>
          <p:cNvPr id="12" name="図 11"/>
          <p:cNvPicPr>
            <a:picLocks noChangeAspect="1"/>
          </p:cNvPicPr>
          <p:nvPr/>
        </p:nvPicPr>
        <p:blipFill>
          <a:blip r:embed="rId6"/>
          <a:stretch>
            <a:fillRect/>
          </a:stretch>
        </p:blipFill>
        <p:spPr>
          <a:xfrm>
            <a:off x="6111957" y="2777910"/>
            <a:ext cx="3005148" cy="2233521"/>
          </a:xfrm>
          <a:prstGeom prst="rect">
            <a:avLst/>
          </a:prstGeom>
        </p:spPr>
      </p:pic>
      <p:grpSp>
        <p:nvGrpSpPr>
          <p:cNvPr id="2" name="グループ化 1"/>
          <p:cNvGrpSpPr/>
          <p:nvPr/>
        </p:nvGrpSpPr>
        <p:grpSpPr>
          <a:xfrm>
            <a:off x="1270453" y="5066106"/>
            <a:ext cx="7484103" cy="1791894"/>
            <a:chOff x="1305599" y="5081495"/>
            <a:chExt cx="7484103" cy="1791894"/>
          </a:xfrm>
        </p:grpSpPr>
        <p:pic>
          <p:nvPicPr>
            <p:cNvPr id="8" name="図 7"/>
            <p:cNvPicPr>
              <a:picLocks noChangeAspect="1"/>
            </p:cNvPicPr>
            <p:nvPr/>
          </p:nvPicPr>
          <p:blipFill>
            <a:blip r:embed="rId7"/>
            <a:stretch>
              <a:fillRect/>
            </a:stretch>
          </p:blipFill>
          <p:spPr>
            <a:xfrm>
              <a:off x="1305599" y="5081495"/>
              <a:ext cx="7413812" cy="1587957"/>
            </a:xfrm>
            <a:prstGeom prst="rect">
              <a:avLst/>
            </a:prstGeom>
          </p:spPr>
        </p:pic>
        <p:sp>
          <p:nvSpPr>
            <p:cNvPr id="14" name="テキスト ボックス 13"/>
            <p:cNvSpPr txBox="1"/>
            <p:nvPr/>
          </p:nvSpPr>
          <p:spPr>
            <a:xfrm>
              <a:off x="5831349" y="6627168"/>
              <a:ext cx="2958353" cy="246221"/>
            </a:xfrm>
            <a:prstGeom prst="rect">
              <a:avLst/>
            </a:prstGeom>
            <a:noFill/>
          </p:spPr>
          <p:txBody>
            <a:bodyPr wrap="square" rtlCol="0">
              <a:spAutoFit/>
            </a:bodyPr>
            <a:lstStyle/>
            <a:p>
              <a:pPr algn="r"/>
              <a:r>
                <a:rPr kumimoji="1" lang="ja-JP" altLang="en-US" sz="1000" dirty="0">
                  <a:latin typeface="+mn-ea"/>
                </a:rPr>
                <a:t>出典：総務省「国勢調査」</a:t>
              </a:r>
            </a:p>
          </p:txBody>
        </p:sp>
      </p:grpSp>
    </p:spTree>
    <p:extLst>
      <p:ext uri="{BB962C8B-B14F-4D97-AF65-F5344CB8AC3E}">
        <p14:creationId xmlns:p14="http://schemas.microsoft.com/office/powerpoint/2010/main" val="3686245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23104" y="745724"/>
            <a:ext cx="4819936" cy="5673169"/>
            <a:chOff x="132452" y="897426"/>
            <a:chExt cx="4685754" cy="5521467"/>
          </a:xfrm>
        </p:grpSpPr>
        <p:grpSp>
          <p:nvGrpSpPr>
            <p:cNvPr id="8" name="グループ化 7"/>
            <p:cNvGrpSpPr/>
            <p:nvPr/>
          </p:nvGrpSpPr>
          <p:grpSpPr>
            <a:xfrm>
              <a:off x="132452" y="897426"/>
              <a:ext cx="4625340" cy="5290635"/>
              <a:chOff x="193664" y="951275"/>
              <a:chExt cx="4625340" cy="5290635"/>
            </a:xfrm>
          </p:grpSpPr>
          <p:pic>
            <p:nvPicPr>
              <p:cNvPr id="4" name="図 3"/>
              <p:cNvPicPr>
                <a:picLocks noChangeAspect="1"/>
              </p:cNvPicPr>
              <p:nvPr/>
            </p:nvPicPr>
            <p:blipFill>
              <a:blip r:embed="rId2"/>
              <a:stretch>
                <a:fillRect/>
              </a:stretch>
            </p:blipFill>
            <p:spPr>
              <a:xfrm>
                <a:off x="193664" y="1554479"/>
                <a:ext cx="4625340" cy="4687431"/>
              </a:xfrm>
              <a:prstGeom prst="rect">
                <a:avLst/>
              </a:prstGeom>
            </p:spPr>
          </p:pic>
          <p:pic>
            <p:nvPicPr>
              <p:cNvPr id="7" name="図 6"/>
              <p:cNvPicPr>
                <a:picLocks noChangeAspect="1"/>
              </p:cNvPicPr>
              <p:nvPr/>
            </p:nvPicPr>
            <p:blipFill>
              <a:blip r:embed="rId3"/>
              <a:stretch>
                <a:fillRect/>
              </a:stretch>
            </p:blipFill>
            <p:spPr>
              <a:xfrm>
                <a:off x="1137540" y="951275"/>
                <a:ext cx="2874204" cy="812906"/>
              </a:xfrm>
              <a:prstGeom prst="rect">
                <a:avLst/>
              </a:prstGeom>
            </p:spPr>
          </p:pic>
        </p:grpSp>
        <p:sp>
          <p:nvSpPr>
            <p:cNvPr id="11" name="テキスト ボックス 10"/>
            <p:cNvSpPr txBox="1"/>
            <p:nvPr/>
          </p:nvSpPr>
          <p:spPr>
            <a:xfrm>
              <a:off x="329483" y="6188061"/>
              <a:ext cx="4488723" cy="230832"/>
            </a:xfrm>
            <a:prstGeom prst="rect">
              <a:avLst/>
            </a:prstGeom>
            <a:noFill/>
          </p:spPr>
          <p:txBody>
            <a:bodyPr wrap="square" rtlCol="0">
              <a:spAutoFit/>
            </a:bodyPr>
            <a:lstStyle/>
            <a:p>
              <a:r>
                <a:rPr lang="ja-JP" altLang="en-US" sz="900" dirty="0">
                  <a:latin typeface="+mj-ea"/>
                  <a:ea typeface="+mj-ea"/>
                </a:rPr>
                <a:t>出典：</a:t>
              </a:r>
              <a:r>
                <a:rPr lang="en-US" altLang="ja-JP" sz="900" dirty="0">
                  <a:latin typeface="+mj-ea"/>
                  <a:ea typeface="+mj-ea"/>
                </a:rPr>
                <a:t>RESAS</a:t>
              </a:r>
              <a:r>
                <a:rPr lang="ja-JP" altLang="en-US" sz="900" dirty="0">
                  <a:latin typeface="+mj-ea"/>
                  <a:ea typeface="+mj-ea"/>
                </a:rPr>
                <a:t>　総務省「住民基本台帳に基づく人口、人口動態及び世帯数調査」再編加工</a:t>
              </a:r>
            </a:p>
          </p:txBody>
        </p:sp>
      </p:grpSp>
      <p:sp>
        <p:nvSpPr>
          <p:cNvPr id="12" name="テキスト ボックス 11"/>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和歌山市の人口増減</a:t>
            </a: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30</a:t>
            </a:fld>
            <a:endParaRPr kumimoji="1" lang="ja-JP" altLang="en-US"/>
          </a:p>
        </p:txBody>
      </p:sp>
      <p:sp>
        <p:nvSpPr>
          <p:cNvPr id="3" name="正方形/長方形 2"/>
          <p:cNvSpPr/>
          <p:nvPr/>
        </p:nvSpPr>
        <p:spPr>
          <a:xfrm>
            <a:off x="5043488" y="5841471"/>
            <a:ext cx="3628072" cy="431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4935209" y="6181719"/>
            <a:ext cx="4208792" cy="230832"/>
          </a:xfrm>
          <a:prstGeom prst="rect">
            <a:avLst/>
          </a:prstGeom>
          <a:noFill/>
        </p:spPr>
        <p:txBody>
          <a:bodyPr wrap="square" rtlCol="0">
            <a:spAutoFit/>
          </a:bodyPr>
          <a:lstStyle/>
          <a:p>
            <a:r>
              <a:rPr lang="ja-JP" altLang="en-US" sz="900" dirty="0">
                <a:latin typeface="+mj-ea"/>
                <a:ea typeface="+mj-ea"/>
              </a:rPr>
              <a:t>出典：</a:t>
            </a:r>
            <a:r>
              <a:rPr lang="en-US" altLang="ja-JP" sz="900" dirty="0">
                <a:latin typeface="+mj-ea"/>
                <a:ea typeface="+mj-ea"/>
              </a:rPr>
              <a:t>RESAS</a:t>
            </a:r>
            <a:r>
              <a:rPr lang="ja-JP" altLang="en-US" sz="900" dirty="0">
                <a:latin typeface="+mj-ea"/>
                <a:ea typeface="+mj-ea"/>
              </a:rPr>
              <a:t>　総務省</a:t>
            </a:r>
            <a:r>
              <a:rPr lang="ja-JP" altLang="en-US" sz="900" dirty="0" smtClean="0">
                <a:latin typeface="+mj-ea"/>
                <a:ea typeface="+mj-ea"/>
              </a:rPr>
              <a:t>「国勢調査、住民</a:t>
            </a:r>
            <a:r>
              <a:rPr lang="ja-JP" altLang="en-US" sz="900" dirty="0">
                <a:latin typeface="+mj-ea"/>
                <a:ea typeface="+mj-ea"/>
              </a:rPr>
              <a:t>基本</a:t>
            </a:r>
            <a:r>
              <a:rPr lang="ja-JP" altLang="en-US" sz="900" dirty="0" smtClean="0">
                <a:latin typeface="+mj-ea"/>
                <a:ea typeface="+mj-ea"/>
              </a:rPr>
              <a:t>台帳、人口・人口</a:t>
            </a:r>
            <a:r>
              <a:rPr lang="ja-JP" altLang="en-US" sz="900" dirty="0">
                <a:latin typeface="+mj-ea"/>
                <a:ea typeface="+mj-ea"/>
              </a:rPr>
              <a:t>動態及び世帯数調査</a:t>
            </a:r>
            <a:r>
              <a:rPr lang="ja-JP" altLang="en-US" sz="900" dirty="0" smtClean="0">
                <a:latin typeface="+mj-ea"/>
                <a:ea typeface="+mj-ea"/>
              </a:rPr>
              <a:t>」</a:t>
            </a:r>
            <a:endParaRPr lang="ja-JP" altLang="en-US" sz="900" dirty="0">
              <a:latin typeface="+mj-ea"/>
              <a:ea typeface="+mj-ea"/>
            </a:endParaRPr>
          </a:p>
        </p:txBody>
      </p:sp>
      <p:pic>
        <p:nvPicPr>
          <p:cNvPr id="40" name="図 39"/>
          <p:cNvPicPr>
            <a:picLocks noChangeAspect="1"/>
          </p:cNvPicPr>
          <p:nvPr/>
        </p:nvPicPr>
        <p:blipFill>
          <a:blip r:embed="rId4"/>
          <a:stretch>
            <a:fillRect/>
          </a:stretch>
        </p:blipFill>
        <p:spPr>
          <a:xfrm>
            <a:off x="4734688" y="1190625"/>
            <a:ext cx="4418323" cy="4999699"/>
          </a:xfrm>
          <a:prstGeom prst="rect">
            <a:avLst/>
          </a:prstGeom>
        </p:spPr>
      </p:pic>
    </p:spTree>
    <p:extLst>
      <p:ext uri="{BB962C8B-B14F-4D97-AF65-F5344CB8AC3E}">
        <p14:creationId xmlns:p14="http://schemas.microsoft.com/office/powerpoint/2010/main" val="61751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和歌山市の年齢階級別の純移動数の推移</a:t>
            </a:r>
          </a:p>
        </p:txBody>
      </p:sp>
      <p:sp>
        <p:nvSpPr>
          <p:cNvPr id="15" name="テキスト ボックス 14"/>
          <p:cNvSpPr txBox="1"/>
          <p:nvPr/>
        </p:nvSpPr>
        <p:spPr>
          <a:xfrm>
            <a:off x="1030708" y="6615015"/>
            <a:ext cx="7717871" cy="246221"/>
          </a:xfrm>
          <a:prstGeom prst="rect">
            <a:avLst/>
          </a:prstGeom>
          <a:noFill/>
        </p:spPr>
        <p:txBody>
          <a:bodyPr wrap="square" rtlCol="0">
            <a:spAutoFit/>
          </a:bodyPr>
          <a:lstStyle/>
          <a:p>
            <a:r>
              <a:rPr lang="ja-JP" altLang="en-US" sz="1000" dirty="0">
                <a:latin typeface="+mj-ea"/>
                <a:ea typeface="+mj-ea"/>
              </a:rPr>
              <a:t>出典：</a:t>
            </a:r>
            <a:r>
              <a:rPr lang="en-US" altLang="ja-JP" sz="1000" dirty="0">
                <a:latin typeface="+mj-ea"/>
                <a:ea typeface="+mj-ea"/>
              </a:rPr>
              <a:t>RESAS</a:t>
            </a:r>
            <a:r>
              <a:rPr lang="ja-JP" altLang="en-US" sz="1000" dirty="0">
                <a:latin typeface="+mj-ea"/>
                <a:ea typeface="+mj-ea"/>
              </a:rPr>
              <a:t>人口マップ</a:t>
            </a:r>
            <a:r>
              <a:rPr lang="en-US" altLang="ja-JP" sz="1000" dirty="0">
                <a:latin typeface="+mj-ea"/>
                <a:ea typeface="+mj-ea"/>
              </a:rPr>
              <a:t>‐</a:t>
            </a:r>
            <a:r>
              <a:rPr lang="ja-JP" altLang="en-US" sz="1000" dirty="0">
                <a:latin typeface="+mj-ea"/>
                <a:ea typeface="+mj-ea"/>
              </a:rPr>
              <a:t>人口の社会増減　　総務省「国勢調査」、厚生労働省「都道府県別生命表」に基づきまち・ひと・しごと創生本部作成</a:t>
            </a:r>
          </a:p>
        </p:txBody>
      </p:sp>
      <p:sp>
        <p:nvSpPr>
          <p:cNvPr id="3" name="スライド番号プレースホルダー 2"/>
          <p:cNvSpPr>
            <a:spLocks noGrp="1"/>
          </p:cNvSpPr>
          <p:nvPr>
            <p:ph type="sldNum" sz="quarter" idx="12"/>
          </p:nvPr>
        </p:nvSpPr>
        <p:spPr/>
        <p:txBody>
          <a:bodyPr/>
          <a:lstStyle/>
          <a:p>
            <a:fld id="{61519898-4A8B-4E27-9995-89E4CB889D7A}" type="slidenum">
              <a:rPr kumimoji="1" lang="ja-JP" altLang="en-US" smtClean="0"/>
              <a:t>31</a:t>
            </a:fld>
            <a:endParaRPr kumimoji="1" lang="ja-JP" altLang="en-US"/>
          </a:p>
        </p:txBody>
      </p:sp>
      <p:pic>
        <p:nvPicPr>
          <p:cNvPr id="2" name="図 1"/>
          <p:cNvPicPr>
            <a:picLocks noChangeAspect="1"/>
          </p:cNvPicPr>
          <p:nvPr/>
        </p:nvPicPr>
        <p:blipFill rotWithShape="1">
          <a:blip r:embed="rId2"/>
          <a:srcRect l="19896" t="25943" r="32817" b="8596"/>
          <a:stretch/>
        </p:blipFill>
        <p:spPr>
          <a:xfrm>
            <a:off x="538035" y="519800"/>
            <a:ext cx="7062391" cy="6110449"/>
          </a:xfrm>
          <a:prstGeom prst="rect">
            <a:avLst/>
          </a:prstGeom>
        </p:spPr>
      </p:pic>
      <p:sp>
        <p:nvSpPr>
          <p:cNvPr id="5" name="テキスト ボックス 4"/>
          <p:cNvSpPr txBox="1"/>
          <p:nvPr/>
        </p:nvSpPr>
        <p:spPr>
          <a:xfrm>
            <a:off x="4134634" y="4664280"/>
            <a:ext cx="4613945" cy="1015663"/>
          </a:xfrm>
          <a:prstGeom prst="rect">
            <a:avLst/>
          </a:prstGeom>
          <a:noFill/>
        </p:spPr>
        <p:txBody>
          <a:bodyPr wrap="square" rtlCol="0">
            <a:spAutoFit/>
          </a:bodyPr>
          <a:lstStyle/>
          <a:p>
            <a:r>
              <a:rPr kumimoji="1" lang="en-US" altLang="ja-JP" sz="1200" dirty="0">
                <a:latin typeface="+mn-ea"/>
              </a:rPr>
              <a:t>【</a:t>
            </a:r>
            <a:r>
              <a:rPr kumimoji="1" lang="ja-JP" altLang="en-US" sz="1200" dirty="0">
                <a:latin typeface="+mn-ea"/>
              </a:rPr>
              <a:t>図表の見方</a:t>
            </a:r>
            <a:r>
              <a:rPr kumimoji="1" lang="en-US" altLang="ja-JP" sz="1200" dirty="0">
                <a:latin typeface="+mn-ea"/>
              </a:rPr>
              <a:t>】</a:t>
            </a:r>
          </a:p>
          <a:p>
            <a:r>
              <a:rPr lang="ja-JP" altLang="en-US" sz="1200" dirty="0">
                <a:latin typeface="+mn-ea"/>
              </a:rPr>
              <a:t>　例えば、丸囲みについて、</a:t>
            </a:r>
            <a:r>
              <a:rPr lang="en-US" altLang="ja-JP" sz="1200" dirty="0">
                <a:latin typeface="+mn-ea"/>
              </a:rPr>
              <a:t>1985</a:t>
            </a:r>
            <a:r>
              <a:rPr lang="ja-JP" altLang="en-US" sz="1200" dirty="0">
                <a:latin typeface="+mn-ea"/>
              </a:rPr>
              <a:t>年国勢調査時に「</a:t>
            </a:r>
            <a:r>
              <a:rPr lang="en-US" altLang="ja-JP" sz="1200" dirty="0">
                <a:latin typeface="+mn-ea"/>
              </a:rPr>
              <a:t>15</a:t>
            </a:r>
            <a:r>
              <a:rPr lang="ja-JP" altLang="en-US" sz="1200" dirty="0">
                <a:latin typeface="+mn-ea"/>
              </a:rPr>
              <a:t>～</a:t>
            </a:r>
            <a:r>
              <a:rPr lang="en-US" altLang="ja-JP" sz="1200" dirty="0">
                <a:latin typeface="+mn-ea"/>
              </a:rPr>
              <a:t>19</a:t>
            </a:r>
            <a:r>
              <a:rPr lang="ja-JP" altLang="en-US" sz="1200" dirty="0">
                <a:latin typeface="+mn-ea"/>
              </a:rPr>
              <a:t>歳」であった人が</a:t>
            </a:r>
            <a:r>
              <a:rPr lang="en-US" altLang="ja-JP" sz="1200" dirty="0">
                <a:latin typeface="+mn-ea"/>
              </a:rPr>
              <a:t>5</a:t>
            </a:r>
            <a:r>
              <a:rPr lang="ja-JP" altLang="en-US" sz="1200" dirty="0">
                <a:latin typeface="+mn-ea"/>
              </a:rPr>
              <a:t>年後の調査に「</a:t>
            </a:r>
            <a:r>
              <a:rPr lang="en-US" altLang="ja-JP" sz="1200" dirty="0">
                <a:latin typeface="+mn-ea"/>
              </a:rPr>
              <a:t>20</a:t>
            </a:r>
            <a:r>
              <a:rPr lang="ja-JP" altLang="en-US" sz="1200" dirty="0">
                <a:latin typeface="+mn-ea"/>
              </a:rPr>
              <a:t>～</a:t>
            </a:r>
            <a:r>
              <a:rPr lang="en-US" altLang="ja-JP" sz="1200" dirty="0">
                <a:latin typeface="+mn-ea"/>
              </a:rPr>
              <a:t>21</a:t>
            </a:r>
            <a:r>
              <a:rPr lang="ja-JP" altLang="en-US" sz="1200" dirty="0">
                <a:latin typeface="+mn-ea"/>
              </a:rPr>
              <a:t>歳」になった人が、どれだけ市外に転出し、どれだけ市外から転入したかをみており、ここでは、転出超過（転入ー転出）数が</a:t>
            </a:r>
            <a:r>
              <a:rPr lang="en-US" altLang="ja-JP" sz="1200" dirty="0">
                <a:latin typeface="+mn-ea"/>
              </a:rPr>
              <a:t>-3,798</a:t>
            </a:r>
            <a:r>
              <a:rPr lang="ja-JP" altLang="en-US" sz="1200" dirty="0">
                <a:latin typeface="+mn-ea"/>
              </a:rPr>
              <a:t>人であったことを示しています。</a:t>
            </a:r>
            <a:endParaRPr kumimoji="1" lang="ja-JP" altLang="en-US" sz="1200" dirty="0">
              <a:latin typeface="+mn-ea"/>
            </a:endParaRPr>
          </a:p>
        </p:txBody>
      </p:sp>
      <p:sp>
        <p:nvSpPr>
          <p:cNvPr id="7" name="円/楕円 6"/>
          <p:cNvSpPr/>
          <p:nvPr/>
        </p:nvSpPr>
        <p:spPr>
          <a:xfrm>
            <a:off x="2080470" y="5041783"/>
            <a:ext cx="293614" cy="3187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57623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621289" y="3600680"/>
            <a:ext cx="4390930" cy="2999369"/>
          </a:xfrm>
          <a:prstGeom prst="rect">
            <a:avLst/>
          </a:prstGeom>
        </p:spPr>
      </p:pic>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和歌山県内の新卒者の進学・就職</a:t>
            </a:r>
            <a:endParaRPr lang="en-US" altLang="ja-JP" sz="2000" dirty="0"/>
          </a:p>
        </p:txBody>
      </p:sp>
      <p:sp>
        <p:nvSpPr>
          <p:cNvPr id="6" name="テキスト ボックス 5"/>
          <p:cNvSpPr txBox="1"/>
          <p:nvPr/>
        </p:nvSpPr>
        <p:spPr>
          <a:xfrm>
            <a:off x="2626089" y="6611778"/>
            <a:ext cx="6025402" cy="246221"/>
          </a:xfrm>
          <a:prstGeom prst="rect">
            <a:avLst/>
          </a:prstGeom>
          <a:noFill/>
        </p:spPr>
        <p:txBody>
          <a:bodyPr wrap="square" rtlCol="0">
            <a:spAutoFit/>
          </a:bodyPr>
          <a:lstStyle/>
          <a:p>
            <a:pPr algn="r"/>
            <a:r>
              <a:rPr lang="ja-JP" altLang="en-US" sz="1000" dirty="0">
                <a:latin typeface="+mj-ea"/>
                <a:ea typeface="+mj-ea"/>
              </a:rPr>
              <a:t>出典：</a:t>
            </a:r>
            <a:r>
              <a:rPr lang="en-US" altLang="ja-JP" sz="1000" dirty="0">
                <a:latin typeface="+mj-ea"/>
                <a:ea typeface="+mj-ea"/>
              </a:rPr>
              <a:t>RESAS</a:t>
            </a:r>
            <a:r>
              <a:rPr lang="ja-JP" altLang="en-US" sz="1000" dirty="0">
                <a:latin typeface="+mj-ea"/>
                <a:ea typeface="+mj-ea"/>
              </a:rPr>
              <a:t>人口マップ　</a:t>
            </a:r>
            <a:r>
              <a:rPr lang="zh-TW" altLang="en-US" sz="1000" dirty="0">
                <a:latin typeface="+mj-ea"/>
                <a:ea typeface="+mj-ea"/>
              </a:rPr>
              <a:t>厚生労働省「雇用動向調査」、文部科学省「学校基本調査」 </a:t>
            </a:r>
            <a:r>
              <a:rPr lang="ja-JP" altLang="en-US" sz="1000" dirty="0">
                <a:latin typeface="+mj-ea"/>
                <a:ea typeface="+mj-ea"/>
              </a:rPr>
              <a:t>ダウンロードデータ編集</a:t>
            </a:r>
            <a:endParaRPr kumimoji="1" lang="ja-JP" altLang="en-US" sz="1000" dirty="0">
              <a:latin typeface="+mj-ea"/>
              <a:ea typeface="+mj-ea"/>
            </a:endParaRPr>
          </a:p>
        </p:txBody>
      </p:sp>
      <p:pic>
        <p:nvPicPr>
          <p:cNvPr id="10" name="図 9"/>
          <p:cNvPicPr>
            <a:picLocks noChangeAspect="1"/>
          </p:cNvPicPr>
          <p:nvPr/>
        </p:nvPicPr>
        <p:blipFill>
          <a:blip r:embed="rId4"/>
          <a:stretch>
            <a:fillRect/>
          </a:stretch>
        </p:blipFill>
        <p:spPr>
          <a:xfrm>
            <a:off x="117698" y="538195"/>
            <a:ext cx="4390930" cy="3010112"/>
          </a:xfrm>
          <a:prstGeom prst="rect">
            <a:avLst/>
          </a:prstGeom>
        </p:spPr>
      </p:pic>
      <p:pic>
        <p:nvPicPr>
          <p:cNvPr id="11" name="図 10"/>
          <p:cNvPicPr>
            <a:picLocks noChangeAspect="1"/>
          </p:cNvPicPr>
          <p:nvPr/>
        </p:nvPicPr>
        <p:blipFill>
          <a:blip r:embed="rId5"/>
          <a:stretch>
            <a:fillRect/>
          </a:stretch>
        </p:blipFill>
        <p:spPr>
          <a:xfrm>
            <a:off x="117698" y="3600681"/>
            <a:ext cx="4390930" cy="3001456"/>
          </a:xfrm>
          <a:prstGeom prst="rect">
            <a:avLst/>
          </a:prstGeom>
        </p:spPr>
      </p:pic>
      <p:sp>
        <p:nvSpPr>
          <p:cNvPr id="14" name="スライド番号プレースホルダー 13"/>
          <p:cNvSpPr>
            <a:spLocks noGrp="1"/>
          </p:cNvSpPr>
          <p:nvPr>
            <p:ph type="sldNum" sz="quarter" idx="12"/>
          </p:nvPr>
        </p:nvSpPr>
        <p:spPr/>
        <p:txBody>
          <a:bodyPr/>
          <a:lstStyle/>
          <a:p>
            <a:fld id="{61519898-4A8B-4E27-9995-89E4CB889D7A}" type="slidenum">
              <a:rPr kumimoji="1" lang="ja-JP" altLang="en-US" smtClean="0"/>
              <a:t>32</a:t>
            </a:fld>
            <a:endParaRPr kumimoji="1" lang="ja-JP" altLang="en-US"/>
          </a:p>
        </p:txBody>
      </p:sp>
    </p:spTree>
    <p:extLst>
      <p:ext uri="{BB962C8B-B14F-4D97-AF65-F5344CB8AC3E}">
        <p14:creationId xmlns:p14="http://schemas.microsoft.com/office/powerpoint/2010/main" val="31487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和歌山市の年齢区分別人口移動</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33</a:t>
            </a:fld>
            <a:endParaRPr kumimoji="1" lang="ja-JP" altLang="en-US"/>
          </a:p>
        </p:txBody>
      </p:sp>
      <p:grpSp>
        <p:nvGrpSpPr>
          <p:cNvPr id="7" name="グループ化 6"/>
          <p:cNvGrpSpPr/>
          <p:nvPr/>
        </p:nvGrpSpPr>
        <p:grpSpPr>
          <a:xfrm>
            <a:off x="134471" y="571743"/>
            <a:ext cx="8875058" cy="6011233"/>
            <a:chOff x="134471" y="571743"/>
            <a:chExt cx="8875058" cy="5592217"/>
          </a:xfrm>
        </p:grpSpPr>
        <p:pic>
          <p:nvPicPr>
            <p:cNvPr id="3" name="図 2"/>
            <p:cNvPicPr>
              <a:picLocks noChangeAspect="1"/>
            </p:cNvPicPr>
            <p:nvPr/>
          </p:nvPicPr>
          <p:blipFill>
            <a:blip r:embed="rId2"/>
            <a:stretch>
              <a:fillRect/>
            </a:stretch>
          </p:blipFill>
          <p:spPr>
            <a:xfrm>
              <a:off x="134471" y="571743"/>
              <a:ext cx="8875058" cy="5592217"/>
            </a:xfrm>
            <a:prstGeom prst="rect">
              <a:avLst/>
            </a:prstGeom>
          </p:spPr>
        </p:pic>
        <p:sp>
          <p:nvSpPr>
            <p:cNvPr id="6" name="正方形/長方形 5"/>
            <p:cNvSpPr/>
            <p:nvPr/>
          </p:nvSpPr>
          <p:spPr>
            <a:xfrm>
              <a:off x="6947646" y="1445559"/>
              <a:ext cx="2043953" cy="5625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987553" y="4138864"/>
              <a:ext cx="1004046" cy="15716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80303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和歌山市の年齢区分別人口移動</a:t>
            </a:r>
            <a:r>
              <a:rPr lang="ja-JP" altLang="en-US" sz="1800" dirty="0"/>
              <a:t>　～</a:t>
            </a:r>
            <a:r>
              <a:rPr lang="en-US" altLang="ja-JP" sz="1800" dirty="0"/>
              <a:t>2015</a:t>
            </a:r>
            <a:r>
              <a:rPr lang="ja-JP" altLang="en-US" sz="1800" dirty="0"/>
              <a:t>年から単年（</a:t>
            </a:r>
            <a:r>
              <a:rPr lang="en-US" altLang="ja-JP" sz="1800" dirty="0"/>
              <a:t>1-12</a:t>
            </a:r>
            <a:r>
              <a:rPr lang="ja-JP" altLang="en-US" sz="1800" dirty="0"/>
              <a:t>月）～</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34</a:t>
            </a:fld>
            <a:endParaRPr kumimoji="1" lang="ja-JP" altLang="en-US"/>
          </a:p>
        </p:txBody>
      </p:sp>
      <p:grpSp>
        <p:nvGrpSpPr>
          <p:cNvPr id="8" name="グループ化 7"/>
          <p:cNvGrpSpPr>
            <a:grpSpLocks noChangeAspect="1"/>
          </p:cNvGrpSpPr>
          <p:nvPr/>
        </p:nvGrpSpPr>
        <p:grpSpPr>
          <a:xfrm>
            <a:off x="92180" y="1022500"/>
            <a:ext cx="5474930" cy="3708890"/>
            <a:chOff x="1251371" y="1077627"/>
            <a:chExt cx="6641258" cy="4035864"/>
          </a:xfrm>
        </p:grpSpPr>
        <p:pic>
          <p:nvPicPr>
            <p:cNvPr id="3" name="図 2"/>
            <p:cNvPicPr>
              <a:picLocks noChangeAspect="1"/>
            </p:cNvPicPr>
            <p:nvPr/>
          </p:nvPicPr>
          <p:blipFill>
            <a:blip r:embed="rId2"/>
            <a:stretch>
              <a:fillRect/>
            </a:stretch>
          </p:blipFill>
          <p:spPr>
            <a:xfrm>
              <a:off x="1251371" y="1077627"/>
              <a:ext cx="6641258" cy="4035864"/>
            </a:xfrm>
            <a:prstGeom prst="rect">
              <a:avLst/>
            </a:prstGeom>
          </p:spPr>
        </p:pic>
        <p:sp>
          <p:nvSpPr>
            <p:cNvPr id="6" name="正方形/長方形 5"/>
            <p:cNvSpPr/>
            <p:nvPr/>
          </p:nvSpPr>
          <p:spPr>
            <a:xfrm>
              <a:off x="3406588" y="1971208"/>
              <a:ext cx="3558988" cy="1776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965577" y="1971208"/>
              <a:ext cx="914400" cy="8974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3335883" y="4731390"/>
            <a:ext cx="2262347" cy="246221"/>
          </a:xfrm>
          <a:prstGeom prst="rect">
            <a:avLst/>
          </a:prstGeom>
          <a:noFill/>
          <a:ln>
            <a:noFill/>
          </a:ln>
        </p:spPr>
        <p:txBody>
          <a:bodyPr wrap="square" rtlCol="0">
            <a:spAutoFit/>
          </a:bodyPr>
          <a:lstStyle/>
          <a:p>
            <a:pPr algn="r"/>
            <a:r>
              <a:rPr lang="ja-JP" altLang="en-US" sz="1000" dirty="0">
                <a:latin typeface="+mn-ea"/>
              </a:rPr>
              <a:t>　出典：住民基本台帳移動報告</a:t>
            </a:r>
            <a:endParaRPr kumimoji="1" lang="ja-JP" altLang="en-US" sz="1000" dirty="0">
              <a:solidFill>
                <a:srgbClr val="FF0000"/>
              </a:solidFill>
              <a:latin typeface="+mn-ea"/>
            </a:endParaRPr>
          </a:p>
        </p:txBody>
      </p:sp>
      <p:pic>
        <p:nvPicPr>
          <p:cNvPr id="10" name="図 9"/>
          <p:cNvPicPr>
            <a:picLocks noChangeAspect="1"/>
          </p:cNvPicPr>
          <p:nvPr/>
        </p:nvPicPr>
        <p:blipFill>
          <a:blip r:embed="rId3"/>
          <a:stretch>
            <a:fillRect/>
          </a:stretch>
        </p:blipFill>
        <p:spPr>
          <a:xfrm>
            <a:off x="5687568" y="754053"/>
            <a:ext cx="3275572" cy="2872262"/>
          </a:xfrm>
          <a:prstGeom prst="rect">
            <a:avLst/>
          </a:prstGeom>
          <a:ln>
            <a:solidFill>
              <a:schemeClr val="tx1"/>
            </a:solidFill>
          </a:ln>
        </p:spPr>
      </p:pic>
      <p:pic>
        <p:nvPicPr>
          <p:cNvPr id="15" name="図 14"/>
          <p:cNvPicPr>
            <a:picLocks noChangeAspect="1"/>
          </p:cNvPicPr>
          <p:nvPr/>
        </p:nvPicPr>
        <p:blipFill>
          <a:blip r:embed="rId4"/>
          <a:stretch>
            <a:fillRect/>
          </a:stretch>
        </p:blipFill>
        <p:spPr>
          <a:xfrm>
            <a:off x="5687568" y="3684178"/>
            <a:ext cx="3275572" cy="2867623"/>
          </a:xfrm>
          <a:prstGeom prst="rect">
            <a:avLst/>
          </a:prstGeom>
          <a:ln>
            <a:solidFill>
              <a:schemeClr val="tx1"/>
            </a:solidFill>
          </a:ln>
        </p:spPr>
      </p:pic>
      <p:sp>
        <p:nvSpPr>
          <p:cNvPr id="16" name="テキスト ボックス 15"/>
          <p:cNvSpPr txBox="1"/>
          <p:nvPr/>
        </p:nvSpPr>
        <p:spPr>
          <a:xfrm>
            <a:off x="6474290" y="6566197"/>
            <a:ext cx="2262347" cy="246221"/>
          </a:xfrm>
          <a:prstGeom prst="rect">
            <a:avLst/>
          </a:prstGeom>
          <a:noFill/>
          <a:ln>
            <a:noFill/>
          </a:ln>
        </p:spPr>
        <p:txBody>
          <a:bodyPr wrap="square" rtlCol="0">
            <a:spAutoFit/>
          </a:bodyPr>
          <a:lstStyle/>
          <a:p>
            <a:pPr algn="r"/>
            <a:r>
              <a:rPr lang="ja-JP" altLang="en-US" sz="1000" dirty="0">
                <a:latin typeface="+mn-ea"/>
              </a:rPr>
              <a:t>　出典：住民基本台帳移動報告</a:t>
            </a:r>
            <a:endParaRPr kumimoji="1" lang="ja-JP" altLang="en-US" sz="1000" dirty="0">
              <a:solidFill>
                <a:srgbClr val="FF0000"/>
              </a:solidFill>
              <a:latin typeface="+mn-ea"/>
            </a:endParaRPr>
          </a:p>
        </p:txBody>
      </p:sp>
    </p:spTree>
    <p:extLst>
      <p:ext uri="{BB962C8B-B14F-4D97-AF65-F5344CB8AC3E}">
        <p14:creationId xmlns:p14="http://schemas.microsoft.com/office/powerpoint/2010/main" val="1200212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和歌山市の滞在人口　</a:t>
            </a:r>
            <a:r>
              <a:rPr lang="ja-JP" altLang="en-US" sz="2000" dirty="0"/>
              <a:t>～都道府県ベース～</a:t>
            </a:r>
            <a:endParaRPr lang="en-US" altLang="ja-JP" sz="2000" dirty="0"/>
          </a:p>
        </p:txBody>
      </p:sp>
      <p:sp>
        <p:nvSpPr>
          <p:cNvPr id="6" name="テキスト ボックス 5"/>
          <p:cNvSpPr txBox="1"/>
          <p:nvPr/>
        </p:nvSpPr>
        <p:spPr>
          <a:xfrm>
            <a:off x="1793" y="6616089"/>
            <a:ext cx="8900160"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まちづくりマップ　株式会社ＮＴＴドコモ・株式会社ドコモ・インサイトマーケティング「モバイル空間統計</a:t>
            </a:r>
            <a:r>
              <a:rPr lang="en-US" altLang="ja-JP" sz="1000" dirty="0">
                <a:latin typeface="+mn-ea"/>
              </a:rPr>
              <a:t>®</a:t>
            </a:r>
            <a:r>
              <a:rPr lang="ja-JP" altLang="en-US" sz="1000" dirty="0">
                <a:latin typeface="+mn-ea"/>
              </a:rPr>
              <a:t>」、総務省「平成</a:t>
            </a:r>
            <a:r>
              <a:rPr lang="en-US" altLang="ja-JP" sz="1000" dirty="0">
                <a:latin typeface="+mn-ea"/>
              </a:rPr>
              <a:t>27</a:t>
            </a:r>
            <a:r>
              <a:rPr lang="ja-JP" altLang="en-US" sz="1000" dirty="0">
                <a:latin typeface="+mn-ea"/>
              </a:rPr>
              <a:t>年国勢調査」</a:t>
            </a:r>
            <a:endParaRPr kumimoji="1" lang="ja-JP" altLang="en-US" sz="1000" dirty="0">
              <a:latin typeface="+mn-ea"/>
            </a:endParaRPr>
          </a:p>
        </p:txBody>
      </p:sp>
      <p:sp>
        <p:nvSpPr>
          <p:cNvPr id="3" name="テキスト ボックス 2"/>
          <p:cNvSpPr txBox="1"/>
          <p:nvPr/>
        </p:nvSpPr>
        <p:spPr>
          <a:xfrm>
            <a:off x="629173" y="645736"/>
            <a:ext cx="7885652" cy="369332"/>
          </a:xfrm>
          <a:prstGeom prst="rect">
            <a:avLst/>
          </a:prstGeom>
          <a:noFill/>
        </p:spPr>
        <p:txBody>
          <a:bodyPr wrap="square" rtlCol="0">
            <a:spAutoFit/>
          </a:bodyPr>
          <a:lstStyle/>
          <a:p>
            <a:pPr algn="ctr"/>
            <a:r>
              <a:rPr kumimoji="1" lang="en-US" altLang="ja-JP" dirty="0">
                <a:latin typeface="+mn-ea"/>
              </a:rPr>
              <a:t>2019</a:t>
            </a:r>
            <a:r>
              <a:rPr kumimoji="1" lang="ja-JP" altLang="en-US" dirty="0">
                <a:latin typeface="+mn-ea"/>
              </a:rPr>
              <a:t>年</a:t>
            </a:r>
            <a:r>
              <a:rPr kumimoji="1" lang="en-US" altLang="ja-JP" dirty="0">
                <a:latin typeface="+mn-ea"/>
              </a:rPr>
              <a:t>5</a:t>
            </a:r>
            <a:r>
              <a:rPr lang="ja-JP" altLang="en-US" dirty="0">
                <a:latin typeface="+mn-ea"/>
              </a:rPr>
              <a:t>月平日・休日</a:t>
            </a:r>
            <a:r>
              <a:rPr lang="en-US" altLang="ja-JP" dirty="0">
                <a:latin typeface="+mn-ea"/>
              </a:rPr>
              <a:t>14</a:t>
            </a:r>
            <a:r>
              <a:rPr lang="ja-JP" altLang="en-US" dirty="0">
                <a:latin typeface="+mn-ea"/>
              </a:rPr>
              <a:t>時、</a:t>
            </a:r>
            <a:r>
              <a:rPr kumimoji="1" lang="ja-JP" altLang="en-US" dirty="0">
                <a:latin typeface="+mn-ea"/>
              </a:rPr>
              <a:t>　</a:t>
            </a:r>
            <a:r>
              <a:rPr lang="ja-JP" altLang="en-US" dirty="0">
                <a:latin typeface="+mn-ea"/>
              </a:rPr>
              <a:t>基準人口</a:t>
            </a:r>
            <a:r>
              <a:rPr lang="en-US" altLang="ja-JP" dirty="0">
                <a:latin typeface="+mn-ea"/>
              </a:rPr>
              <a:t>286,974</a:t>
            </a:r>
            <a:r>
              <a:rPr lang="ja-JP" altLang="en-US" dirty="0">
                <a:latin typeface="+mn-ea"/>
              </a:rPr>
              <a:t>人</a:t>
            </a:r>
            <a:r>
              <a:rPr lang="ja-JP" altLang="en-US" sz="1400" dirty="0">
                <a:latin typeface="+mn-ea"/>
              </a:rPr>
              <a:t>（</a:t>
            </a:r>
            <a:r>
              <a:rPr kumimoji="1" lang="en-US" altLang="ja-JP" sz="1400" dirty="0">
                <a:latin typeface="+mn-ea"/>
              </a:rPr>
              <a:t>2015</a:t>
            </a:r>
            <a:r>
              <a:rPr kumimoji="1" lang="ja-JP" altLang="en-US" sz="1400" dirty="0">
                <a:latin typeface="+mn-ea"/>
              </a:rPr>
              <a:t>年国勢調査</a:t>
            </a:r>
            <a:r>
              <a:rPr lang="ja-JP" altLang="en-US" sz="1400" dirty="0">
                <a:latin typeface="+mn-ea"/>
              </a:rPr>
              <a:t>、</a:t>
            </a:r>
            <a:r>
              <a:rPr lang="en-US" altLang="ja-JP" sz="1400" dirty="0">
                <a:latin typeface="+mn-ea"/>
              </a:rPr>
              <a:t>15</a:t>
            </a:r>
            <a:r>
              <a:rPr lang="ja-JP" altLang="en-US" sz="1400" dirty="0">
                <a:latin typeface="+mn-ea"/>
              </a:rPr>
              <a:t>歳以上</a:t>
            </a:r>
            <a:r>
              <a:rPr lang="en-US" altLang="ja-JP" sz="1400" dirty="0">
                <a:latin typeface="+mn-ea"/>
              </a:rPr>
              <a:t>80</a:t>
            </a:r>
            <a:r>
              <a:rPr lang="ja-JP" altLang="en-US" sz="1400" dirty="0">
                <a:latin typeface="+mn-ea"/>
              </a:rPr>
              <a:t>歳未満</a:t>
            </a:r>
            <a:r>
              <a:rPr kumimoji="1" lang="ja-JP" altLang="en-US" sz="1400" dirty="0">
                <a:latin typeface="+mn-ea"/>
              </a:rPr>
              <a:t>）</a:t>
            </a:r>
            <a:r>
              <a:rPr kumimoji="1" lang="ja-JP" altLang="en-US" dirty="0">
                <a:latin typeface="+mn-ea"/>
              </a:rPr>
              <a:t>　</a:t>
            </a: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35</a:t>
            </a:fld>
            <a:endParaRPr kumimoji="1" lang="ja-JP" altLang="en-US"/>
          </a:p>
        </p:txBody>
      </p:sp>
      <p:grpSp>
        <p:nvGrpSpPr>
          <p:cNvPr id="10" name="グループ化 9"/>
          <p:cNvGrpSpPr/>
          <p:nvPr/>
        </p:nvGrpSpPr>
        <p:grpSpPr>
          <a:xfrm>
            <a:off x="49882" y="1015068"/>
            <a:ext cx="4505340" cy="5436066"/>
            <a:chOff x="49882" y="1015068"/>
            <a:chExt cx="4505340" cy="5436066"/>
          </a:xfrm>
        </p:grpSpPr>
        <p:pic>
          <p:nvPicPr>
            <p:cNvPr id="2" name="図 1"/>
            <p:cNvPicPr>
              <a:picLocks noChangeAspect="1"/>
            </p:cNvPicPr>
            <p:nvPr/>
          </p:nvPicPr>
          <p:blipFill rotWithShape="1">
            <a:blip r:embed="rId2"/>
            <a:srcRect l="1491" r="1484"/>
            <a:stretch/>
          </p:blipFill>
          <p:spPr>
            <a:xfrm>
              <a:off x="49882" y="1015068"/>
              <a:ext cx="4505340" cy="5436066"/>
            </a:xfrm>
            <a:prstGeom prst="rect">
              <a:avLst/>
            </a:prstGeom>
            <a:ln>
              <a:solidFill>
                <a:schemeClr val="tx1"/>
              </a:solidFill>
            </a:ln>
          </p:spPr>
        </p:pic>
        <p:sp>
          <p:nvSpPr>
            <p:cNvPr id="8" name="テキスト ボックス 7"/>
            <p:cNvSpPr txBox="1"/>
            <p:nvPr/>
          </p:nvSpPr>
          <p:spPr>
            <a:xfrm>
              <a:off x="100668" y="1050157"/>
              <a:ext cx="654341" cy="369332"/>
            </a:xfrm>
            <a:prstGeom prst="rect">
              <a:avLst/>
            </a:prstGeom>
            <a:noFill/>
            <a:ln>
              <a:solidFill>
                <a:schemeClr val="tx1"/>
              </a:solidFill>
            </a:ln>
          </p:spPr>
          <p:txBody>
            <a:bodyPr wrap="square" rtlCol="0" anchor="ctr">
              <a:spAutoFit/>
            </a:bodyPr>
            <a:lstStyle/>
            <a:p>
              <a:pPr algn="ctr"/>
              <a:r>
                <a:rPr kumimoji="1" lang="ja-JP" altLang="en-US" dirty="0"/>
                <a:t>平日</a:t>
              </a:r>
            </a:p>
          </p:txBody>
        </p:sp>
      </p:grpSp>
      <p:grpSp>
        <p:nvGrpSpPr>
          <p:cNvPr id="11" name="グループ化 10"/>
          <p:cNvGrpSpPr/>
          <p:nvPr/>
        </p:nvGrpSpPr>
        <p:grpSpPr>
          <a:xfrm>
            <a:off x="4605104" y="1015068"/>
            <a:ext cx="4505340" cy="5436066"/>
            <a:chOff x="4605104" y="1015068"/>
            <a:chExt cx="4505340" cy="5436066"/>
          </a:xfrm>
        </p:grpSpPr>
        <p:pic>
          <p:nvPicPr>
            <p:cNvPr id="5" name="図 4"/>
            <p:cNvPicPr>
              <a:picLocks noChangeAspect="1"/>
            </p:cNvPicPr>
            <p:nvPr/>
          </p:nvPicPr>
          <p:blipFill rotWithShape="1">
            <a:blip r:embed="rId3"/>
            <a:srcRect l="2159" r="2779"/>
            <a:stretch/>
          </p:blipFill>
          <p:spPr>
            <a:xfrm>
              <a:off x="4605104" y="1015068"/>
              <a:ext cx="4505340" cy="5436066"/>
            </a:xfrm>
            <a:prstGeom prst="rect">
              <a:avLst/>
            </a:prstGeom>
            <a:ln>
              <a:solidFill>
                <a:schemeClr val="tx1"/>
              </a:solidFill>
            </a:ln>
          </p:spPr>
        </p:pic>
        <p:sp>
          <p:nvSpPr>
            <p:cNvPr id="9" name="テキスト ボックス 8"/>
            <p:cNvSpPr txBox="1"/>
            <p:nvPr/>
          </p:nvSpPr>
          <p:spPr>
            <a:xfrm>
              <a:off x="4647953" y="1050157"/>
              <a:ext cx="654341" cy="369332"/>
            </a:xfrm>
            <a:prstGeom prst="rect">
              <a:avLst/>
            </a:prstGeom>
            <a:noFill/>
            <a:ln>
              <a:solidFill>
                <a:schemeClr val="tx1"/>
              </a:solidFill>
            </a:ln>
          </p:spPr>
          <p:txBody>
            <a:bodyPr wrap="square" rtlCol="0" anchor="ctr">
              <a:spAutoFit/>
            </a:bodyPr>
            <a:lstStyle/>
            <a:p>
              <a:pPr algn="ctr"/>
              <a:r>
                <a:rPr kumimoji="1" lang="ja-JP" altLang="en-US" dirty="0"/>
                <a:t>休日</a:t>
              </a:r>
            </a:p>
          </p:txBody>
        </p:sp>
      </p:grpSp>
    </p:spTree>
    <p:extLst>
      <p:ext uri="{BB962C8B-B14F-4D97-AF65-F5344CB8AC3E}">
        <p14:creationId xmlns:p14="http://schemas.microsoft.com/office/powerpoint/2010/main" val="1992930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r>
              <a:rPr lang="ja-JP" altLang="en-US" dirty="0"/>
              <a:t>和歌山市の滞在人口　</a:t>
            </a:r>
            <a:r>
              <a:rPr lang="ja-JP" altLang="en-US" sz="2000" dirty="0"/>
              <a:t>～市区町村ベース～</a:t>
            </a:r>
          </a:p>
        </p:txBody>
      </p:sp>
      <p:sp>
        <p:nvSpPr>
          <p:cNvPr id="6" name="テキスト ボックス 5"/>
          <p:cNvSpPr txBox="1"/>
          <p:nvPr/>
        </p:nvSpPr>
        <p:spPr>
          <a:xfrm>
            <a:off x="-450" y="6608244"/>
            <a:ext cx="8900160" cy="246221"/>
          </a:xfrm>
          <a:prstGeom prst="rect">
            <a:avLst/>
          </a:prstGeom>
          <a:noFill/>
        </p:spPr>
        <p:txBody>
          <a:bodyPr wrap="square" rtlCol="0">
            <a:spAutoFit/>
          </a:bodyPr>
          <a:lstStyle/>
          <a:p>
            <a:pPr algn="r"/>
            <a:r>
              <a:rPr lang="ja-JP" altLang="en-US" sz="1000" dirty="0">
                <a:latin typeface="+mj-ea"/>
                <a:ea typeface="+mj-ea"/>
              </a:rPr>
              <a:t>出典：</a:t>
            </a:r>
            <a:r>
              <a:rPr lang="en-US" altLang="ja-JP" sz="1000" dirty="0">
                <a:latin typeface="+mj-ea"/>
                <a:ea typeface="+mj-ea"/>
              </a:rPr>
              <a:t>RESAS</a:t>
            </a:r>
            <a:r>
              <a:rPr lang="ja-JP" altLang="en-US" sz="1000" dirty="0">
                <a:latin typeface="+mj-ea"/>
                <a:ea typeface="+mj-ea"/>
              </a:rPr>
              <a:t>まちづくりマップ　株式会社ＮＴＴドコモ・株式会社ドコモ・インサイトマーケティング「モバイル空間統計</a:t>
            </a:r>
            <a:r>
              <a:rPr lang="en-US" altLang="ja-JP" sz="1000" dirty="0">
                <a:latin typeface="+mj-ea"/>
                <a:ea typeface="+mj-ea"/>
              </a:rPr>
              <a:t>®</a:t>
            </a:r>
            <a:r>
              <a:rPr lang="ja-JP" altLang="en-US" sz="1000" dirty="0">
                <a:latin typeface="+mj-ea"/>
                <a:ea typeface="+mj-ea"/>
              </a:rPr>
              <a:t>」、総務省「平成</a:t>
            </a:r>
            <a:r>
              <a:rPr lang="en-US" altLang="ja-JP" sz="1000" dirty="0">
                <a:latin typeface="+mj-ea"/>
                <a:ea typeface="+mj-ea"/>
              </a:rPr>
              <a:t>27</a:t>
            </a:r>
            <a:r>
              <a:rPr lang="ja-JP" altLang="en-US" sz="1000" dirty="0">
                <a:latin typeface="+mj-ea"/>
                <a:ea typeface="+mj-ea"/>
              </a:rPr>
              <a:t>年国勢調査」</a:t>
            </a:r>
            <a:endParaRPr kumimoji="1" lang="ja-JP" altLang="en-US" sz="1000" dirty="0">
              <a:latin typeface="+mj-ea"/>
              <a:ea typeface="+mj-ea"/>
            </a:endParaRPr>
          </a:p>
        </p:txBody>
      </p:sp>
      <p:sp>
        <p:nvSpPr>
          <p:cNvPr id="3" name="テキスト ボックス 2"/>
          <p:cNvSpPr txBox="1"/>
          <p:nvPr/>
        </p:nvSpPr>
        <p:spPr>
          <a:xfrm>
            <a:off x="629174" y="678973"/>
            <a:ext cx="7885652" cy="369332"/>
          </a:xfrm>
          <a:prstGeom prst="rect">
            <a:avLst/>
          </a:prstGeom>
          <a:noFill/>
        </p:spPr>
        <p:txBody>
          <a:bodyPr wrap="square" rtlCol="0">
            <a:spAutoFit/>
          </a:bodyPr>
          <a:lstStyle/>
          <a:p>
            <a:pPr algn="ctr"/>
            <a:r>
              <a:rPr kumimoji="1" lang="en-US" altLang="ja-JP" dirty="0">
                <a:latin typeface="+mn-ea"/>
              </a:rPr>
              <a:t>2019</a:t>
            </a:r>
            <a:r>
              <a:rPr kumimoji="1" lang="ja-JP" altLang="en-US" dirty="0">
                <a:latin typeface="+mn-ea"/>
              </a:rPr>
              <a:t>年</a:t>
            </a:r>
            <a:r>
              <a:rPr kumimoji="1" lang="en-US" altLang="ja-JP" dirty="0">
                <a:latin typeface="+mn-ea"/>
              </a:rPr>
              <a:t>5</a:t>
            </a:r>
            <a:r>
              <a:rPr lang="ja-JP" altLang="en-US" dirty="0">
                <a:latin typeface="+mn-ea"/>
              </a:rPr>
              <a:t>月平日・休日</a:t>
            </a:r>
            <a:r>
              <a:rPr lang="en-US" altLang="ja-JP" dirty="0">
                <a:latin typeface="+mn-ea"/>
              </a:rPr>
              <a:t>14</a:t>
            </a:r>
            <a:r>
              <a:rPr lang="ja-JP" altLang="en-US" dirty="0">
                <a:latin typeface="+mn-ea"/>
              </a:rPr>
              <a:t>時、</a:t>
            </a:r>
            <a:r>
              <a:rPr kumimoji="1" lang="ja-JP" altLang="en-US" dirty="0">
                <a:latin typeface="+mn-ea"/>
              </a:rPr>
              <a:t>　</a:t>
            </a:r>
            <a:r>
              <a:rPr lang="ja-JP" altLang="en-US" dirty="0">
                <a:latin typeface="+mn-ea"/>
              </a:rPr>
              <a:t>基準人口</a:t>
            </a:r>
            <a:r>
              <a:rPr lang="en-US" altLang="ja-JP" dirty="0">
                <a:latin typeface="+mn-ea"/>
              </a:rPr>
              <a:t>286,974</a:t>
            </a:r>
            <a:r>
              <a:rPr lang="ja-JP" altLang="en-US" dirty="0">
                <a:latin typeface="+mn-ea"/>
              </a:rPr>
              <a:t>人</a:t>
            </a:r>
            <a:r>
              <a:rPr lang="ja-JP" altLang="en-US" sz="1400" dirty="0">
                <a:latin typeface="+mn-ea"/>
              </a:rPr>
              <a:t>（</a:t>
            </a:r>
            <a:r>
              <a:rPr kumimoji="1" lang="en-US" altLang="ja-JP" sz="1400" dirty="0">
                <a:latin typeface="+mn-ea"/>
              </a:rPr>
              <a:t>2015</a:t>
            </a:r>
            <a:r>
              <a:rPr kumimoji="1" lang="ja-JP" altLang="en-US" sz="1400" dirty="0">
                <a:latin typeface="+mn-ea"/>
              </a:rPr>
              <a:t>年国勢調査</a:t>
            </a:r>
            <a:r>
              <a:rPr lang="ja-JP" altLang="en-US" sz="1400" dirty="0">
                <a:latin typeface="+mn-ea"/>
              </a:rPr>
              <a:t>、</a:t>
            </a:r>
            <a:r>
              <a:rPr lang="en-US" altLang="ja-JP" sz="1400" dirty="0">
                <a:latin typeface="+mn-ea"/>
              </a:rPr>
              <a:t>15</a:t>
            </a:r>
            <a:r>
              <a:rPr lang="ja-JP" altLang="en-US" sz="1400" dirty="0">
                <a:latin typeface="+mn-ea"/>
              </a:rPr>
              <a:t>歳以上</a:t>
            </a:r>
            <a:r>
              <a:rPr lang="en-US" altLang="ja-JP" sz="1400" dirty="0">
                <a:latin typeface="+mn-ea"/>
              </a:rPr>
              <a:t>80</a:t>
            </a:r>
            <a:r>
              <a:rPr lang="ja-JP" altLang="en-US" sz="1400" dirty="0">
                <a:latin typeface="+mn-ea"/>
              </a:rPr>
              <a:t>歳未満</a:t>
            </a:r>
            <a:r>
              <a:rPr kumimoji="1" lang="ja-JP" altLang="en-US" sz="1400" dirty="0">
                <a:latin typeface="+mn-ea"/>
              </a:rPr>
              <a:t>）</a:t>
            </a:r>
            <a:r>
              <a:rPr kumimoji="1" lang="ja-JP" altLang="en-US" dirty="0">
                <a:latin typeface="+mn-ea"/>
              </a:rPr>
              <a:t>　</a:t>
            </a:r>
          </a:p>
        </p:txBody>
      </p:sp>
      <p:sp>
        <p:nvSpPr>
          <p:cNvPr id="8" name="スライド番号プレースホルダー 7"/>
          <p:cNvSpPr>
            <a:spLocks noGrp="1"/>
          </p:cNvSpPr>
          <p:nvPr>
            <p:ph type="sldNum" sz="quarter" idx="12"/>
          </p:nvPr>
        </p:nvSpPr>
        <p:spPr/>
        <p:txBody>
          <a:bodyPr/>
          <a:lstStyle/>
          <a:p>
            <a:fld id="{61519898-4A8B-4E27-9995-89E4CB889D7A}" type="slidenum">
              <a:rPr kumimoji="1" lang="ja-JP" altLang="en-US" smtClean="0"/>
              <a:t>36</a:t>
            </a:fld>
            <a:endParaRPr kumimoji="1" lang="ja-JP" altLang="en-US"/>
          </a:p>
        </p:txBody>
      </p:sp>
      <p:pic>
        <p:nvPicPr>
          <p:cNvPr id="2" name="図 1"/>
          <p:cNvPicPr>
            <a:picLocks noChangeAspect="1"/>
          </p:cNvPicPr>
          <p:nvPr/>
        </p:nvPicPr>
        <p:blipFill>
          <a:blip r:embed="rId2"/>
          <a:stretch>
            <a:fillRect/>
          </a:stretch>
        </p:blipFill>
        <p:spPr>
          <a:xfrm>
            <a:off x="134224" y="4613944"/>
            <a:ext cx="2181137" cy="1810639"/>
          </a:xfrm>
          <a:prstGeom prst="rect">
            <a:avLst/>
          </a:prstGeom>
        </p:spPr>
      </p:pic>
      <p:pic>
        <p:nvPicPr>
          <p:cNvPr id="4" name="図 3"/>
          <p:cNvPicPr>
            <a:picLocks noChangeAspect="1"/>
          </p:cNvPicPr>
          <p:nvPr/>
        </p:nvPicPr>
        <p:blipFill>
          <a:blip r:embed="rId3"/>
          <a:stretch>
            <a:fillRect/>
          </a:stretch>
        </p:blipFill>
        <p:spPr>
          <a:xfrm>
            <a:off x="2466626" y="4613944"/>
            <a:ext cx="1954372" cy="1810639"/>
          </a:xfrm>
          <a:prstGeom prst="rect">
            <a:avLst/>
          </a:prstGeom>
        </p:spPr>
      </p:pic>
      <p:pic>
        <p:nvPicPr>
          <p:cNvPr id="9" name="図 8"/>
          <p:cNvPicPr>
            <a:picLocks noChangeAspect="1"/>
          </p:cNvPicPr>
          <p:nvPr/>
        </p:nvPicPr>
        <p:blipFill>
          <a:blip r:embed="rId4"/>
          <a:stretch>
            <a:fillRect/>
          </a:stretch>
        </p:blipFill>
        <p:spPr>
          <a:xfrm>
            <a:off x="4771229" y="4612560"/>
            <a:ext cx="2177236" cy="1810639"/>
          </a:xfrm>
          <a:prstGeom prst="rect">
            <a:avLst/>
          </a:prstGeom>
        </p:spPr>
      </p:pic>
      <p:pic>
        <p:nvPicPr>
          <p:cNvPr id="10" name="図 9"/>
          <p:cNvPicPr>
            <a:picLocks noChangeAspect="1"/>
          </p:cNvPicPr>
          <p:nvPr/>
        </p:nvPicPr>
        <p:blipFill>
          <a:blip r:embed="rId5"/>
          <a:stretch>
            <a:fillRect/>
          </a:stretch>
        </p:blipFill>
        <p:spPr>
          <a:xfrm>
            <a:off x="7017618" y="4612560"/>
            <a:ext cx="1975379" cy="1812023"/>
          </a:xfrm>
          <a:prstGeom prst="rect">
            <a:avLst/>
          </a:prstGeom>
        </p:spPr>
      </p:pic>
      <p:grpSp>
        <p:nvGrpSpPr>
          <p:cNvPr id="11" name="グループ化 10"/>
          <p:cNvGrpSpPr/>
          <p:nvPr/>
        </p:nvGrpSpPr>
        <p:grpSpPr>
          <a:xfrm>
            <a:off x="58460" y="1048305"/>
            <a:ext cx="4510320" cy="5376278"/>
            <a:chOff x="58460" y="1048305"/>
            <a:chExt cx="4510320" cy="5376278"/>
          </a:xfrm>
        </p:grpSpPr>
        <p:pic>
          <p:nvPicPr>
            <p:cNvPr id="5" name="図 4"/>
            <p:cNvPicPr>
              <a:picLocks noChangeAspect="1"/>
            </p:cNvPicPr>
            <p:nvPr/>
          </p:nvPicPr>
          <p:blipFill>
            <a:blip r:embed="rId6"/>
            <a:stretch>
              <a:fillRect/>
            </a:stretch>
          </p:blipFill>
          <p:spPr>
            <a:xfrm>
              <a:off x="58460" y="1048305"/>
              <a:ext cx="4510320" cy="5376278"/>
            </a:xfrm>
            <a:prstGeom prst="rect">
              <a:avLst/>
            </a:prstGeom>
            <a:ln>
              <a:solidFill>
                <a:schemeClr val="tx1"/>
              </a:solidFill>
            </a:ln>
          </p:spPr>
        </p:pic>
        <p:sp>
          <p:nvSpPr>
            <p:cNvPr id="13" name="テキスト ボックス 12"/>
            <p:cNvSpPr txBox="1"/>
            <p:nvPr/>
          </p:nvSpPr>
          <p:spPr>
            <a:xfrm>
              <a:off x="100668" y="1092102"/>
              <a:ext cx="654341" cy="369332"/>
            </a:xfrm>
            <a:prstGeom prst="rect">
              <a:avLst/>
            </a:prstGeom>
            <a:noFill/>
            <a:ln>
              <a:solidFill>
                <a:schemeClr val="tx1"/>
              </a:solidFill>
            </a:ln>
          </p:spPr>
          <p:txBody>
            <a:bodyPr wrap="square" rtlCol="0" anchor="ctr">
              <a:spAutoFit/>
            </a:bodyPr>
            <a:lstStyle/>
            <a:p>
              <a:pPr algn="ctr"/>
              <a:r>
                <a:rPr kumimoji="1" lang="ja-JP" altLang="en-US" dirty="0"/>
                <a:t>平日</a:t>
              </a:r>
            </a:p>
          </p:txBody>
        </p:sp>
      </p:grpSp>
      <p:grpSp>
        <p:nvGrpSpPr>
          <p:cNvPr id="15" name="グループ化 14"/>
          <p:cNvGrpSpPr/>
          <p:nvPr/>
        </p:nvGrpSpPr>
        <p:grpSpPr>
          <a:xfrm>
            <a:off x="4659136" y="1048297"/>
            <a:ext cx="4414344" cy="5377670"/>
            <a:chOff x="4659136" y="1048297"/>
            <a:chExt cx="4414344" cy="5377670"/>
          </a:xfrm>
        </p:grpSpPr>
        <p:pic>
          <p:nvPicPr>
            <p:cNvPr id="12" name="図 11"/>
            <p:cNvPicPr>
              <a:picLocks noChangeAspect="1"/>
            </p:cNvPicPr>
            <p:nvPr/>
          </p:nvPicPr>
          <p:blipFill>
            <a:blip r:embed="rId7"/>
            <a:stretch>
              <a:fillRect/>
            </a:stretch>
          </p:blipFill>
          <p:spPr>
            <a:xfrm>
              <a:off x="4659136" y="1048297"/>
              <a:ext cx="4414344" cy="5377670"/>
            </a:xfrm>
            <a:prstGeom prst="rect">
              <a:avLst/>
            </a:prstGeom>
            <a:ln>
              <a:solidFill>
                <a:schemeClr val="tx1"/>
              </a:solidFill>
            </a:ln>
          </p:spPr>
        </p:pic>
        <p:sp>
          <p:nvSpPr>
            <p:cNvPr id="14" name="テキスト ボックス 13"/>
            <p:cNvSpPr txBox="1"/>
            <p:nvPr/>
          </p:nvSpPr>
          <p:spPr>
            <a:xfrm>
              <a:off x="4706676" y="1092102"/>
              <a:ext cx="654341" cy="369332"/>
            </a:xfrm>
            <a:prstGeom prst="rect">
              <a:avLst/>
            </a:prstGeom>
            <a:noFill/>
            <a:ln>
              <a:solidFill>
                <a:schemeClr val="tx1"/>
              </a:solidFill>
            </a:ln>
          </p:spPr>
          <p:txBody>
            <a:bodyPr wrap="square" rtlCol="0" anchor="ctr">
              <a:spAutoFit/>
            </a:bodyPr>
            <a:lstStyle/>
            <a:p>
              <a:pPr algn="ctr"/>
              <a:r>
                <a:rPr kumimoji="1" lang="ja-JP" altLang="en-US" dirty="0"/>
                <a:t>休日</a:t>
              </a:r>
            </a:p>
          </p:txBody>
        </p:sp>
      </p:grpSp>
    </p:spTree>
    <p:extLst>
      <p:ext uri="{BB962C8B-B14F-4D97-AF65-F5344CB8AC3E}">
        <p14:creationId xmlns:p14="http://schemas.microsoft.com/office/powerpoint/2010/main" val="1921041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3690" y="529749"/>
            <a:ext cx="4497003" cy="5280940"/>
          </a:xfrm>
          <a:prstGeom prst="rect">
            <a:avLst/>
          </a:prstGeom>
          <a:ln>
            <a:solidFill>
              <a:schemeClr val="tx1"/>
            </a:solidFill>
          </a:ln>
        </p:spPr>
      </p:pic>
      <p:pic>
        <p:nvPicPr>
          <p:cNvPr id="5" name="図 4"/>
          <p:cNvPicPr>
            <a:picLocks noChangeAspect="1"/>
          </p:cNvPicPr>
          <p:nvPr/>
        </p:nvPicPr>
        <p:blipFill>
          <a:blip r:embed="rId3"/>
          <a:stretch>
            <a:fillRect/>
          </a:stretch>
        </p:blipFill>
        <p:spPr>
          <a:xfrm>
            <a:off x="4561663" y="529749"/>
            <a:ext cx="4498579" cy="5280940"/>
          </a:xfrm>
          <a:prstGeom prst="rect">
            <a:avLst/>
          </a:prstGeom>
          <a:ln>
            <a:solidFill>
              <a:schemeClr val="tx1"/>
            </a:solidFill>
          </a:ln>
        </p:spPr>
      </p:pic>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dirty="0"/>
              <a:t>　　　　　　和歌山市の昼夜間人口</a:t>
            </a:r>
            <a:endParaRPr lang="en-US" altLang="ja-JP" sz="2000" dirty="0"/>
          </a:p>
        </p:txBody>
      </p:sp>
      <p:sp>
        <p:nvSpPr>
          <p:cNvPr id="6" name="テキスト ボックス 5"/>
          <p:cNvSpPr txBox="1"/>
          <p:nvPr/>
        </p:nvSpPr>
        <p:spPr>
          <a:xfrm>
            <a:off x="3793057" y="6616089"/>
            <a:ext cx="5108895" cy="246221"/>
          </a:xfrm>
          <a:prstGeom prst="rect">
            <a:avLst/>
          </a:prstGeom>
          <a:noFill/>
        </p:spPr>
        <p:txBody>
          <a:bodyPr wrap="square" rtlCol="0">
            <a:spAutoFit/>
          </a:bodyPr>
          <a:lstStyle/>
          <a:p>
            <a:pPr algn="r"/>
            <a:r>
              <a:rPr lang="ja-JP" altLang="en-US" sz="1000" dirty="0">
                <a:latin typeface="+mj-ea"/>
                <a:ea typeface="+mj-ea"/>
              </a:rPr>
              <a:t>出典：</a:t>
            </a:r>
            <a:r>
              <a:rPr lang="en-US" altLang="ja-JP" sz="1000" dirty="0">
                <a:latin typeface="+mj-ea"/>
                <a:ea typeface="+mj-ea"/>
              </a:rPr>
              <a:t>RESAS</a:t>
            </a:r>
            <a:r>
              <a:rPr lang="ja-JP" altLang="en-US" sz="1000" dirty="0">
                <a:latin typeface="+mj-ea"/>
                <a:ea typeface="+mj-ea"/>
              </a:rPr>
              <a:t>まちづくりマップ　総務省「平成</a:t>
            </a:r>
            <a:r>
              <a:rPr lang="en-US" altLang="ja-JP" sz="1000" dirty="0">
                <a:latin typeface="+mj-ea"/>
                <a:ea typeface="+mj-ea"/>
              </a:rPr>
              <a:t>27</a:t>
            </a:r>
            <a:r>
              <a:rPr lang="ja-JP" altLang="en-US" sz="1000" dirty="0">
                <a:latin typeface="+mj-ea"/>
                <a:ea typeface="+mj-ea"/>
              </a:rPr>
              <a:t>年国勢調査」</a:t>
            </a:r>
            <a:endParaRPr kumimoji="1" lang="ja-JP" altLang="en-US" sz="1000" dirty="0">
              <a:latin typeface="+mj-ea"/>
              <a:ea typeface="+mj-ea"/>
            </a:endParaRPr>
          </a:p>
        </p:txBody>
      </p:sp>
      <p:sp>
        <p:nvSpPr>
          <p:cNvPr id="3" name="スライド番号プレースホルダー 2"/>
          <p:cNvSpPr>
            <a:spLocks noGrp="1"/>
          </p:cNvSpPr>
          <p:nvPr>
            <p:ph type="sldNum" sz="quarter" idx="12"/>
          </p:nvPr>
        </p:nvSpPr>
        <p:spPr/>
        <p:txBody>
          <a:bodyPr/>
          <a:lstStyle/>
          <a:p>
            <a:fld id="{61519898-4A8B-4E27-9995-89E4CB889D7A}" type="slidenum">
              <a:rPr kumimoji="1" lang="ja-JP" altLang="en-US" smtClean="0"/>
              <a:t>37</a:t>
            </a:fld>
            <a:endParaRPr kumimoji="1" lang="ja-JP" altLang="en-US"/>
          </a:p>
        </p:txBody>
      </p:sp>
      <p:pic>
        <p:nvPicPr>
          <p:cNvPr id="11" name="図 10"/>
          <p:cNvPicPr>
            <a:picLocks noChangeAspect="1"/>
          </p:cNvPicPr>
          <p:nvPr/>
        </p:nvPicPr>
        <p:blipFill>
          <a:blip r:embed="rId4"/>
          <a:stretch>
            <a:fillRect/>
          </a:stretch>
        </p:blipFill>
        <p:spPr>
          <a:xfrm>
            <a:off x="1518406" y="5856111"/>
            <a:ext cx="6107186" cy="759978"/>
          </a:xfrm>
          <a:prstGeom prst="rect">
            <a:avLst/>
          </a:prstGeom>
        </p:spPr>
      </p:pic>
    </p:spTree>
    <p:extLst>
      <p:ext uri="{BB962C8B-B14F-4D97-AF65-F5344CB8AC3E}">
        <p14:creationId xmlns:p14="http://schemas.microsoft.com/office/powerpoint/2010/main" val="1908712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3690" y="957588"/>
            <a:ext cx="4497003" cy="5401359"/>
          </a:xfrm>
          <a:prstGeom prst="rect">
            <a:avLst/>
          </a:prstGeom>
          <a:ln>
            <a:solidFill>
              <a:schemeClr val="tx1"/>
            </a:solidFill>
          </a:ln>
        </p:spPr>
      </p:pic>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和歌山市の通勤・通学者の流入・流出数</a:t>
            </a:r>
            <a:endParaRPr lang="en-US" altLang="ja-JP" sz="2000" dirty="0"/>
          </a:p>
        </p:txBody>
      </p:sp>
      <p:sp>
        <p:nvSpPr>
          <p:cNvPr id="6" name="テキスト ボックス 5"/>
          <p:cNvSpPr txBox="1"/>
          <p:nvPr/>
        </p:nvSpPr>
        <p:spPr>
          <a:xfrm>
            <a:off x="3793057" y="6616089"/>
            <a:ext cx="5108895" cy="246221"/>
          </a:xfrm>
          <a:prstGeom prst="rect">
            <a:avLst/>
          </a:prstGeom>
          <a:noFill/>
        </p:spPr>
        <p:txBody>
          <a:bodyPr wrap="square" rtlCol="0">
            <a:spAutoFit/>
          </a:bodyPr>
          <a:lstStyle/>
          <a:p>
            <a:pPr algn="r"/>
            <a:r>
              <a:rPr lang="ja-JP" altLang="en-US" sz="1000" dirty="0">
                <a:latin typeface="+mj-ea"/>
                <a:ea typeface="+mj-ea"/>
              </a:rPr>
              <a:t>出典：</a:t>
            </a:r>
            <a:r>
              <a:rPr lang="en-US" altLang="ja-JP" sz="1000" dirty="0">
                <a:latin typeface="+mj-ea"/>
                <a:ea typeface="+mj-ea"/>
              </a:rPr>
              <a:t>RESAS</a:t>
            </a:r>
            <a:r>
              <a:rPr lang="ja-JP" altLang="en-US" sz="1000" dirty="0">
                <a:latin typeface="+mj-ea"/>
                <a:ea typeface="+mj-ea"/>
              </a:rPr>
              <a:t>まちづくりマップ　総務省「平成</a:t>
            </a:r>
            <a:r>
              <a:rPr lang="en-US" altLang="ja-JP" sz="1000" dirty="0">
                <a:latin typeface="+mj-ea"/>
                <a:ea typeface="+mj-ea"/>
              </a:rPr>
              <a:t>27</a:t>
            </a:r>
            <a:r>
              <a:rPr lang="ja-JP" altLang="en-US" sz="1000" dirty="0">
                <a:latin typeface="+mj-ea"/>
                <a:ea typeface="+mj-ea"/>
              </a:rPr>
              <a:t>年国勢調査」</a:t>
            </a:r>
            <a:endParaRPr kumimoji="1" lang="ja-JP" altLang="en-US" sz="1000" dirty="0">
              <a:latin typeface="+mj-ea"/>
              <a:ea typeface="+mj-ea"/>
            </a:endParaRPr>
          </a:p>
        </p:txBody>
      </p:sp>
      <p:sp>
        <p:nvSpPr>
          <p:cNvPr id="3" name="スライド番号プレースホルダー 2"/>
          <p:cNvSpPr>
            <a:spLocks noGrp="1"/>
          </p:cNvSpPr>
          <p:nvPr>
            <p:ph type="sldNum" sz="quarter" idx="12"/>
          </p:nvPr>
        </p:nvSpPr>
        <p:spPr/>
        <p:txBody>
          <a:bodyPr/>
          <a:lstStyle/>
          <a:p>
            <a:fld id="{61519898-4A8B-4E27-9995-89E4CB889D7A}" type="slidenum">
              <a:rPr kumimoji="1" lang="ja-JP" altLang="en-US" smtClean="0"/>
              <a:t>38</a:t>
            </a:fld>
            <a:endParaRPr kumimoji="1" lang="ja-JP" altLang="en-US"/>
          </a:p>
        </p:txBody>
      </p:sp>
      <p:pic>
        <p:nvPicPr>
          <p:cNvPr id="10" name="図 9"/>
          <p:cNvPicPr>
            <a:picLocks noChangeAspect="1"/>
          </p:cNvPicPr>
          <p:nvPr/>
        </p:nvPicPr>
        <p:blipFill>
          <a:blip r:embed="rId3"/>
          <a:stretch>
            <a:fillRect/>
          </a:stretch>
        </p:blipFill>
        <p:spPr>
          <a:xfrm>
            <a:off x="4571999" y="1885559"/>
            <a:ext cx="4515678" cy="4473388"/>
          </a:xfrm>
          <a:prstGeom prst="rect">
            <a:avLst/>
          </a:prstGeom>
          <a:ln>
            <a:solidFill>
              <a:schemeClr val="tx1"/>
            </a:solidFill>
          </a:ln>
        </p:spPr>
      </p:pic>
    </p:spTree>
    <p:extLst>
      <p:ext uri="{BB962C8B-B14F-4D97-AF65-F5344CB8AC3E}">
        <p14:creationId xmlns:p14="http://schemas.microsoft.com/office/powerpoint/2010/main" val="2816801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lang="ja-JP" altLang="en-US" smtClean="0">
                <a:solidFill>
                  <a:prstClr val="black"/>
                </a:solidFill>
              </a:rPr>
              <a:pPr/>
              <a:t>3</a:t>
            </a:fld>
            <a:endParaRPr lang="ja-JP" altLang="en-US" dirty="0">
              <a:solidFill>
                <a:prstClr val="black"/>
              </a:solidFill>
            </a:endParaRPr>
          </a:p>
        </p:txBody>
      </p:sp>
      <p:graphicFrame>
        <p:nvGraphicFramePr>
          <p:cNvPr id="6" name="表 5"/>
          <p:cNvGraphicFramePr>
            <a:graphicFrameLocks noGrp="1"/>
          </p:cNvGraphicFramePr>
          <p:nvPr>
            <p:extLst/>
          </p:nvPr>
        </p:nvGraphicFramePr>
        <p:xfrm>
          <a:off x="50800" y="500776"/>
          <a:ext cx="9000000" cy="612648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xmlns="" val="20000"/>
                    </a:ext>
                  </a:extLst>
                </a:gridCol>
                <a:gridCol w="900000">
                  <a:extLst>
                    <a:ext uri="{9D8B030D-6E8A-4147-A177-3AD203B41FA5}">
                      <a16:colId xmlns:a16="http://schemas.microsoft.com/office/drawing/2014/main" xmlns="" val="20001"/>
                    </a:ext>
                  </a:extLst>
                </a:gridCol>
                <a:gridCol w="3600000">
                  <a:extLst>
                    <a:ext uri="{9D8B030D-6E8A-4147-A177-3AD203B41FA5}">
                      <a16:colId xmlns:a16="http://schemas.microsoft.com/office/drawing/2014/main" xmlns="" val="20002"/>
                    </a:ext>
                  </a:extLst>
                </a:gridCol>
                <a:gridCol w="900000">
                  <a:extLst>
                    <a:ext uri="{9D8B030D-6E8A-4147-A177-3AD203B41FA5}">
                      <a16:colId xmlns:a16="http://schemas.microsoft.com/office/drawing/2014/main" xmlns="" val="20003"/>
                    </a:ext>
                  </a:extLst>
                </a:gridCol>
              </a:tblGrid>
              <a:tr h="0">
                <a:tc>
                  <a:txBody>
                    <a:bodyPr/>
                    <a:lstStyle/>
                    <a:p>
                      <a:r>
                        <a:rPr kumimoji="1" lang="ja-JP" altLang="en-US" sz="1200" b="0" dirty="0">
                          <a:solidFill>
                            <a:schemeClr val="tx1"/>
                          </a:solidFill>
                          <a:latin typeface="ＭＳ Ｐゴシック" panose="020B0600070205080204" pitchFamily="50" charset="-128"/>
                          <a:ea typeface="ＭＳ Ｐゴシック" panose="020B0600070205080204" pitchFamily="50" charset="-128"/>
                        </a:rPr>
                        <a:t>項目</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ＭＳ Ｐゴシック" panose="020B0600070205080204" pitchFamily="50" charset="-128"/>
                          <a:ea typeface="ＭＳ Ｐゴシック" panose="020B0600070205080204" pitchFamily="50" charset="-128"/>
                        </a:rPr>
                        <a:t>シート番号</a:t>
                      </a:r>
                      <a:endParaRPr kumimoji="1" lang="en-US" altLang="ja-JP" sz="1200" b="0" dirty="0">
                        <a:solidFill>
                          <a:schemeClr val="tx1"/>
                        </a:solidFill>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ＭＳ Ｐゴシック" panose="020B0600070205080204" pitchFamily="50" charset="-128"/>
                        </a:rPr>
                        <a:t>項目</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mn-ea"/>
                          <a:ea typeface="+mn-ea"/>
                        </a:rPr>
                        <a:t>シート番号</a:t>
                      </a:r>
                      <a:endParaRPr kumimoji="1" lang="en-US" altLang="ja-JP" sz="12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ＭＳ Ｐゴシック" panose="020B0600070205080204" pitchFamily="50" charset="-128"/>
                          <a:ea typeface="+mn-ea"/>
                        </a:rPr>
                        <a:t>３．地域経済の業種別の強み・弱み</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ＭＳ Ｐゴシック" panose="020B0600070205080204" pitchFamily="50" charset="-128"/>
                          <a:ea typeface="ＭＳ Ｐゴシック" panose="020B0600070205080204" pitchFamily="50" charset="-128"/>
                        </a:rPr>
                        <a:t>７５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和歌山県の日用雑貨の商品別購入金額割合</a:t>
                      </a:r>
                      <a:endParaRPr kumimoji="1" lang="zh-TW" altLang="en-US" sz="1200" b="0" dirty="0">
                        <a:solidFill>
                          <a:schemeClr val="tx1"/>
                        </a:solidFill>
                        <a:latin typeface="ＭＳ Ｐゴシック" panose="020B0600070205080204" pitchFamily="50" charset="-128"/>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９０</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0">
                <a:tc>
                  <a:txBody>
                    <a:bodyPr/>
                    <a:lstStyle/>
                    <a:p>
                      <a:pPr marL="0" algn="l" defTabSz="914400" rtl="0" eaLnBrk="1" latinLnBrk="0" hangingPunct="1"/>
                      <a:r>
                        <a:rPr kumimoji="1" lang="ja-JP" altLang="en-US" sz="1200" b="1" kern="1200" dirty="0">
                          <a:solidFill>
                            <a:schemeClr val="tx1"/>
                          </a:solidFill>
                          <a:latin typeface="ＭＳ Ｐゴシック" panose="020B0600070205080204" pitchFamily="50" charset="-128"/>
                          <a:ea typeface="+mn-ea"/>
                          <a:cs typeface="+mn-cs"/>
                        </a:rPr>
                        <a:t>（１）業種別の影響度、感応度</a:t>
                      </a:r>
                      <a:endParaRPr kumimoji="1" lang="ja-JP" altLang="en-US" sz="1200" b="1" kern="1200" dirty="0">
                        <a:solidFill>
                          <a:schemeClr val="tx1"/>
                        </a:solidFill>
                        <a:latin typeface="ＭＳ Ｐゴシック" panose="020B0600070205080204" pitchFamily="50" charset="-128"/>
                        <a:ea typeface="ＭＳ Ｐゴシック" panose="020B0600070205080204" pitchFamily="50" charset="-128"/>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endParaRPr kumimoji="1" lang="ja-JP" altLang="en-US" sz="1200" b="0" kern="1200" dirty="0">
                        <a:solidFill>
                          <a:schemeClr val="tx1"/>
                        </a:solidFill>
                        <a:latin typeface="ＭＳ Ｐゴシック" panose="020B0600070205080204" pitchFamily="50" charset="-128"/>
                        <a:ea typeface="ＭＳ Ｐゴシック" panose="020B0600070205080204" pitchFamily="50" charset="-128"/>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和歌山県の主な商品の地産地消</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９１，９２</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0">
                <a:tc>
                  <a:txBody>
                    <a:bodyPr/>
                    <a:lstStyle/>
                    <a:p>
                      <a:pPr marL="0" algn="l" defTabSz="914400" rtl="0" eaLnBrk="1" latinLnBrk="0" hangingPunct="1"/>
                      <a:r>
                        <a:rPr kumimoji="1" lang="ja-JP" altLang="en-US" sz="1200" b="0" kern="1200" dirty="0">
                          <a:solidFill>
                            <a:schemeClr val="tx1"/>
                          </a:solidFill>
                          <a:latin typeface="ＭＳ Ｐゴシック" panose="020B0600070205080204" pitchFamily="50" charset="-128"/>
                          <a:ea typeface="+mn-ea"/>
                          <a:cs typeface="+mn-cs"/>
                        </a:rPr>
                        <a:t>　　産業構造　～影響力・感応度係数（産業別）～</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200" b="0" kern="1200" dirty="0">
                          <a:solidFill>
                            <a:schemeClr val="tx1"/>
                          </a:solidFill>
                          <a:latin typeface="ＭＳ Ｐゴシック" panose="020B0600070205080204" pitchFamily="50" charset="-128"/>
                          <a:ea typeface="ＭＳ Ｐゴシック" panose="020B0600070205080204" pitchFamily="50" charset="-128"/>
                          <a:cs typeface="+mn-cs"/>
                        </a:rPr>
                        <a:t>７６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（２）観光客数の推移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0">
                <a:tc>
                  <a:txBody>
                    <a:bodyPr/>
                    <a:lstStyle/>
                    <a:p>
                      <a:pPr marL="0" algn="l" defTabSz="914400" rtl="0" eaLnBrk="1" latinLnBrk="0" hangingPunct="1"/>
                      <a:r>
                        <a:rPr kumimoji="1" lang="ja-JP" altLang="en-US" sz="1200" b="1" kern="1200" dirty="0">
                          <a:solidFill>
                            <a:schemeClr val="tx1"/>
                          </a:solidFill>
                          <a:latin typeface="ＭＳ Ｐゴシック" panose="020B0600070205080204" pitchFamily="50" charset="-128"/>
                          <a:ea typeface="+mn-ea"/>
                          <a:cs typeface="+mn-cs"/>
                        </a:rPr>
                        <a:t>（２）業種別の稼ぐ力</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endParaRPr kumimoji="1" lang="ja-JP" altLang="en-US" sz="1200" b="0" kern="1200" dirty="0">
                        <a:solidFill>
                          <a:schemeClr val="tx1"/>
                        </a:solidFill>
                        <a:latin typeface="ＭＳ Ｐゴシック" panose="020B0600070205080204" pitchFamily="50" charset="-128"/>
                        <a:ea typeface="ＭＳ Ｐゴシック" panose="020B0600070205080204" pitchFamily="50" charset="-128"/>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日本人国内旅行消費額の推移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９３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0">
                <a:tc>
                  <a:txBody>
                    <a:bodyPr/>
                    <a:lstStyle/>
                    <a:p>
                      <a:r>
                        <a:rPr kumimoji="1" lang="ja-JP" altLang="en-US" sz="1200" b="0" dirty="0">
                          <a:solidFill>
                            <a:schemeClr val="tx1"/>
                          </a:solidFill>
                          <a:latin typeface="ＭＳ Ｐゴシック" panose="020B0600070205080204" pitchFamily="50" charset="-128"/>
                          <a:ea typeface="+mn-ea"/>
                        </a:rPr>
                        <a:t>　　和歌山市の製造業の特化係数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７７</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a:t>
                      </a:r>
                      <a:r>
                        <a:rPr kumimoji="1" lang="en-US" altLang="ja-JP" sz="1200" b="0" dirty="0">
                          <a:solidFill>
                            <a:schemeClr val="tx1"/>
                          </a:solidFill>
                          <a:latin typeface="ＭＳ Ｐゴシック" panose="020B0600070205080204" pitchFamily="50" charset="-128"/>
                          <a:ea typeface="+mn-ea"/>
                        </a:rPr>
                        <a:t>2019</a:t>
                      </a:r>
                      <a:r>
                        <a:rPr kumimoji="1" lang="ja-JP" altLang="en-US" sz="1200" b="0" dirty="0">
                          <a:solidFill>
                            <a:schemeClr val="tx1"/>
                          </a:solidFill>
                          <a:latin typeface="ＭＳ Ｐゴシック" panose="020B0600070205080204" pitchFamily="50" charset="-128"/>
                          <a:ea typeface="+mn-ea"/>
                        </a:rPr>
                        <a:t>年の旅行消費額及び推移</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９４</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0">
                <a:tc>
                  <a:txBody>
                    <a:bodyPr/>
                    <a:lstStyle/>
                    <a:p>
                      <a:r>
                        <a:rPr kumimoji="1" lang="ja-JP" altLang="en-US" sz="1200" b="0" dirty="0">
                          <a:solidFill>
                            <a:schemeClr val="tx1"/>
                          </a:solidFill>
                          <a:latin typeface="ＭＳ Ｐゴシック" panose="020B0600070205080204" pitchFamily="50" charset="-128"/>
                          <a:ea typeface="+mn-ea"/>
                        </a:rPr>
                        <a:t>　　製造業の特化係数（和歌山県内市町村）</a:t>
                      </a:r>
                      <a:endParaRPr kumimoji="1" lang="en-US" altLang="ja-JP" sz="1200" b="0" dirty="0">
                        <a:solidFill>
                          <a:schemeClr val="tx1"/>
                        </a:solidFill>
                        <a:latin typeface="ＭＳ Ｐゴシック" panose="020B0600070205080204" pitchFamily="50" charset="-128"/>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７８</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和歌山市の観光客数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９５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0">
                <a:tc>
                  <a:txBody>
                    <a:bodyPr/>
                    <a:lstStyle/>
                    <a:p>
                      <a:r>
                        <a:rPr kumimoji="1" lang="ja-JP" altLang="en-US" sz="1200" b="1" dirty="0">
                          <a:solidFill>
                            <a:schemeClr val="tx1"/>
                          </a:solidFill>
                          <a:latin typeface="ＭＳ Ｐゴシック" panose="020B0600070205080204" pitchFamily="50" charset="-128"/>
                          <a:ea typeface="+mn-ea"/>
                        </a:rPr>
                        <a:t>（３）業種別の地域貢献度</a:t>
                      </a:r>
                      <a:r>
                        <a:rPr kumimoji="1" lang="en-US" altLang="ja-JP" sz="1200" b="1" dirty="0">
                          <a:solidFill>
                            <a:schemeClr val="tx1"/>
                          </a:solidFill>
                          <a:latin typeface="ＭＳ Ｐゴシック" panose="020B0600070205080204" pitchFamily="50" charset="-128"/>
                          <a:ea typeface="+mn-ea"/>
                        </a:rPr>
                        <a:t>[</a:t>
                      </a:r>
                      <a:r>
                        <a:rPr kumimoji="1" lang="ja-JP" altLang="en-US" sz="1200" b="1" dirty="0">
                          <a:solidFill>
                            <a:schemeClr val="tx1"/>
                          </a:solidFill>
                          <a:latin typeface="ＭＳ Ｐゴシック" panose="020B0600070205080204" pitchFamily="50" charset="-128"/>
                          <a:ea typeface="+mn-ea"/>
                        </a:rPr>
                        <a:t>付加価値額、従業者数等</a:t>
                      </a:r>
                      <a:r>
                        <a:rPr kumimoji="1" lang="en-US" altLang="ja-JP" sz="1200" b="1" dirty="0">
                          <a:solidFill>
                            <a:schemeClr val="tx1"/>
                          </a:solidFill>
                          <a:latin typeface="ＭＳ Ｐゴシック" panose="020B0600070205080204" pitchFamily="50" charset="-128"/>
                          <a:ea typeface="+mn-ea"/>
                        </a:rPr>
                        <a: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1" dirty="0">
                          <a:solidFill>
                            <a:schemeClr val="tx1"/>
                          </a:solidFill>
                          <a:latin typeface="ＭＳ Ｐゴシック" panose="020B0600070205080204" pitchFamily="50" charset="-128"/>
                          <a:ea typeface="+mn-ea"/>
                        </a:rPr>
                        <a:t>（３）旅行の目的、目的地等</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0">
                <a:tc>
                  <a:txBody>
                    <a:bodyPr/>
                    <a:lstStyle/>
                    <a:p>
                      <a:r>
                        <a:rPr kumimoji="1" lang="ja-JP" altLang="en-US" sz="1200" b="0" dirty="0">
                          <a:solidFill>
                            <a:schemeClr val="tx1"/>
                          </a:solidFill>
                          <a:latin typeface="ＭＳ Ｐゴシック" panose="020B0600070205080204" pitchFamily="50" charset="-128"/>
                          <a:ea typeface="+mn-ea"/>
                        </a:rPr>
                        <a:t>　　産業別の地域貢献度・雇用（企業単位）</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７９</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ＭＳ Ｐゴシック" panose="020B0600070205080204" pitchFamily="50" charset="-128"/>
                          <a:ea typeface="+mn-ea"/>
                        </a:rPr>
                        <a:t>　　和歌山市観光の目的地検索</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９６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産業別の地域貢献度・売上額、付加価値額（企業単位）</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８０</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マリーナシティ・和歌山城への出発地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９７</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0">
                <a:tc>
                  <a:txBody>
                    <a:bodyPr/>
                    <a:lstStyle/>
                    <a:p>
                      <a:r>
                        <a:rPr kumimoji="1" lang="ja-JP" altLang="en-US" sz="1200" b="1" dirty="0">
                          <a:solidFill>
                            <a:schemeClr val="tx1"/>
                          </a:solidFill>
                          <a:latin typeface="ＭＳ Ｐゴシック" panose="020B0600070205080204" pitchFamily="50" charset="-128"/>
                          <a:ea typeface="+mn-ea"/>
                        </a:rPr>
                        <a:t>（４）和歌山市に本社を置かない企業の雇用貢献度</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1" dirty="0">
                          <a:solidFill>
                            <a:schemeClr val="tx1"/>
                          </a:solidFill>
                          <a:latin typeface="ＭＳ Ｐゴシック" panose="020B0600070205080204" pitchFamily="50" charset="-128"/>
                          <a:ea typeface="+mn-ea"/>
                        </a:rPr>
                        <a:t>（４）外国人旅行者の流動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0">
                <a:tc>
                  <a:txBody>
                    <a:bodyPr/>
                    <a:lstStyle/>
                    <a:p>
                      <a:r>
                        <a:rPr kumimoji="1" lang="ja-JP" altLang="en-US" sz="1200" b="0" dirty="0">
                          <a:solidFill>
                            <a:schemeClr val="tx1"/>
                          </a:solidFill>
                          <a:latin typeface="ＭＳ Ｐゴシック" panose="020B0600070205080204" pitchFamily="50" charset="-128"/>
                          <a:ea typeface="+mn-ea"/>
                        </a:rPr>
                        <a:t>　　和歌山市に本社を置かない企業の雇用貢献度</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８１</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訪日外客数の推移と目標値</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９８</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0">
                <a:tc>
                  <a:txBody>
                    <a:bodyPr/>
                    <a:lstStyle/>
                    <a:p>
                      <a:r>
                        <a:rPr kumimoji="1" lang="ja-JP" altLang="en-US" sz="1200" b="1" dirty="0">
                          <a:solidFill>
                            <a:schemeClr val="tx1"/>
                          </a:solidFill>
                          <a:latin typeface="ＭＳ Ｐゴシック" panose="020B0600070205080204" pitchFamily="50" charset="-128"/>
                          <a:ea typeface="+mn-ea"/>
                        </a:rPr>
                        <a:t>（５）創業率、黒字比率、中小・小規模企業財務比較</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インバウンド観光　～外国人の流動～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９９</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0">
                <a:tc>
                  <a:txBody>
                    <a:bodyPr/>
                    <a:lstStyle/>
                    <a:p>
                      <a:r>
                        <a:rPr kumimoji="1" lang="ja-JP" altLang="en-US" sz="1200" b="0" dirty="0">
                          <a:solidFill>
                            <a:schemeClr val="tx1"/>
                          </a:solidFill>
                          <a:latin typeface="ＭＳ Ｐゴシック" panose="020B0600070205080204" pitchFamily="50" charset="-128"/>
                          <a:ea typeface="+mn-ea"/>
                        </a:rPr>
                        <a:t>　　企業の創業比率　～和歌山経済圏各市町～</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８２</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和歌山県の主要観光地別外国人宿泊客</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１００</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0">
                <a:tc>
                  <a:txBody>
                    <a:bodyPr/>
                    <a:lstStyle/>
                    <a:p>
                      <a:r>
                        <a:rPr kumimoji="1" lang="ja-JP" altLang="en-US" sz="1200" b="0" dirty="0">
                          <a:solidFill>
                            <a:schemeClr val="tx1"/>
                          </a:solidFill>
                          <a:latin typeface="ＭＳ Ｐゴシック" panose="020B0600070205080204" pitchFamily="50" charset="-128"/>
                          <a:ea typeface="+mn-ea"/>
                        </a:rPr>
                        <a:t>　　企業の黒字赤字比率　～和歌山経済圏各市町～</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８３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和歌山県における外国人の国・地域別滞在者数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n-lt"/>
                          <a:ea typeface="+mn-ea"/>
                          <a:cs typeface="+mn-cs"/>
                        </a:rPr>
                        <a:t>１０１</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0">
                <a:tc>
                  <a:txBody>
                    <a:bodyPr/>
                    <a:lstStyle/>
                    <a:p>
                      <a:r>
                        <a:rPr kumimoji="1" lang="ja-JP" altLang="en-US" sz="1200" b="0" dirty="0">
                          <a:solidFill>
                            <a:schemeClr val="tx1"/>
                          </a:solidFill>
                          <a:latin typeface="ＭＳ Ｐゴシック" panose="020B0600070205080204" pitchFamily="50" charset="-128"/>
                          <a:ea typeface="+mn-ea"/>
                        </a:rPr>
                        <a:t>　　中小・小規模事業者の財務比較　～和歌山県～</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８４</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1" dirty="0">
                          <a:solidFill>
                            <a:schemeClr val="tx1"/>
                          </a:solidFill>
                          <a:latin typeface="ＭＳ Ｐゴシック" panose="020B0600070205080204" pitchFamily="50" charset="-128"/>
                          <a:ea typeface="+mn-ea"/>
                        </a:rPr>
                        <a:t>（５）外国人消費動向</a:t>
                      </a:r>
                      <a:r>
                        <a:rPr kumimoji="1" lang="en-US" altLang="ja-JP" sz="1200" b="1" dirty="0">
                          <a:solidFill>
                            <a:schemeClr val="tx1"/>
                          </a:solidFill>
                          <a:latin typeface="ＭＳ Ｐゴシック" panose="020B0600070205080204" pitchFamily="50" charset="-128"/>
                          <a:ea typeface="+mn-ea"/>
                        </a:rPr>
                        <a:t>[</a:t>
                      </a:r>
                      <a:r>
                        <a:rPr kumimoji="1" lang="ja-JP" altLang="en-US" sz="1200" b="1" dirty="0">
                          <a:solidFill>
                            <a:schemeClr val="tx1"/>
                          </a:solidFill>
                          <a:latin typeface="ＭＳ Ｐゴシック" panose="020B0600070205080204" pitchFamily="50" charset="-128"/>
                          <a:ea typeface="+mn-ea"/>
                        </a:rPr>
                        <a:t>県内</a:t>
                      </a:r>
                      <a:r>
                        <a:rPr kumimoji="1" lang="en-US" altLang="ja-JP" sz="1200" b="1" dirty="0">
                          <a:solidFill>
                            <a:schemeClr val="tx1"/>
                          </a:solidFill>
                          <a:latin typeface="ＭＳ Ｐゴシック" panose="020B0600070205080204" pitchFamily="50" charset="-128"/>
                          <a:ea typeface="+mn-ea"/>
                        </a:rPr>
                        <a: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0">
                <a:tc>
                  <a:txBody>
                    <a:bodyPr/>
                    <a:lstStyle/>
                    <a:p>
                      <a:r>
                        <a:rPr kumimoji="1" lang="ja-JP" altLang="en-US" sz="1400" b="0" dirty="0">
                          <a:solidFill>
                            <a:schemeClr val="tx1"/>
                          </a:solidFill>
                          <a:latin typeface="ＭＳ Ｐゴシック" panose="020B0600070205080204" pitchFamily="50" charset="-128"/>
                          <a:ea typeface="+mn-ea"/>
                        </a:rPr>
                        <a:t>４．消費動向及び観光動態</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８５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a:t>
                      </a:r>
                      <a:r>
                        <a:rPr kumimoji="1" lang="ja-JP" altLang="en-US" sz="1100" b="0" dirty="0">
                          <a:solidFill>
                            <a:schemeClr val="tx1"/>
                          </a:solidFill>
                          <a:latin typeface="ＭＳ Ｐゴシック" panose="020B0600070205080204" pitchFamily="50" charset="-128"/>
                          <a:ea typeface="+mn-ea"/>
                        </a:rPr>
                        <a:t>和歌山県における外国人観光客の国・地域別消費額</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１０２</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（１）消費動向</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kumimoji="1" lang="ja-JP" altLang="en-US"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ＭＳ Ｐゴシック" panose="020B0600070205080204" pitchFamily="50" charset="-128"/>
                          <a:ea typeface="+mn-ea"/>
                        </a:rPr>
                        <a:t>　　</a:t>
                      </a:r>
                      <a:r>
                        <a:rPr kumimoji="1" lang="ja-JP" altLang="en-US" sz="1050" b="0" dirty="0">
                          <a:solidFill>
                            <a:schemeClr val="tx1"/>
                          </a:solidFill>
                          <a:latin typeface="ＭＳ Ｐゴシック" panose="020B0600070205080204" pitchFamily="50" charset="-128"/>
                          <a:ea typeface="+mn-ea"/>
                        </a:rPr>
                        <a:t>和歌山県における外国人観光客の国・地域別消費単価</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１０３</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和歌山市の勤労者世帯の収入と消費転換率</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８６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ＭＳ Ｐゴシック" panose="020B0600070205080204" pitchFamily="50" charset="-128"/>
                          <a:ea typeface="+mn-ea"/>
                        </a:rPr>
                        <a:t>　　和歌山県における外国人観光客の消費内訳</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１０４</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8"/>
                  </a:ext>
                </a:extLst>
              </a:tr>
              <a:tr h="0">
                <a:tc>
                  <a:txBody>
                    <a:bodyPr/>
                    <a:lstStyle/>
                    <a:p>
                      <a:r>
                        <a:rPr kumimoji="1" lang="ja-JP" altLang="en-US" sz="1200" b="0" dirty="0">
                          <a:solidFill>
                            <a:schemeClr val="tx1"/>
                          </a:solidFill>
                          <a:latin typeface="ＭＳ Ｐゴシック" panose="020B0600070205080204" pitchFamily="50" charset="-128"/>
                          <a:ea typeface="+mn-ea"/>
                        </a:rPr>
                        <a:t>　　和歌山県における商品別購入金額割合</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８７</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400" dirty="0">
                          <a:latin typeface="ＭＳ Ｐゴシック" panose="020B0600070205080204" pitchFamily="50" charset="-128"/>
                          <a:ea typeface="+mn-ea"/>
                        </a:rPr>
                        <a:t>５．新型コロナが経済に及ぼす影響</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１０５</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9"/>
                  </a:ext>
                </a:extLst>
              </a:tr>
              <a:tr h="0">
                <a:tc>
                  <a:txBody>
                    <a:bodyPr/>
                    <a:lstStyle/>
                    <a:p>
                      <a:r>
                        <a:rPr kumimoji="1" lang="ja-JP" altLang="en-US" sz="1200" b="0" dirty="0">
                          <a:solidFill>
                            <a:schemeClr val="tx1"/>
                          </a:solidFill>
                          <a:latin typeface="ＭＳ Ｐゴシック" panose="020B0600070205080204" pitchFamily="50" charset="-128"/>
                          <a:ea typeface="+mn-ea"/>
                        </a:rPr>
                        <a:t>　　和歌山県における商品分類別購入額特化係数</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８８</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ＭＳ Ｐゴシック" panose="020B0600070205080204" pitchFamily="50" charset="-128"/>
                          <a:ea typeface="+mn-ea"/>
                        </a:rPr>
                        <a:t>　　</a:t>
                      </a:r>
                      <a:r>
                        <a:rPr kumimoji="1" lang="en-US" altLang="ja-JP" sz="1200" dirty="0">
                          <a:latin typeface="ＭＳ Ｐゴシック" panose="020B0600070205080204" pitchFamily="50" charset="-128"/>
                          <a:ea typeface="+mn-ea"/>
                        </a:rPr>
                        <a:t>V-RESAS</a:t>
                      </a:r>
                      <a:r>
                        <a:rPr kumimoji="1" lang="ja-JP" altLang="en-US" sz="1200" dirty="0">
                          <a:latin typeface="ＭＳ Ｐゴシック" panose="020B0600070205080204" pitchFamily="50" charset="-128"/>
                          <a:ea typeface="+mn-ea"/>
                        </a:rPr>
                        <a:t>の紹介</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１０６</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20"/>
                  </a:ext>
                </a:extLst>
              </a:tr>
              <a:tr h="0">
                <a:tc>
                  <a:txBody>
                    <a:bodyPr/>
                    <a:lstStyle/>
                    <a:p>
                      <a:r>
                        <a:rPr kumimoji="1" lang="ja-JP" altLang="en-US" sz="1200" b="0" dirty="0">
                          <a:solidFill>
                            <a:schemeClr val="tx1"/>
                          </a:solidFill>
                          <a:latin typeface="ＭＳ Ｐゴシック" panose="020B0600070205080204" pitchFamily="50" charset="-128"/>
                          <a:ea typeface="+mn-ea"/>
                        </a:rPr>
                        <a:t>　　和歌山県の飲食料品の商品別購入金額割合</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８９</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ＭＳ Ｐゴシック" panose="020B0600070205080204" pitchFamily="50" charset="-128"/>
                          <a:ea typeface="+mn-ea"/>
                        </a:rPr>
                        <a:t>　　</a:t>
                      </a:r>
                      <a:r>
                        <a:rPr kumimoji="1" lang="en-US" altLang="ja-JP" sz="1200" dirty="0">
                          <a:latin typeface="ＭＳ Ｐゴシック" panose="020B0600070205080204" pitchFamily="50" charset="-128"/>
                          <a:ea typeface="+mn-ea"/>
                        </a:rPr>
                        <a:t>V-RESAS</a:t>
                      </a:r>
                      <a:r>
                        <a:rPr kumimoji="1" lang="ja-JP" altLang="en-US" sz="1200" dirty="0">
                          <a:latin typeface="ＭＳ Ｐゴシック" panose="020B0600070205080204" pitchFamily="50" charset="-128"/>
                          <a:ea typeface="+mn-ea"/>
                        </a:rPr>
                        <a:t>のサンプル事例</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200" dirty="0"/>
                        <a:t>１０７</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21"/>
                  </a:ext>
                </a:extLst>
              </a:tr>
            </a:tbl>
          </a:graphicData>
        </a:graphic>
      </p:graphicFrame>
      <p:sp>
        <p:nvSpPr>
          <p:cNvPr id="7" name="正方形/長方形 6">
            <a:extLst>
              <a:ext uri="{FF2B5EF4-FFF2-40B4-BE49-F238E27FC236}">
                <a16:creationId xmlns:a16="http://schemas.microsoft.com/office/drawing/2014/main" xmlns="" id="{4189951A-5790-479C-B77F-BF06D7E299B4}"/>
              </a:ext>
            </a:extLst>
          </p:cNvPr>
          <p:cNvSpPr/>
          <p:nvPr/>
        </p:nvSpPr>
        <p:spPr>
          <a:xfrm>
            <a:off x="0" y="0"/>
            <a:ext cx="9144000" cy="411061"/>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kumimoji="0" lang="ja-JP" altLang="en-US" sz="2000" b="1" dirty="0">
                <a:solidFill>
                  <a:prstClr val="black"/>
                </a:solidFill>
                <a:latin typeface="HG丸ｺﾞｼｯｸM-PRO" panose="020F0600000000000000" pitchFamily="50" charset="-128"/>
                <a:ea typeface="HG丸ｺﾞｼｯｸM-PRO" panose="020F0600000000000000" pitchFamily="50" charset="-128"/>
              </a:rPr>
              <a:t>目次</a:t>
            </a:r>
          </a:p>
        </p:txBody>
      </p:sp>
    </p:spTree>
    <p:extLst>
      <p:ext uri="{BB962C8B-B14F-4D97-AF65-F5344CB8AC3E}">
        <p14:creationId xmlns:p14="http://schemas.microsoft.com/office/powerpoint/2010/main" val="3693076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2859" y="1028857"/>
            <a:ext cx="4510693" cy="4830084"/>
          </a:xfrm>
          <a:prstGeom prst="rect">
            <a:avLst/>
          </a:prstGeom>
          <a:ln>
            <a:solidFill>
              <a:schemeClr val="tx1"/>
            </a:solidFill>
          </a:ln>
        </p:spPr>
      </p:pic>
      <p:pic>
        <p:nvPicPr>
          <p:cNvPr id="5" name="図 4"/>
          <p:cNvPicPr>
            <a:picLocks noChangeAspect="1"/>
          </p:cNvPicPr>
          <p:nvPr/>
        </p:nvPicPr>
        <p:blipFill>
          <a:blip r:embed="rId3"/>
          <a:stretch>
            <a:fillRect/>
          </a:stretch>
        </p:blipFill>
        <p:spPr>
          <a:xfrm>
            <a:off x="4594858" y="1379546"/>
            <a:ext cx="4493579" cy="4477697"/>
          </a:xfrm>
          <a:prstGeom prst="rect">
            <a:avLst/>
          </a:prstGeom>
          <a:ln>
            <a:solidFill>
              <a:schemeClr val="tx1"/>
            </a:solidFill>
          </a:ln>
        </p:spPr>
      </p:pic>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和歌山市の通勤者の産業別流入・流出数</a:t>
            </a:r>
            <a:endParaRPr lang="en-US" altLang="ja-JP" sz="2000" dirty="0"/>
          </a:p>
        </p:txBody>
      </p:sp>
      <p:sp>
        <p:nvSpPr>
          <p:cNvPr id="6" name="テキスト ボックス 5"/>
          <p:cNvSpPr txBox="1"/>
          <p:nvPr/>
        </p:nvSpPr>
        <p:spPr>
          <a:xfrm>
            <a:off x="3793057" y="6616089"/>
            <a:ext cx="5108895" cy="246221"/>
          </a:xfrm>
          <a:prstGeom prst="rect">
            <a:avLst/>
          </a:prstGeom>
          <a:noFill/>
        </p:spPr>
        <p:txBody>
          <a:bodyPr wrap="square" rtlCol="0">
            <a:spAutoFit/>
          </a:bodyPr>
          <a:lstStyle/>
          <a:p>
            <a:pPr algn="r"/>
            <a:r>
              <a:rPr lang="ja-JP" altLang="en-US" sz="1000" dirty="0">
                <a:latin typeface="+mj-ea"/>
                <a:ea typeface="+mj-ea"/>
              </a:rPr>
              <a:t>出典：</a:t>
            </a:r>
            <a:r>
              <a:rPr lang="en-US" altLang="ja-JP" sz="1000" dirty="0">
                <a:latin typeface="+mj-ea"/>
                <a:ea typeface="+mj-ea"/>
              </a:rPr>
              <a:t>RESAS</a:t>
            </a:r>
            <a:r>
              <a:rPr lang="ja-JP" altLang="en-US" sz="1000" dirty="0">
                <a:latin typeface="+mj-ea"/>
                <a:ea typeface="+mj-ea"/>
              </a:rPr>
              <a:t>まちづくりマップ　総務省「平成</a:t>
            </a:r>
            <a:r>
              <a:rPr lang="en-US" altLang="ja-JP" sz="1000" dirty="0">
                <a:latin typeface="+mj-ea"/>
                <a:ea typeface="+mj-ea"/>
              </a:rPr>
              <a:t>27</a:t>
            </a:r>
            <a:r>
              <a:rPr lang="ja-JP" altLang="en-US" sz="1000" dirty="0">
                <a:latin typeface="+mj-ea"/>
                <a:ea typeface="+mj-ea"/>
              </a:rPr>
              <a:t>年国勢調査」</a:t>
            </a:r>
            <a:endParaRPr kumimoji="1" lang="ja-JP" altLang="en-US" sz="1000" dirty="0">
              <a:latin typeface="+mj-ea"/>
              <a:ea typeface="+mj-ea"/>
            </a:endParaRPr>
          </a:p>
        </p:txBody>
      </p:sp>
      <p:sp>
        <p:nvSpPr>
          <p:cNvPr id="3" name="スライド番号プレースホルダー 2"/>
          <p:cNvSpPr>
            <a:spLocks noGrp="1"/>
          </p:cNvSpPr>
          <p:nvPr>
            <p:ph type="sldNum" sz="quarter" idx="12"/>
          </p:nvPr>
        </p:nvSpPr>
        <p:spPr/>
        <p:txBody>
          <a:bodyPr/>
          <a:lstStyle/>
          <a:p>
            <a:fld id="{61519898-4A8B-4E27-9995-89E4CB889D7A}" type="slidenum">
              <a:rPr kumimoji="1" lang="ja-JP" altLang="en-US" smtClean="0"/>
              <a:t>39</a:t>
            </a:fld>
            <a:endParaRPr kumimoji="1" lang="ja-JP" altLang="en-US"/>
          </a:p>
        </p:txBody>
      </p:sp>
    </p:spTree>
    <p:extLst>
      <p:ext uri="{BB962C8B-B14F-4D97-AF65-F5344CB8AC3E}">
        <p14:creationId xmlns:p14="http://schemas.microsoft.com/office/powerpoint/2010/main" val="948460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県内市町村の有配偶者の労働状況　</a:t>
            </a:r>
            <a:r>
              <a:rPr lang="ja-JP" altLang="en-US" sz="1800" dirty="0"/>
              <a:t>～</a:t>
            </a:r>
            <a:r>
              <a:rPr lang="en-US" altLang="ja-JP" sz="1800" dirty="0"/>
              <a:t>2019</a:t>
            </a:r>
            <a:r>
              <a:rPr lang="ja-JP" altLang="en-US" sz="1800" dirty="0"/>
              <a:t>年～</a:t>
            </a:r>
          </a:p>
        </p:txBody>
      </p:sp>
      <p:grpSp>
        <p:nvGrpSpPr>
          <p:cNvPr id="7" name="グループ化 6"/>
          <p:cNvGrpSpPr/>
          <p:nvPr/>
        </p:nvGrpSpPr>
        <p:grpSpPr>
          <a:xfrm>
            <a:off x="67113" y="563667"/>
            <a:ext cx="9008262" cy="5990866"/>
            <a:chOff x="67113" y="563667"/>
            <a:chExt cx="9008262" cy="5990866"/>
          </a:xfrm>
        </p:grpSpPr>
        <p:pic>
          <p:nvPicPr>
            <p:cNvPr id="3" name="図 2"/>
            <p:cNvPicPr>
              <a:picLocks noChangeAspect="1"/>
            </p:cNvPicPr>
            <p:nvPr/>
          </p:nvPicPr>
          <p:blipFill>
            <a:blip r:embed="rId2"/>
            <a:stretch>
              <a:fillRect/>
            </a:stretch>
          </p:blipFill>
          <p:spPr>
            <a:xfrm>
              <a:off x="67113" y="563668"/>
              <a:ext cx="3013252" cy="5990865"/>
            </a:xfrm>
            <a:prstGeom prst="rect">
              <a:avLst/>
            </a:prstGeom>
          </p:spPr>
        </p:pic>
        <p:pic>
          <p:nvPicPr>
            <p:cNvPr id="5" name="図 4"/>
            <p:cNvPicPr>
              <a:picLocks noChangeAspect="1"/>
            </p:cNvPicPr>
            <p:nvPr/>
          </p:nvPicPr>
          <p:blipFill>
            <a:blip r:embed="rId3"/>
            <a:stretch>
              <a:fillRect/>
            </a:stretch>
          </p:blipFill>
          <p:spPr>
            <a:xfrm>
              <a:off x="3079832" y="563667"/>
              <a:ext cx="2991753" cy="5990865"/>
            </a:xfrm>
            <a:prstGeom prst="rect">
              <a:avLst/>
            </a:prstGeom>
          </p:spPr>
        </p:pic>
        <p:grpSp>
          <p:nvGrpSpPr>
            <p:cNvPr id="2" name="グループ化 1"/>
            <p:cNvGrpSpPr/>
            <p:nvPr/>
          </p:nvGrpSpPr>
          <p:grpSpPr>
            <a:xfrm>
              <a:off x="157605" y="563668"/>
              <a:ext cx="8917770" cy="5990865"/>
              <a:chOff x="157605" y="662728"/>
              <a:chExt cx="8917770" cy="5307129"/>
            </a:xfrm>
          </p:grpSpPr>
          <p:grpSp>
            <p:nvGrpSpPr>
              <p:cNvPr id="11" name="グループ化 10"/>
              <p:cNvGrpSpPr/>
              <p:nvPr/>
            </p:nvGrpSpPr>
            <p:grpSpPr>
              <a:xfrm>
                <a:off x="3071443" y="662728"/>
                <a:ext cx="6003932" cy="5307129"/>
                <a:chOff x="3012720" y="687896"/>
                <a:chExt cx="6003932" cy="5878040"/>
              </a:xfrm>
            </p:grpSpPr>
            <p:pic>
              <p:nvPicPr>
                <p:cNvPr id="8" name="図 7"/>
                <p:cNvPicPr>
                  <a:picLocks noChangeAspect="1"/>
                </p:cNvPicPr>
                <p:nvPr/>
              </p:nvPicPr>
              <p:blipFill>
                <a:blip r:embed="rId4"/>
                <a:stretch>
                  <a:fillRect/>
                </a:stretch>
              </p:blipFill>
              <p:spPr>
                <a:xfrm>
                  <a:off x="3012720" y="687896"/>
                  <a:ext cx="3012720" cy="5878040"/>
                </a:xfrm>
                <a:prstGeom prst="rect">
                  <a:avLst/>
                </a:prstGeom>
              </p:spPr>
            </p:pic>
            <p:pic>
              <p:nvPicPr>
                <p:cNvPr id="10" name="図 9"/>
                <p:cNvPicPr>
                  <a:picLocks noChangeAspect="1"/>
                </p:cNvPicPr>
                <p:nvPr/>
              </p:nvPicPr>
              <p:blipFill>
                <a:blip r:embed="rId5"/>
                <a:stretch>
                  <a:fillRect/>
                </a:stretch>
              </p:blipFill>
              <p:spPr>
                <a:xfrm>
                  <a:off x="6003932" y="687896"/>
                  <a:ext cx="3012720" cy="5878040"/>
                </a:xfrm>
                <a:prstGeom prst="rect">
                  <a:avLst/>
                </a:prstGeom>
              </p:spPr>
            </p:pic>
          </p:grpSp>
          <p:sp>
            <p:nvSpPr>
              <p:cNvPr id="9" name="正方形/長方形 8"/>
              <p:cNvSpPr/>
              <p:nvPr/>
            </p:nvSpPr>
            <p:spPr>
              <a:xfrm>
                <a:off x="157605" y="1172820"/>
                <a:ext cx="2451371" cy="1523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170325" y="1174858"/>
                <a:ext cx="2801837"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174656" y="1181208"/>
                <a:ext cx="2780329" cy="1515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40</a:t>
            </a:fld>
            <a:endParaRPr kumimoji="1" lang="ja-JP" altLang="en-US"/>
          </a:p>
        </p:txBody>
      </p:sp>
      <p:sp>
        <p:nvSpPr>
          <p:cNvPr id="16" name="テキスト ボックス 15"/>
          <p:cNvSpPr txBox="1"/>
          <p:nvPr/>
        </p:nvSpPr>
        <p:spPr>
          <a:xfrm>
            <a:off x="3754957" y="6616089"/>
            <a:ext cx="5108895" cy="246221"/>
          </a:xfrm>
          <a:prstGeom prst="rect">
            <a:avLst/>
          </a:prstGeom>
          <a:noFill/>
        </p:spPr>
        <p:txBody>
          <a:bodyPr wrap="square" rtlCol="0">
            <a:spAutoFit/>
          </a:bodyPr>
          <a:lstStyle/>
          <a:p>
            <a:pPr algn="r"/>
            <a:r>
              <a:rPr lang="ja-JP" altLang="en-US" sz="1000" dirty="0">
                <a:latin typeface="+mj-ea"/>
                <a:ea typeface="+mj-ea"/>
              </a:rPr>
              <a:t>出典：総務省「平成</a:t>
            </a:r>
            <a:r>
              <a:rPr lang="en-US" altLang="ja-JP" sz="1000" dirty="0">
                <a:latin typeface="+mj-ea"/>
                <a:ea typeface="+mj-ea"/>
              </a:rPr>
              <a:t>27</a:t>
            </a:r>
            <a:r>
              <a:rPr lang="ja-JP" altLang="en-US" sz="1000" dirty="0">
                <a:latin typeface="+mj-ea"/>
                <a:ea typeface="+mj-ea"/>
              </a:rPr>
              <a:t>年国勢調査」</a:t>
            </a:r>
            <a:endParaRPr kumimoji="1" lang="ja-JP" altLang="en-US" sz="1000" dirty="0">
              <a:latin typeface="+mj-ea"/>
              <a:ea typeface="+mj-ea"/>
            </a:endParaRPr>
          </a:p>
        </p:txBody>
      </p:sp>
    </p:spTree>
    <p:extLst>
      <p:ext uri="{BB962C8B-B14F-4D97-AF65-F5344CB8AC3E}">
        <p14:creationId xmlns:p14="http://schemas.microsoft.com/office/powerpoint/2010/main" val="4262833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kumimoji="1" lang="ja-JP" altLang="en-US" smtClean="0"/>
              <a:t>41</a:t>
            </a:fld>
            <a:endParaRPr kumimoji="1" lang="ja-JP" altLang="en-US" dirty="0"/>
          </a:p>
        </p:txBody>
      </p:sp>
      <p:sp>
        <p:nvSpPr>
          <p:cNvPr id="10" name="テキスト ボックス 9"/>
          <p:cNvSpPr txBox="1"/>
          <p:nvPr/>
        </p:nvSpPr>
        <p:spPr>
          <a:xfrm>
            <a:off x="1759547" y="2478410"/>
            <a:ext cx="5624905" cy="1815882"/>
          </a:xfrm>
          <a:prstGeom prst="rect">
            <a:avLst/>
          </a:prstGeom>
          <a:noFill/>
          <a:ln>
            <a:noFill/>
          </a:ln>
        </p:spPr>
        <p:txBody>
          <a:bodyPr wrap="square" rtlCol="0">
            <a:spAutoFit/>
          </a:bodyPr>
          <a:lstStyle/>
          <a:p>
            <a:r>
              <a:rPr lang="ja-JP" altLang="en-US" sz="1600" dirty="0">
                <a:latin typeface="+mn-ea"/>
              </a:rPr>
              <a:t>２．地域産業の構造</a:t>
            </a:r>
            <a:endParaRPr lang="en-US" altLang="ja-JP" sz="1600" dirty="0">
              <a:latin typeface="+mn-ea"/>
            </a:endParaRPr>
          </a:p>
          <a:p>
            <a:r>
              <a:rPr lang="ja-JP" altLang="en-US" sz="1600" dirty="0">
                <a:latin typeface="+mn-ea"/>
              </a:rPr>
              <a:t>　　（１）経済の構造</a:t>
            </a:r>
          </a:p>
          <a:p>
            <a:r>
              <a:rPr lang="ja-JP" altLang="en-US" sz="1600" dirty="0">
                <a:latin typeface="+mn-ea"/>
              </a:rPr>
              <a:t>　　（２）業種別・事業規模別の企業数、従業者数等　</a:t>
            </a:r>
          </a:p>
          <a:p>
            <a:r>
              <a:rPr lang="ja-JP" altLang="en-US" sz="1600" dirty="0">
                <a:latin typeface="+mn-ea"/>
              </a:rPr>
              <a:t>　　（３）業種別の事業継続・新陳代謝について</a:t>
            </a:r>
          </a:p>
          <a:p>
            <a:r>
              <a:rPr lang="ja-JP" altLang="en-US" sz="1600" dirty="0">
                <a:latin typeface="+mn-ea"/>
              </a:rPr>
              <a:t>　　（４）製造業、商業、農林水産業の構造　</a:t>
            </a:r>
            <a:endParaRPr lang="en-US" altLang="ja-JP" sz="1600" dirty="0">
              <a:latin typeface="+mn-ea"/>
            </a:endParaRPr>
          </a:p>
          <a:p>
            <a:r>
              <a:rPr lang="ja-JP" altLang="en-US" sz="1600" dirty="0">
                <a:latin typeface="+mn-ea"/>
              </a:rPr>
              <a:t>　　（５）医療・介護需給</a:t>
            </a:r>
          </a:p>
          <a:p>
            <a:r>
              <a:rPr lang="ja-JP" altLang="en-US" sz="1600" dirty="0">
                <a:latin typeface="+mn-ea"/>
              </a:rPr>
              <a:t>　　（６）事業所の立地動向</a:t>
            </a:r>
          </a:p>
        </p:txBody>
      </p:sp>
    </p:spTree>
    <p:extLst>
      <p:ext uri="{BB962C8B-B14F-4D97-AF65-F5344CB8AC3E}">
        <p14:creationId xmlns:p14="http://schemas.microsoft.com/office/powerpoint/2010/main" val="2489920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6063102" y="4689569"/>
            <a:ext cx="3034892" cy="1780995"/>
          </a:xfrm>
          <a:prstGeom prst="rect">
            <a:avLst/>
          </a:prstGeom>
          <a:ln>
            <a:solidFill>
              <a:schemeClr val="tx1"/>
            </a:solidFill>
          </a:ln>
        </p:spPr>
      </p:pic>
      <p:pic>
        <p:nvPicPr>
          <p:cNvPr id="14" name="図 13"/>
          <p:cNvPicPr>
            <a:picLocks noChangeAspect="1"/>
          </p:cNvPicPr>
          <p:nvPr/>
        </p:nvPicPr>
        <p:blipFill>
          <a:blip r:embed="rId3"/>
          <a:stretch>
            <a:fillRect/>
          </a:stretch>
        </p:blipFill>
        <p:spPr>
          <a:xfrm>
            <a:off x="3082568" y="4689569"/>
            <a:ext cx="2951245" cy="1780995"/>
          </a:xfrm>
          <a:prstGeom prst="rect">
            <a:avLst/>
          </a:prstGeom>
          <a:ln>
            <a:solidFill>
              <a:schemeClr val="tx1"/>
            </a:solidFill>
          </a:ln>
        </p:spPr>
      </p:pic>
      <p:pic>
        <p:nvPicPr>
          <p:cNvPr id="13" name="図 12"/>
          <p:cNvPicPr>
            <a:picLocks noChangeAspect="1"/>
          </p:cNvPicPr>
          <p:nvPr/>
        </p:nvPicPr>
        <p:blipFill>
          <a:blip r:embed="rId4"/>
          <a:stretch>
            <a:fillRect/>
          </a:stretch>
        </p:blipFill>
        <p:spPr>
          <a:xfrm>
            <a:off x="29480" y="4689568"/>
            <a:ext cx="3018318" cy="1780995"/>
          </a:xfrm>
          <a:prstGeom prst="rect">
            <a:avLst/>
          </a:prstGeom>
          <a:ln>
            <a:solidFill>
              <a:schemeClr val="tx1"/>
            </a:solidFill>
          </a:ln>
        </p:spPr>
      </p:pic>
      <p:sp>
        <p:nvSpPr>
          <p:cNvPr id="3" name="テキスト ボックス 2"/>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地域経済循環図（和歌山市）</a:t>
            </a:r>
            <a:endParaRPr lang="ja-JP" altLang="en-US" sz="2000" dirty="0"/>
          </a:p>
        </p:txBody>
      </p:sp>
      <p:sp>
        <p:nvSpPr>
          <p:cNvPr id="8" name="テキスト ボックス 7"/>
          <p:cNvSpPr txBox="1"/>
          <p:nvPr/>
        </p:nvSpPr>
        <p:spPr>
          <a:xfrm>
            <a:off x="1" y="6457890"/>
            <a:ext cx="8848724" cy="400110"/>
          </a:xfrm>
          <a:prstGeom prst="rect">
            <a:avLst/>
          </a:prstGeom>
          <a:noFill/>
        </p:spPr>
        <p:txBody>
          <a:bodyPr wrap="square" rtlCol="0">
            <a:spAutoFit/>
          </a:bodyPr>
          <a:lstStyle/>
          <a:p>
            <a:r>
              <a:rPr lang="ja-JP" altLang="en-US" sz="1000" dirty="0">
                <a:latin typeface="+mn-ea"/>
              </a:rPr>
              <a:t>出典：</a:t>
            </a:r>
            <a:r>
              <a:rPr lang="en-US" altLang="ja-JP" sz="1000" dirty="0">
                <a:latin typeface="+mn-ea"/>
              </a:rPr>
              <a:t>RESAS</a:t>
            </a:r>
            <a:r>
              <a:rPr lang="ja-JP" altLang="en-US" sz="1000" dirty="0">
                <a:latin typeface="+mn-ea"/>
              </a:rPr>
              <a:t>地域経済循環マップ　環境省「地域産業連関表」、「地域経済計算」（株式会社価値総合研究所（日本政策投資銀行グループ）受託作成）、地域経済循環分析　</a:t>
            </a:r>
            <a:r>
              <a:rPr lang="en-US" altLang="ja-JP" sz="1000" dirty="0">
                <a:latin typeface="+mn-ea"/>
              </a:rPr>
              <a:t>http://www.env.go.jp/policy/circulation/index.html</a:t>
            </a:r>
            <a:endParaRPr kumimoji="1" lang="ja-JP" altLang="en-US" sz="1000" dirty="0">
              <a:latin typeface="+mn-ea"/>
            </a:endParaRPr>
          </a:p>
        </p:txBody>
      </p:sp>
      <p:sp>
        <p:nvSpPr>
          <p:cNvPr id="10" name="スライド番号プレースホルダー 9"/>
          <p:cNvSpPr>
            <a:spLocks noGrp="1"/>
          </p:cNvSpPr>
          <p:nvPr>
            <p:ph type="sldNum" sz="quarter" idx="12"/>
          </p:nvPr>
        </p:nvSpPr>
        <p:spPr/>
        <p:txBody>
          <a:bodyPr/>
          <a:lstStyle/>
          <a:p>
            <a:fld id="{61519898-4A8B-4E27-9995-89E4CB889D7A}" type="slidenum">
              <a:rPr kumimoji="1" lang="ja-JP" altLang="en-US" smtClean="0"/>
              <a:t>42</a:t>
            </a:fld>
            <a:endParaRPr kumimoji="1" lang="ja-JP" altLang="en-US"/>
          </a:p>
        </p:txBody>
      </p:sp>
      <p:grpSp>
        <p:nvGrpSpPr>
          <p:cNvPr id="4" name="グループ化 3"/>
          <p:cNvGrpSpPr/>
          <p:nvPr/>
        </p:nvGrpSpPr>
        <p:grpSpPr>
          <a:xfrm>
            <a:off x="779235" y="555900"/>
            <a:ext cx="7557910" cy="4023231"/>
            <a:chOff x="482485" y="555900"/>
            <a:chExt cx="7557910" cy="4023231"/>
          </a:xfrm>
        </p:grpSpPr>
        <p:pic>
          <p:nvPicPr>
            <p:cNvPr id="12" name="図 11"/>
            <p:cNvPicPr>
              <a:picLocks noChangeAspect="1"/>
            </p:cNvPicPr>
            <p:nvPr/>
          </p:nvPicPr>
          <p:blipFill rotWithShape="1">
            <a:blip r:embed="rId5"/>
            <a:srcRect t="5326"/>
            <a:stretch/>
          </p:blipFill>
          <p:spPr>
            <a:xfrm>
              <a:off x="482485" y="555900"/>
              <a:ext cx="7557910" cy="4023231"/>
            </a:xfrm>
            <a:prstGeom prst="rect">
              <a:avLst/>
            </a:prstGeom>
          </p:spPr>
        </p:pic>
        <p:sp>
          <p:nvSpPr>
            <p:cNvPr id="2" name="正方形/長方形 1"/>
            <p:cNvSpPr/>
            <p:nvPr/>
          </p:nvSpPr>
          <p:spPr>
            <a:xfrm>
              <a:off x="3607266" y="556776"/>
              <a:ext cx="1510018" cy="71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60725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地域経済循環（生産分析）</a:t>
            </a:r>
            <a:r>
              <a:rPr lang="ja-JP" altLang="en-US" sz="2000" dirty="0"/>
              <a:t>～産業部門別生産額～</a:t>
            </a:r>
            <a:endParaRPr lang="en-US" altLang="ja-JP" sz="2000" dirty="0"/>
          </a:p>
        </p:txBody>
      </p:sp>
      <p:sp>
        <p:nvSpPr>
          <p:cNvPr id="17" name="テキスト ボックス 16"/>
          <p:cNvSpPr txBox="1"/>
          <p:nvPr/>
        </p:nvSpPr>
        <p:spPr>
          <a:xfrm>
            <a:off x="4762" y="6457890"/>
            <a:ext cx="8824913" cy="400110"/>
          </a:xfrm>
          <a:prstGeom prst="rect">
            <a:avLst/>
          </a:prstGeom>
          <a:noFill/>
        </p:spPr>
        <p:txBody>
          <a:bodyPr wrap="square" rtlCol="0">
            <a:spAutoFit/>
          </a:bodyPr>
          <a:lstStyle/>
          <a:p>
            <a:r>
              <a:rPr lang="ja-JP" altLang="en-US" sz="1000" dirty="0">
                <a:latin typeface="+mn-ea"/>
              </a:rPr>
              <a:t>出典：</a:t>
            </a:r>
            <a:r>
              <a:rPr lang="en-US" altLang="ja-JP" sz="1000" dirty="0">
                <a:latin typeface="+mn-ea"/>
              </a:rPr>
              <a:t>RESAS</a:t>
            </a:r>
            <a:r>
              <a:rPr lang="ja-JP" altLang="en-US" sz="1000" dirty="0">
                <a:latin typeface="+mn-ea"/>
              </a:rPr>
              <a:t>地域経済循環マップ</a:t>
            </a:r>
            <a:r>
              <a:rPr lang="en-US" altLang="ja-JP" sz="1000" dirty="0">
                <a:latin typeface="+mn-ea"/>
              </a:rPr>
              <a:t>-</a:t>
            </a:r>
            <a:r>
              <a:rPr lang="ja-JP" altLang="en-US" sz="1000" dirty="0">
                <a:latin typeface="+mn-ea"/>
              </a:rPr>
              <a:t>生産分析　環境省「地域産業連関表」、「地域経済計算」（株式会社価値総合研究所（日本政策投資銀行グループ）受託作成）、地域経済循環分析　</a:t>
            </a:r>
            <a:r>
              <a:rPr lang="en-US" altLang="ja-JP" sz="1000" dirty="0">
                <a:latin typeface="+mn-ea"/>
              </a:rPr>
              <a:t>http://www.env.go.jp/policy/circulation/index.html</a:t>
            </a:r>
            <a:endParaRPr kumimoji="1" lang="ja-JP" altLang="en-US" sz="1000" dirty="0">
              <a:latin typeface="+mn-ea"/>
            </a:endParaRPr>
          </a:p>
        </p:txBody>
      </p:sp>
      <p:sp>
        <p:nvSpPr>
          <p:cNvPr id="6" name="スライド番号プレースホルダー 5"/>
          <p:cNvSpPr>
            <a:spLocks noGrp="1"/>
          </p:cNvSpPr>
          <p:nvPr>
            <p:ph type="sldNum" sz="quarter" idx="12"/>
          </p:nvPr>
        </p:nvSpPr>
        <p:spPr/>
        <p:txBody>
          <a:bodyPr/>
          <a:lstStyle/>
          <a:p>
            <a:fld id="{61519898-4A8B-4E27-9995-89E4CB889D7A}" type="slidenum">
              <a:rPr kumimoji="1" lang="ja-JP" altLang="en-US" smtClean="0"/>
              <a:t>43</a:t>
            </a:fld>
            <a:endParaRPr kumimoji="1" lang="ja-JP" altLang="en-US"/>
          </a:p>
        </p:txBody>
      </p:sp>
      <p:grpSp>
        <p:nvGrpSpPr>
          <p:cNvPr id="13" name="グループ化 12"/>
          <p:cNvGrpSpPr/>
          <p:nvPr/>
        </p:nvGrpSpPr>
        <p:grpSpPr>
          <a:xfrm>
            <a:off x="-143806" y="3576821"/>
            <a:ext cx="4701981" cy="2914407"/>
            <a:chOff x="-143806" y="3576821"/>
            <a:chExt cx="4701981" cy="2914407"/>
          </a:xfrm>
        </p:grpSpPr>
        <p:pic>
          <p:nvPicPr>
            <p:cNvPr id="5" name="図 4"/>
            <p:cNvPicPr>
              <a:picLocks noChangeAspect="1"/>
            </p:cNvPicPr>
            <p:nvPr/>
          </p:nvPicPr>
          <p:blipFill>
            <a:blip r:embed="rId2"/>
            <a:stretch>
              <a:fillRect/>
            </a:stretch>
          </p:blipFill>
          <p:spPr>
            <a:xfrm>
              <a:off x="71718" y="3576821"/>
              <a:ext cx="4486457" cy="2881069"/>
            </a:xfrm>
            <a:prstGeom prst="rect">
              <a:avLst/>
            </a:prstGeom>
            <a:ln>
              <a:noFill/>
            </a:ln>
          </p:spPr>
        </p:pic>
        <p:sp>
          <p:nvSpPr>
            <p:cNvPr id="12" name="テキスト ボックス 11"/>
            <p:cNvSpPr txBox="1"/>
            <p:nvPr/>
          </p:nvSpPr>
          <p:spPr>
            <a:xfrm>
              <a:off x="-143806" y="4518808"/>
              <a:ext cx="502023" cy="1708160"/>
            </a:xfrm>
            <a:prstGeom prst="rect">
              <a:avLst/>
            </a:prstGeom>
            <a:noFill/>
          </p:spPr>
          <p:txBody>
            <a:bodyPr wrap="square" rtlCol="0">
              <a:spAutoFit/>
            </a:bodyPr>
            <a:lstStyle/>
            <a:p>
              <a:pPr algn="r">
                <a:lnSpc>
                  <a:spcPts val="2100"/>
                </a:lnSpc>
              </a:pPr>
              <a:r>
                <a:rPr lang="en-US" altLang="ja-JP" sz="800" dirty="0"/>
                <a:t>1.25</a:t>
              </a:r>
            </a:p>
            <a:p>
              <a:pPr algn="r">
                <a:lnSpc>
                  <a:spcPts val="2100"/>
                </a:lnSpc>
              </a:pPr>
              <a:r>
                <a:rPr lang="en-US" altLang="ja-JP" sz="800" dirty="0"/>
                <a:t>1.00</a:t>
              </a:r>
            </a:p>
            <a:p>
              <a:pPr algn="r">
                <a:lnSpc>
                  <a:spcPts val="2100"/>
                </a:lnSpc>
              </a:pPr>
              <a:r>
                <a:rPr lang="en-US" altLang="ja-JP" sz="800" dirty="0"/>
                <a:t>0.75</a:t>
              </a:r>
            </a:p>
            <a:p>
              <a:pPr algn="r">
                <a:lnSpc>
                  <a:spcPts val="2100"/>
                </a:lnSpc>
              </a:pPr>
              <a:r>
                <a:rPr lang="en-US" altLang="ja-JP" sz="800" dirty="0"/>
                <a:t>0.50</a:t>
              </a:r>
            </a:p>
            <a:p>
              <a:pPr algn="r">
                <a:lnSpc>
                  <a:spcPts val="2100"/>
                </a:lnSpc>
              </a:pPr>
              <a:r>
                <a:rPr lang="en-US" altLang="ja-JP" sz="800" dirty="0"/>
                <a:t>0.25</a:t>
              </a:r>
            </a:p>
            <a:p>
              <a:pPr algn="r">
                <a:lnSpc>
                  <a:spcPts val="2100"/>
                </a:lnSpc>
              </a:pPr>
              <a:r>
                <a:rPr lang="en-US" altLang="ja-JP" sz="800" dirty="0"/>
                <a:t>0.00</a:t>
              </a:r>
            </a:p>
          </p:txBody>
        </p:sp>
        <p:sp>
          <p:nvSpPr>
            <p:cNvPr id="8" name="テキスト ボックス 7"/>
            <p:cNvSpPr txBox="1"/>
            <p:nvPr/>
          </p:nvSpPr>
          <p:spPr>
            <a:xfrm>
              <a:off x="885052" y="6069847"/>
              <a:ext cx="276999" cy="421381"/>
            </a:xfrm>
            <a:prstGeom prst="rect">
              <a:avLst/>
            </a:prstGeom>
            <a:noFill/>
          </p:spPr>
          <p:txBody>
            <a:bodyPr vert="eaVert" wrap="square" rtlCol="0">
              <a:spAutoFit/>
            </a:bodyPr>
            <a:lstStyle/>
            <a:p>
              <a:r>
                <a:rPr kumimoji="1" lang="en-US" altLang="ja-JP" sz="600" dirty="0">
                  <a:latin typeface="+mn-ea"/>
                </a:rPr>
                <a:t>1</a:t>
              </a:r>
              <a:r>
                <a:rPr kumimoji="1" lang="ja-JP" altLang="en-US" sz="600" dirty="0">
                  <a:latin typeface="+mn-ea"/>
                </a:rPr>
                <a:t>次産業</a:t>
              </a:r>
            </a:p>
          </p:txBody>
        </p:sp>
        <p:sp>
          <p:nvSpPr>
            <p:cNvPr id="14" name="テキスト ボックス 13"/>
            <p:cNvSpPr txBox="1"/>
            <p:nvPr/>
          </p:nvSpPr>
          <p:spPr>
            <a:xfrm>
              <a:off x="2290401" y="6065084"/>
              <a:ext cx="276999" cy="421381"/>
            </a:xfrm>
            <a:prstGeom prst="rect">
              <a:avLst/>
            </a:prstGeom>
            <a:noFill/>
          </p:spPr>
          <p:txBody>
            <a:bodyPr vert="eaVert" wrap="square" rtlCol="0">
              <a:spAutoFit/>
            </a:bodyPr>
            <a:lstStyle/>
            <a:p>
              <a:r>
                <a:rPr kumimoji="1" lang="en-US" altLang="ja-JP" sz="600" dirty="0">
                  <a:latin typeface="+mn-ea"/>
                </a:rPr>
                <a:t>2</a:t>
              </a:r>
              <a:r>
                <a:rPr kumimoji="1" lang="ja-JP" altLang="en-US" sz="600" dirty="0">
                  <a:latin typeface="+mn-ea"/>
                </a:rPr>
                <a:t>次産業</a:t>
              </a:r>
            </a:p>
          </p:txBody>
        </p:sp>
        <p:sp>
          <p:nvSpPr>
            <p:cNvPr id="16" name="テキスト ボックス 15"/>
            <p:cNvSpPr txBox="1"/>
            <p:nvPr/>
          </p:nvSpPr>
          <p:spPr>
            <a:xfrm>
              <a:off x="3695750" y="6060323"/>
              <a:ext cx="276999" cy="421381"/>
            </a:xfrm>
            <a:prstGeom prst="rect">
              <a:avLst/>
            </a:prstGeom>
            <a:noFill/>
          </p:spPr>
          <p:txBody>
            <a:bodyPr vert="eaVert" wrap="square" rtlCol="0">
              <a:spAutoFit/>
            </a:bodyPr>
            <a:lstStyle/>
            <a:p>
              <a:r>
                <a:rPr lang="en-US" altLang="ja-JP" sz="600" dirty="0">
                  <a:latin typeface="+mn-ea"/>
                </a:rPr>
                <a:t>3</a:t>
              </a:r>
              <a:r>
                <a:rPr kumimoji="1" lang="ja-JP" altLang="en-US" sz="600" dirty="0">
                  <a:latin typeface="+mn-ea"/>
                </a:rPr>
                <a:t>次産業</a:t>
              </a:r>
            </a:p>
          </p:txBody>
        </p:sp>
      </p:grpSp>
      <p:grpSp>
        <p:nvGrpSpPr>
          <p:cNvPr id="28" name="グループ化 27"/>
          <p:cNvGrpSpPr/>
          <p:nvPr/>
        </p:nvGrpSpPr>
        <p:grpSpPr>
          <a:xfrm>
            <a:off x="-71868" y="673055"/>
            <a:ext cx="4630044" cy="2895920"/>
            <a:chOff x="-71868" y="673055"/>
            <a:chExt cx="4630044" cy="2895920"/>
          </a:xfrm>
        </p:grpSpPr>
        <p:sp>
          <p:nvSpPr>
            <p:cNvPr id="15" name="正方形/長方形 14"/>
            <p:cNvSpPr/>
            <p:nvPr/>
          </p:nvSpPr>
          <p:spPr>
            <a:xfrm>
              <a:off x="131780" y="1362075"/>
              <a:ext cx="226437" cy="1814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stretch>
              <a:fillRect/>
            </a:stretch>
          </p:blipFill>
          <p:spPr>
            <a:xfrm>
              <a:off x="71718" y="673055"/>
              <a:ext cx="4486458" cy="2882518"/>
            </a:xfrm>
            <a:prstGeom prst="rect">
              <a:avLst/>
            </a:prstGeom>
            <a:ln>
              <a:noFill/>
            </a:ln>
          </p:spPr>
        </p:pic>
        <p:sp>
          <p:nvSpPr>
            <p:cNvPr id="18" name="テキスト ボックス 17"/>
            <p:cNvSpPr txBox="1"/>
            <p:nvPr/>
          </p:nvSpPr>
          <p:spPr>
            <a:xfrm>
              <a:off x="927916" y="3147594"/>
              <a:ext cx="276999" cy="421381"/>
            </a:xfrm>
            <a:prstGeom prst="rect">
              <a:avLst/>
            </a:prstGeom>
            <a:noFill/>
          </p:spPr>
          <p:txBody>
            <a:bodyPr vert="eaVert" wrap="square" rtlCol="0">
              <a:spAutoFit/>
            </a:bodyPr>
            <a:lstStyle/>
            <a:p>
              <a:r>
                <a:rPr kumimoji="1" lang="en-US" altLang="ja-JP" sz="600" dirty="0">
                  <a:latin typeface="+mn-ea"/>
                </a:rPr>
                <a:t>1</a:t>
              </a:r>
              <a:r>
                <a:rPr kumimoji="1" lang="ja-JP" altLang="en-US" sz="600" dirty="0">
                  <a:latin typeface="+mn-ea"/>
                </a:rPr>
                <a:t>次産業</a:t>
              </a:r>
            </a:p>
          </p:txBody>
        </p:sp>
        <p:sp>
          <p:nvSpPr>
            <p:cNvPr id="19" name="テキスト ボックス 18"/>
            <p:cNvSpPr txBox="1"/>
            <p:nvPr/>
          </p:nvSpPr>
          <p:spPr>
            <a:xfrm>
              <a:off x="2295164" y="3142831"/>
              <a:ext cx="276999" cy="421381"/>
            </a:xfrm>
            <a:prstGeom prst="rect">
              <a:avLst/>
            </a:prstGeom>
            <a:noFill/>
          </p:spPr>
          <p:txBody>
            <a:bodyPr vert="eaVert" wrap="square" rtlCol="0">
              <a:spAutoFit/>
            </a:bodyPr>
            <a:lstStyle/>
            <a:p>
              <a:r>
                <a:rPr kumimoji="1" lang="en-US" altLang="ja-JP" sz="600" dirty="0">
                  <a:latin typeface="+mn-ea"/>
                </a:rPr>
                <a:t>2</a:t>
              </a:r>
              <a:r>
                <a:rPr kumimoji="1" lang="ja-JP" altLang="en-US" sz="600" dirty="0">
                  <a:latin typeface="+mn-ea"/>
                </a:rPr>
                <a:t>次産業</a:t>
              </a:r>
            </a:p>
          </p:txBody>
        </p:sp>
        <p:sp>
          <p:nvSpPr>
            <p:cNvPr id="21" name="テキスト ボックス 20"/>
            <p:cNvSpPr txBox="1"/>
            <p:nvPr/>
          </p:nvSpPr>
          <p:spPr>
            <a:xfrm>
              <a:off x="3676698" y="3138070"/>
              <a:ext cx="276999" cy="421381"/>
            </a:xfrm>
            <a:prstGeom prst="rect">
              <a:avLst/>
            </a:prstGeom>
            <a:noFill/>
          </p:spPr>
          <p:txBody>
            <a:bodyPr vert="eaVert" wrap="square" rtlCol="0">
              <a:spAutoFit/>
            </a:bodyPr>
            <a:lstStyle/>
            <a:p>
              <a:r>
                <a:rPr lang="en-US" altLang="ja-JP" sz="600" dirty="0">
                  <a:latin typeface="+mn-ea"/>
                </a:rPr>
                <a:t>3</a:t>
              </a:r>
              <a:r>
                <a:rPr kumimoji="1" lang="ja-JP" altLang="en-US" sz="600" dirty="0">
                  <a:latin typeface="+mn-ea"/>
                </a:rPr>
                <a:t>次産業</a:t>
              </a:r>
            </a:p>
          </p:txBody>
        </p:sp>
        <p:sp>
          <p:nvSpPr>
            <p:cNvPr id="26" name="正方形/長方形 25"/>
            <p:cNvSpPr/>
            <p:nvPr/>
          </p:nvSpPr>
          <p:spPr>
            <a:xfrm>
              <a:off x="114482" y="1377315"/>
              <a:ext cx="211964" cy="1819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71868" y="1207442"/>
              <a:ext cx="502023" cy="2144177"/>
            </a:xfrm>
            <a:prstGeom prst="rect">
              <a:avLst/>
            </a:prstGeom>
            <a:noFill/>
          </p:spPr>
          <p:txBody>
            <a:bodyPr wrap="square" rtlCol="0">
              <a:spAutoFit/>
            </a:bodyPr>
            <a:lstStyle/>
            <a:p>
              <a:pPr algn="r">
                <a:lnSpc>
                  <a:spcPts val="3200"/>
                </a:lnSpc>
              </a:pPr>
              <a:r>
                <a:rPr lang="ja-JP" altLang="en-US" sz="800" dirty="0"/>
                <a:t>（</a:t>
              </a:r>
              <a:r>
                <a:rPr kumimoji="1" lang="ja-JP" altLang="en-US" sz="800" dirty="0"/>
                <a:t>億円）</a:t>
              </a:r>
              <a:endParaRPr kumimoji="1" lang="en-US" altLang="ja-JP" sz="800" dirty="0"/>
            </a:p>
            <a:p>
              <a:pPr algn="r">
                <a:lnSpc>
                  <a:spcPts val="3200"/>
                </a:lnSpc>
              </a:pPr>
              <a:r>
                <a:rPr lang="en-US" altLang="ja-JP" sz="800" dirty="0"/>
                <a:t>15,000</a:t>
              </a:r>
            </a:p>
            <a:p>
              <a:pPr algn="r">
                <a:lnSpc>
                  <a:spcPts val="3200"/>
                </a:lnSpc>
              </a:pPr>
              <a:r>
                <a:rPr lang="en-US" altLang="ja-JP" sz="800" dirty="0"/>
                <a:t>10,000</a:t>
              </a:r>
            </a:p>
            <a:p>
              <a:pPr algn="r">
                <a:lnSpc>
                  <a:spcPts val="3200"/>
                </a:lnSpc>
              </a:pPr>
              <a:r>
                <a:rPr lang="en-US" altLang="ja-JP" sz="800" dirty="0"/>
                <a:t>50,000</a:t>
              </a:r>
            </a:p>
            <a:p>
              <a:pPr algn="r">
                <a:lnSpc>
                  <a:spcPts val="3200"/>
                </a:lnSpc>
              </a:pPr>
              <a:r>
                <a:rPr lang="en-US" altLang="ja-JP" sz="800" dirty="0"/>
                <a:t>0</a:t>
              </a:r>
            </a:p>
          </p:txBody>
        </p:sp>
      </p:grpSp>
      <p:grpSp>
        <p:nvGrpSpPr>
          <p:cNvPr id="29" name="グループ化 28"/>
          <p:cNvGrpSpPr/>
          <p:nvPr/>
        </p:nvGrpSpPr>
        <p:grpSpPr>
          <a:xfrm>
            <a:off x="4352925" y="673055"/>
            <a:ext cx="4764180" cy="2891155"/>
            <a:chOff x="4352925" y="673055"/>
            <a:chExt cx="4764180" cy="2891155"/>
          </a:xfrm>
        </p:grpSpPr>
        <p:pic>
          <p:nvPicPr>
            <p:cNvPr id="4" name="図 3"/>
            <p:cNvPicPr>
              <a:picLocks noChangeAspect="1"/>
            </p:cNvPicPr>
            <p:nvPr/>
          </p:nvPicPr>
          <p:blipFill>
            <a:blip r:embed="rId4"/>
            <a:stretch>
              <a:fillRect/>
            </a:stretch>
          </p:blipFill>
          <p:spPr>
            <a:xfrm>
              <a:off x="4658288" y="673055"/>
              <a:ext cx="4458817" cy="2881069"/>
            </a:xfrm>
            <a:prstGeom prst="rect">
              <a:avLst/>
            </a:prstGeom>
            <a:ln>
              <a:noFill/>
            </a:ln>
          </p:spPr>
        </p:pic>
        <p:sp>
          <p:nvSpPr>
            <p:cNvPr id="22" name="テキスト ボックス 21"/>
            <p:cNvSpPr txBox="1"/>
            <p:nvPr/>
          </p:nvSpPr>
          <p:spPr>
            <a:xfrm>
              <a:off x="5505691" y="3142829"/>
              <a:ext cx="276999" cy="421381"/>
            </a:xfrm>
            <a:prstGeom prst="rect">
              <a:avLst/>
            </a:prstGeom>
            <a:noFill/>
          </p:spPr>
          <p:txBody>
            <a:bodyPr vert="eaVert" wrap="square" rtlCol="0">
              <a:spAutoFit/>
            </a:bodyPr>
            <a:lstStyle/>
            <a:p>
              <a:r>
                <a:rPr kumimoji="1" lang="en-US" altLang="ja-JP" sz="600" dirty="0">
                  <a:latin typeface="+mn-ea"/>
                </a:rPr>
                <a:t>1</a:t>
              </a:r>
              <a:r>
                <a:rPr kumimoji="1" lang="ja-JP" altLang="en-US" sz="600" dirty="0">
                  <a:latin typeface="+mn-ea"/>
                </a:rPr>
                <a:t>次産業</a:t>
              </a:r>
            </a:p>
          </p:txBody>
        </p:sp>
        <p:sp>
          <p:nvSpPr>
            <p:cNvPr id="23" name="テキスト ボックス 22"/>
            <p:cNvSpPr txBox="1"/>
            <p:nvPr/>
          </p:nvSpPr>
          <p:spPr>
            <a:xfrm>
              <a:off x="6868176" y="3138066"/>
              <a:ext cx="276999" cy="421381"/>
            </a:xfrm>
            <a:prstGeom prst="rect">
              <a:avLst/>
            </a:prstGeom>
            <a:noFill/>
          </p:spPr>
          <p:txBody>
            <a:bodyPr vert="eaVert" wrap="square" rtlCol="0">
              <a:spAutoFit/>
            </a:bodyPr>
            <a:lstStyle/>
            <a:p>
              <a:r>
                <a:rPr kumimoji="1" lang="en-US" altLang="ja-JP" sz="600" dirty="0">
                  <a:latin typeface="+mn-ea"/>
                </a:rPr>
                <a:t>2</a:t>
              </a:r>
              <a:r>
                <a:rPr kumimoji="1" lang="ja-JP" altLang="en-US" sz="600" dirty="0">
                  <a:latin typeface="+mn-ea"/>
                </a:rPr>
                <a:t>次産業</a:t>
              </a:r>
            </a:p>
          </p:txBody>
        </p:sp>
        <p:sp>
          <p:nvSpPr>
            <p:cNvPr id="24" name="テキスト ボックス 23"/>
            <p:cNvSpPr txBox="1"/>
            <p:nvPr/>
          </p:nvSpPr>
          <p:spPr>
            <a:xfrm>
              <a:off x="8225895" y="3133305"/>
              <a:ext cx="276999" cy="421381"/>
            </a:xfrm>
            <a:prstGeom prst="rect">
              <a:avLst/>
            </a:prstGeom>
            <a:noFill/>
          </p:spPr>
          <p:txBody>
            <a:bodyPr vert="eaVert" wrap="square" rtlCol="0">
              <a:spAutoFit/>
            </a:bodyPr>
            <a:lstStyle/>
            <a:p>
              <a:r>
                <a:rPr lang="en-US" altLang="ja-JP" sz="600" dirty="0">
                  <a:latin typeface="+mn-ea"/>
                </a:rPr>
                <a:t>3</a:t>
              </a:r>
              <a:r>
                <a:rPr kumimoji="1" lang="ja-JP" altLang="en-US" sz="600" dirty="0">
                  <a:latin typeface="+mn-ea"/>
                </a:rPr>
                <a:t>次産業</a:t>
              </a:r>
            </a:p>
          </p:txBody>
        </p:sp>
        <p:sp>
          <p:nvSpPr>
            <p:cNvPr id="27" name="正方形/長方形 26"/>
            <p:cNvSpPr/>
            <p:nvPr/>
          </p:nvSpPr>
          <p:spPr>
            <a:xfrm>
              <a:off x="4654166" y="1375140"/>
              <a:ext cx="260174" cy="195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352925" y="1217188"/>
              <a:ext cx="650973" cy="2144177"/>
            </a:xfrm>
            <a:prstGeom prst="rect">
              <a:avLst/>
            </a:prstGeom>
            <a:noFill/>
          </p:spPr>
          <p:txBody>
            <a:bodyPr wrap="square" rtlCol="0">
              <a:spAutoFit/>
            </a:bodyPr>
            <a:lstStyle/>
            <a:p>
              <a:pPr algn="r">
                <a:lnSpc>
                  <a:spcPts val="3200"/>
                </a:lnSpc>
              </a:pPr>
              <a:r>
                <a:rPr lang="ja-JP" altLang="en-US" sz="800" dirty="0"/>
                <a:t>（</a:t>
              </a:r>
              <a:r>
                <a:rPr kumimoji="1" lang="ja-JP" altLang="en-US" sz="800" dirty="0"/>
                <a:t>百万円）</a:t>
              </a:r>
              <a:endParaRPr kumimoji="1" lang="en-US" altLang="ja-JP" sz="800" dirty="0"/>
            </a:p>
            <a:p>
              <a:pPr algn="r">
                <a:lnSpc>
                  <a:spcPts val="3200"/>
                </a:lnSpc>
              </a:pPr>
              <a:r>
                <a:rPr lang="en-US" altLang="ja-JP" sz="800" dirty="0"/>
                <a:t>30.00</a:t>
              </a:r>
            </a:p>
            <a:p>
              <a:pPr algn="r">
                <a:lnSpc>
                  <a:spcPts val="3200"/>
                </a:lnSpc>
              </a:pPr>
              <a:r>
                <a:rPr lang="en-US" altLang="ja-JP" sz="800" dirty="0"/>
                <a:t>20.00</a:t>
              </a:r>
            </a:p>
            <a:p>
              <a:pPr algn="r">
                <a:lnSpc>
                  <a:spcPts val="3200"/>
                </a:lnSpc>
              </a:pPr>
              <a:r>
                <a:rPr lang="en-US" altLang="ja-JP" sz="800" dirty="0"/>
                <a:t>10.00</a:t>
              </a:r>
            </a:p>
            <a:p>
              <a:pPr algn="r">
                <a:lnSpc>
                  <a:spcPts val="3200"/>
                </a:lnSpc>
              </a:pPr>
              <a:r>
                <a:rPr lang="en-US" altLang="ja-JP" sz="800" dirty="0"/>
                <a:t>0.00</a:t>
              </a:r>
            </a:p>
          </p:txBody>
        </p:sp>
      </p:grpSp>
      <p:sp>
        <p:nvSpPr>
          <p:cNvPr id="25" name="テキスト ボックス 24"/>
          <p:cNvSpPr txBox="1"/>
          <p:nvPr/>
        </p:nvSpPr>
        <p:spPr>
          <a:xfrm>
            <a:off x="3304402" y="502904"/>
            <a:ext cx="2339788" cy="369332"/>
          </a:xfrm>
          <a:prstGeom prst="rect">
            <a:avLst/>
          </a:prstGeom>
          <a:noFill/>
        </p:spPr>
        <p:txBody>
          <a:bodyPr wrap="square" rtlCol="0">
            <a:spAutoFit/>
          </a:bodyPr>
          <a:lstStyle/>
          <a:p>
            <a:pPr algn="ctr"/>
            <a:r>
              <a:rPr kumimoji="1" lang="ja-JP" altLang="en-US" dirty="0">
                <a:latin typeface="HGPｺﾞｼｯｸE" panose="020B0900000000000000" pitchFamily="50" charset="-128"/>
                <a:ea typeface="HGPｺﾞｼｯｸE" panose="020B0900000000000000" pitchFamily="50" charset="-128"/>
              </a:rPr>
              <a:t>和歌山市　</a:t>
            </a:r>
            <a:r>
              <a:rPr kumimoji="1" lang="en-US" altLang="ja-JP" dirty="0">
                <a:latin typeface="HGPｺﾞｼｯｸE" panose="020B0900000000000000" pitchFamily="50" charset="-128"/>
                <a:ea typeface="HGPｺﾞｼｯｸE" panose="020B0900000000000000" pitchFamily="50" charset="-128"/>
              </a:rPr>
              <a:t>2015</a:t>
            </a:r>
            <a:r>
              <a:rPr kumimoji="1" lang="ja-JP" altLang="en-US" dirty="0">
                <a:latin typeface="HGPｺﾞｼｯｸE" panose="020B0900000000000000" pitchFamily="50" charset="-128"/>
                <a:ea typeface="HGPｺﾞｼｯｸE" panose="020B0900000000000000" pitchFamily="50" charset="-128"/>
              </a:rPr>
              <a:t>年</a:t>
            </a:r>
          </a:p>
        </p:txBody>
      </p:sp>
    </p:spTree>
    <p:extLst>
      <p:ext uri="{BB962C8B-B14F-4D97-AF65-F5344CB8AC3E}">
        <p14:creationId xmlns:p14="http://schemas.microsoft.com/office/powerpoint/2010/main" val="1183483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地域経済循環（生産分析）</a:t>
            </a:r>
            <a:r>
              <a:rPr lang="ja-JP" altLang="en-US" sz="2000" dirty="0"/>
              <a:t>～生産額の収支～</a:t>
            </a:r>
            <a:endParaRPr lang="en-US" altLang="ja-JP" sz="2000" dirty="0"/>
          </a:p>
        </p:txBody>
      </p:sp>
      <p:sp>
        <p:nvSpPr>
          <p:cNvPr id="17" name="テキスト ボックス 16"/>
          <p:cNvSpPr txBox="1"/>
          <p:nvPr/>
        </p:nvSpPr>
        <p:spPr>
          <a:xfrm>
            <a:off x="-4764" y="6448365"/>
            <a:ext cx="8777289" cy="400110"/>
          </a:xfrm>
          <a:prstGeom prst="rect">
            <a:avLst/>
          </a:prstGeom>
          <a:noFill/>
        </p:spPr>
        <p:txBody>
          <a:bodyPr wrap="square" rtlCol="0">
            <a:spAutoFit/>
          </a:bodyPr>
          <a:lstStyle/>
          <a:p>
            <a:r>
              <a:rPr lang="ja-JP" altLang="en-US" sz="1000" dirty="0">
                <a:latin typeface="+mn-ea"/>
              </a:rPr>
              <a:t>出典：</a:t>
            </a:r>
            <a:r>
              <a:rPr lang="en-US" altLang="ja-JP" sz="1000" dirty="0">
                <a:latin typeface="+mn-ea"/>
              </a:rPr>
              <a:t>RESAS</a:t>
            </a:r>
            <a:r>
              <a:rPr lang="ja-JP" altLang="en-US" sz="1000" dirty="0">
                <a:latin typeface="+mn-ea"/>
              </a:rPr>
              <a:t>地域経済循環マップ</a:t>
            </a:r>
            <a:r>
              <a:rPr lang="en-US" altLang="ja-JP" sz="1000" dirty="0">
                <a:latin typeface="+mn-ea"/>
              </a:rPr>
              <a:t>-</a:t>
            </a:r>
            <a:r>
              <a:rPr lang="ja-JP" altLang="en-US" sz="1000" dirty="0">
                <a:latin typeface="+mn-ea"/>
              </a:rPr>
              <a:t>生産分析　環境省「地域産業連関表」、「地域経済計算」（株式会社価値総合研究所（日本政策投資銀行グループ）受託作成）、地域経済循環分析　</a:t>
            </a:r>
            <a:r>
              <a:rPr lang="en-US" altLang="ja-JP" sz="1000" dirty="0">
                <a:latin typeface="+mn-ea"/>
              </a:rPr>
              <a:t>http://www.env.go.jp/policy/circulation/index.html</a:t>
            </a:r>
            <a:endParaRPr kumimoji="1" lang="ja-JP" altLang="en-US" sz="1000" dirty="0">
              <a:latin typeface="+mn-ea"/>
            </a:endParaRPr>
          </a:p>
        </p:txBody>
      </p:sp>
      <p:sp>
        <p:nvSpPr>
          <p:cNvPr id="6" name="スライド番号プレースホルダー 5"/>
          <p:cNvSpPr>
            <a:spLocks noGrp="1"/>
          </p:cNvSpPr>
          <p:nvPr>
            <p:ph type="sldNum" sz="quarter" idx="12"/>
          </p:nvPr>
        </p:nvSpPr>
        <p:spPr/>
        <p:txBody>
          <a:bodyPr/>
          <a:lstStyle/>
          <a:p>
            <a:fld id="{61519898-4A8B-4E27-9995-89E4CB889D7A}" type="slidenum">
              <a:rPr kumimoji="1" lang="ja-JP" altLang="en-US" smtClean="0"/>
              <a:t>44</a:t>
            </a:fld>
            <a:endParaRPr kumimoji="1" lang="ja-JP" altLang="en-US"/>
          </a:p>
        </p:txBody>
      </p:sp>
      <p:pic>
        <p:nvPicPr>
          <p:cNvPr id="8" name="図 7"/>
          <p:cNvPicPr>
            <a:picLocks noChangeAspect="1"/>
          </p:cNvPicPr>
          <p:nvPr/>
        </p:nvPicPr>
        <p:blipFill>
          <a:blip r:embed="rId2"/>
          <a:stretch>
            <a:fillRect/>
          </a:stretch>
        </p:blipFill>
        <p:spPr>
          <a:xfrm>
            <a:off x="4596178" y="1686448"/>
            <a:ext cx="4511961" cy="3674894"/>
          </a:xfrm>
          <a:prstGeom prst="rect">
            <a:avLst/>
          </a:prstGeom>
        </p:spPr>
      </p:pic>
      <p:sp>
        <p:nvSpPr>
          <p:cNvPr id="9" name="テキスト ボックス 8"/>
          <p:cNvSpPr txBox="1"/>
          <p:nvPr/>
        </p:nvSpPr>
        <p:spPr>
          <a:xfrm>
            <a:off x="4596178" y="5361342"/>
            <a:ext cx="4511961" cy="553998"/>
          </a:xfrm>
          <a:prstGeom prst="rect">
            <a:avLst/>
          </a:prstGeom>
          <a:noFill/>
        </p:spPr>
        <p:txBody>
          <a:bodyPr wrap="square" rtlCol="0">
            <a:spAutoFit/>
          </a:bodyPr>
          <a:lstStyle/>
          <a:p>
            <a:r>
              <a:rPr lang="ja-JP" altLang="en-US" sz="1000" dirty="0">
                <a:latin typeface="+mn-ea"/>
              </a:rPr>
              <a:t> 枠の背景色：産業の移輸出額から移輸入額を引いて、</a:t>
            </a:r>
            <a:r>
              <a:rPr lang="en-US" altLang="ja-JP" sz="1000" dirty="0">
                <a:latin typeface="+mn-ea"/>
              </a:rPr>
              <a:t>0 </a:t>
            </a:r>
            <a:r>
              <a:rPr lang="ja-JP" altLang="en-US" sz="1000" dirty="0">
                <a:latin typeface="+mn-ea"/>
              </a:rPr>
              <a:t>以上の産業（域外から所得を稼いでいる産業）を赤色、</a:t>
            </a:r>
            <a:r>
              <a:rPr lang="en-US" altLang="ja-JP" sz="1000" dirty="0">
                <a:latin typeface="+mn-ea"/>
              </a:rPr>
              <a:t>0 </a:t>
            </a:r>
            <a:r>
              <a:rPr lang="ja-JP" altLang="en-US" sz="1000" dirty="0">
                <a:latin typeface="+mn-ea"/>
              </a:rPr>
              <a:t>未満の産業を青色で表示しています。（金額は産業別の生産額であり、収支額ではありません）</a:t>
            </a:r>
            <a:endParaRPr kumimoji="1" lang="ja-JP" altLang="en-US" sz="1000" dirty="0">
              <a:latin typeface="+mn-ea"/>
            </a:endParaRPr>
          </a:p>
        </p:txBody>
      </p:sp>
      <p:grpSp>
        <p:nvGrpSpPr>
          <p:cNvPr id="4" name="グループ化 3"/>
          <p:cNvGrpSpPr/>
          <p:nvPr/>
        </p:nvGrpSpPr>
        <p:grpSpPr>
          <a:xfrm>
            <a:off x="53789" y="786750"/>
            <a:ext cx="4519825" cy="4574592"/>
            <a:chOff x="53789" y="571597"/>
            <a:chExt cx="4519825" cy="3927944"/>
          </a:xfrm>
        </p:grpSpPr>
        <p:pic>
          <p:nvPicPr>
            <p:cNvPr id="3" name="図 2"/>
            <p:cNvPicPr>
              <a:picLocks noChangeAspect="1"/>
            </p:cNvPicPr>
            <p:nvPr/>
          </p:nvPicPr>
          <p:blipFill>
            <a:blip r:embed="rId3"/>
            <a:stretch>
              <a:fillRect/>
            </a:stretch>
          </p:blipFill>
          <p:spPr>
            <a:xfrm>
              <a:off x="53789" y="571597"/>
              <a:ext cx="4519825" cy="3927944"/>
            </a:xfrm>
            <a:prstGeom prst="rect">
              <a:avLst/>
            </a:prstGeom>
          </p:spPr>
        </p:pic>
        <p:sp>
          <p:nvSpPr>
            <p:cNvPr id="2" name="テキスト ボックス 1"/>
            <p:cNvSpPr txBox="1"/>
            <p:nvPr/>
          </p:nvSpPr>
          <p:spPr>
            <a:xfrm>
              <a:off x="3361763" y="571597"/>
              <a:ext cx="1210235" cy="646331"/>
            </a:xfrm>
            <a:prstGeom prst="rect">
              <a:avLst/>
            </a:prstGeom>
            <a:noFill/>
          </p:spPr>
          <p:txBody>
            <a:bodyPr wrap="square" rtlCol="0">
              <a:spAutoFit/>
            </a:bodyPr>
            <a:lstStyle/>
            <a:p>
              <a:r>
                <a:rPr kumimoji="1" lang="ja-JP" altLang="en-US" dirty="0">
                  <a:solidFill>
                    <a:schemeClr val="bg1"/>
                  </a:solidFill>
                  <a:latin typeface="HGPｺﾞｼｯｸE" panose="020B0900000000000000" pitchFamily="50" charset="-128"/>
                  <a:ea typeface="HGPｺﾞｼｯｸE" panose="020B0900000000000000" pitchFamily="50" charset="-128"/>
                </a:rPr>
                <a:t>和歌山市</a:t>
              </a:r>
              <a:endParaRPr kumimoji="1" lang="en-US" altLang="ja-JP" dirty="0">
                <a:solidFill>
                  <a:schemeClr val="bg1"/>
                </a:solidFill>
                <a:latin typeface="HGPｺﾞｼｯｸE" panose="020B0900000000000000" pitchFamily="50" charset="-128"/>
                <a:ea typeface="HGPｺﾞｼｯｸE" panose="020B0900000000000000" pitchFamily="50" charset="-128"/>
              </a:endParaRPr>
            </a:p>
            <a:p>
              <a:r>
                <a:rPr kumimoji="1" lang="en-US" altLang="ja-JP" dirty="0">
                  <a:solidFill>
                    <a:schemeClr val="bg1"/>
                  </a:solidFill>
                  <a:latin typeface="HGPｺﾞｼｯｸE" panose="020B0900000000000000" pitchFamily="50" charset="-128"/>
                  <a:ea typeface="HGPｺﾞｼｯｸE" panose="020B0900000000000000" pitchFamily="50" charset="-128"/>
                </a:rPr>
                <a:t>2015</a:t>
              </a:r>
              <a:r>
                <a:rPr kumimoji="1" lang="ja-JP" altLang="en-US" dirty="0">
                  <a:solidFill>
                    <a:schemeClr val="bg1"/>
                  </a:solidFill>
                  <a:latin typeface="HGPｺﾞｼｯｸE" panose="020B0900000000000000" pitchFamily="50" charset="-128"/>
                  <a:ea typeface="HGPｺﾞｼｯｸE" panose="020B0900000000000000" pitchFamily="50" charset="-128"/>
                </a:rPr>
                <a:t>年</a:t>
              </a:r>
            </a:p>
          </p:txBody>
        </p:sp>
      </p:grpSp>
    </p:spTree>
    <p:extLst>
      <p:ext uri="{BB962C8B-B14F-4D97-AF65-F5344CB8AC3E}">
        <p14:creationId xmlns:p14="http://schemas.microsoft.com/office/powerpoint/2010/main" val="2874400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4762" y="6448365"/>
            <a:ext cx="8767764" cy="400110"/>
          </a:xfrm>
          <a:prstGeom prst="rect">
            <a:avLst/>
          </a:prstGeom>
          <a:noFill/>
        </p:spPr>
        <p:txBody>
          <a:bodyPr wrap="square" rtlCol="0">
            <a:spAutoFit/>
          </a:bodyPr>
          <a:lstStyle/>
          <a:p>
            <a:r>
              <a:rPr lang="ja-JP" altLang="en-US" sz="1000" dirty="0">
                <a:latin typeface="+mn-ea"/>
              </a:rPr>
              <a:t>出典：</a:t>
            </a:r>
            <a:r>
              <a:rPr lang="en-US" altLang="ja-JP" sz="1000" dirty="0">
                <a:latin typeface="+mn-ea"/>
              </a:rPr>
              <a:t>RESAS</a:t>
            </a:r>
            <a:r>
              <a:rPr lang="ja-JP" altLang="en-US" sz="1000" dirty="0">
                <a:latin typeface="+mn-ea"/>
              </a:rPr>
              <a:t>地域経済循環マップ</a:t>
            </a:r>
            <a:r>
              <a:rPr lang="en-US" altLang="ja-JP" sz="1000" dirty="0">
                <a:latin typeface="+mn-ea"/>
              </a:rPr>
              <a:t>-</a:t>
            </a:r>
            <a:r>
              <a:rPr lang="ja-JP" altLang="en-US" sz="1000" dirty="0">
                <a:latin typeface="+mn-ea"/>
              </a:rPr>
              <a:t>生産分析　環境省「地域産業連関表」、「地域経済計算」（株式会社価値総合研究所（日本政策投資銀行グループ）受託作成）、地域経済循環分析　</a:t>
            </a:r>
            <a:r>
              <a:rPr lang="en-US" altLang="ja-JP" sz="1000" dirty="0">
                <a:latin typeface="+mn-ea"/>
              </a:rPr>
              <a:t>http://www.env.go.jp/policy/circulation/index.html</a:t>
            </a:r>
            <a:endParaRPr kumimoji="1" lang="ja-JP" altLang="en-US" sz="1000" dirty="0">
              <a:latin typeface="+mn-ea"/>
            </a:endParaRPr>
          </a:p>
        </p:txBody>
      </p:sp>
      <p:sp>
        <p:nvSpPr>
          <p:cNvPr id="6" name="スライド番号プレースホルダー 5"/>
          <p:cNvSpPr>
            <a:spLocks noGrp="1"/>
          </p:cNvSpPr>
          <p:nvPr>
            <p:ph type="sldNum" sz="quarter" idx="12"/>
          </p:nvPr>
        </p:nvSpPr>
        <p:spPr/>
        <p:txBody>
          <a:bodyPr/>
          <a:lstStyle/>
          <a:p>
            <a:fld id="{61519898-4A8B-4E27-9995-89E4CB889D7A}" type="slidenum">
              <a:rPr kumimoji="1" lang="ja-JP" altLang="en-US" smtClean="0"/>
              <a:t>45</a:t>
            </a:fld>
            <a:endParaRPr kumimoji="1" lang="ja-JP" altLang="en-US"/>
          </a:p>
        </p:txBody>
      </p:sp>
      <p:sp>
        <p:nvSpPr>
          <p:cNvPr id="26" name="テキスト ボックス 25"/>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地域経済循環（生産分析）</a:t>
            </a:r>
            <a:r>
              <a:rPr lang="ja-JP" altLang="en-US" sz="2000" dirty="0"/>
              <a:t>～生産額の収支～</a:t>
            </a:r>
            <a:endParaRPr lang="en-US" altLang="ja-JP" sz="2000" dirty="0"/>
          </a:p>
        </p:txBody>
      </p:sp>
      <p:grpSp>
        <p:nvGrpSpPr>
          <p:cNvPr id="28" name="グループ化 27"/>
          <p:cNvGrpSpPr>
            <a:grpSpLocks noChangeAspect="1"/>
          </p:cNvGrpSpPr>
          <p:nvPr/>
        </p:nvGrpSpPr>
        <p:grpSpPr>
          <a:xfrm>
            <a:off x="290927" y="846911"/>
            <a:ext cx="4562472" cy="2764271"/>
            <a:chOff x="269502" y="911263"/>
            <a:chExt cx="5203706" cy="3152776"/>
          </a:xfrm>
        </p:grpSpPr>
        <p:pic>
          <p:nvPicPr>
            <p:cNvPr id="20" name="図 19"/>
            <p:cNvPicPr>
              <a:picLocks noChangeAspect="1"/>
            </p:cNvPicPr>
            <p:nvPr/>
          </p:nvPicPr>
          <p:blipFill>
            <a:blip r:embed="rId2"/>
            <a:stretch>
              <a:fillRect/>
            </a:stretch>
          </p:blipFill>
          <p:spPr>
            <a:xfrm>
              <a:off x="269502" y="911263"/>
              <a:ext cx="3333750" cy="3152775"/>
            </a:xfrm>
            <a:prstGeom prst="rect">
              <a:avLst/>
            </a:prstGeom>
          </p:spPr>
        </p:pic>
        <p:pic>
          <p:nvPicPr>
            <p:cNvPr id="27" name="図 26"/>
            <p:cNvPicPr>
              <a:picLocks noChangeAspect="1"/>
            </p:cNvPicPr>
            <p:nvPr/>
          </p:nvPicPr>
          <p:blipFill>
            <a:blip r:embed="rId3"/>
            <a:stretch>
              <a:fillRect/>
            </a:stretch>
          </p:blipFill>
          <p:spPr>
            <a:xfrm>
              <a:off x="3603251" y="1404285"/>
              <a:ext cx="1869957" cy="2659754"/>
            </a:xfrm>
            <a:prstGeom prst="rect">
              <a:avLst/>
            </a:prstGeom>
          </p:spPr>
        </p:pic>
      </p:grpSp>
      <p:graphicFrame>
        <p:nvGraphicFramePr>
          <p:cNvPr id="29" name="表 28"/>
          <p:cNvGraphicFramePr>
            <a:graphicFrameLocks noGrp="1"/>
          </p:cNvGraphicFramePr>
          <p:nvPr>
            <p:extLst>
              <p:ext uri="{D42A27DB-BD31-4B8C-83A1-F6EECF244321}">
                <p14:modId xmlns:p14="http://schemas.microsoft.com/office/powerpoint/2010/main" val="838503413"/>
              </p:ext>
            </p:extLst>
          </p:nvPr>
        </p:nvGraphicFramePr>
        <p:xfrm>
          <a:off x="5286600" y="948835"/>
          <a:ext cx="3600000" cy="259588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xmlns="" val="20000"/>
                    </a:ext>
                  </a:extLst>
                </a:gridCol>
                <a:gridCol w="792000">
                  <a:extLst>
                    <a:ext uri="{9D8B030D-6E8A-4147-A177-3AD203B41FA5}">
                      <a16:colId xmlns:a16="http://schemas.microsoft.com/office/drawing/2014/main" xmlns="" val="20001"/>
                    </a:ext>
                  </a:extLst>
                </a:gridCol>
                <a:gridCol w="1008000">
                  <a:extLst>
                    <a:ext uri="{9D8B030D-6E8A-4147-A177-3AD203B41FA5}">
                      <a16:colId xmlns:a16="http://schemas.microsoft.com/office/drawing/2014/main" xmlns="" val="20002"/>
                    </a:ext>
                  </a:extLst>
                </a:gridCol>
                <a:gridCol w="792000">
                  <a:extLst>
                    <a:ext uri="{9D8B030D-6E8A-4147-A177-3AD203B41FA5}">
                      <a16:colId xmlns:a16="http://schemas.microsoft.com/office/drawing/2014/main" xmlns="" val="20003"/>
                    </a:ext>
                  </a:extLst>
                </a:gridCol>
              </a:tblGrid>
              <a:tr h="370840">
                <a:tc gridSpan="2">
                  <a:txBody>
                    <a:bodyPr/>
                    <a:lstStyle/>
                    <a:p>
                      <a:pPr algn="ctr"/>
                      <a:r>
                        <a:rPr kumimoji="1" lang="ja-JP" altLang="en-US" sz="1600" b="0" dirty="0">
                          <a:solidFill>
                            <a:schemeClr val="tx1"/>
                          </a:solidFill>
                          <a:latin typeface="+mn-ea"/>
                          <a:ea typeface="+mn-ea"/>
                        </a:rPr>
                        <a:t>和歌山経済圏</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a:txBody>
                    <a:bodyPr/>
                    <a:lstStyle/>
                    <a:p>
                      <a:pPr algn="ctr"/>
                      <a:r>
                        <a:rPr kumimoji="1" lang="ja-JP" altLang="en-US" sz="1600" b="0" dirty="0">
                          <a:solidFill>
                            <a:schemeClr val="tx1"/>
                          </a:solidFill>
                          <a:latin typeface="+mn-ea"/>
                          <a:ea typeface="+mn-ea"/>
                        </a:rPr>
                        <a:t>泉南地域</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r>
                        <a:rPr kumimoji="1" lang="ja-JP" altLang="en-US" sz="1600" b="0" dirty="0">
                          <a:solidFill>
                            <a:schemeClr val="tx1"/>
                          </a:solidFill>
                          <a:latin typeface="+mn-ea"/>
                          <a:ea typeface="+mn-ea"/>
                        </a:rPr>
                        <a:t>和歌山市</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746</a:t>
                      </a:r>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latin typeface="+mn-ea"/>
                          <a:ea typeface="+mn-ea"/>
                        </a:rPr>
                        <a:t>岬町</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-233</a:t>
                      </a:r>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r>
                        <a:rPr kumimoji="1" lang="ja-JP" altLang="en-US" sz="1600" b="0" dirty="0">
                          <a:solidFill>
                            <a:schemeClr val="tx1"/>
                          </a:solidFill>
                          <a:latin typeface="+mn-ea"/>
                          <a:ea typeface="+mn-ea"/>
                        </a:rPr>
                        <a:t>海南市</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117</a:t>
                      </a:r>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latin typeface="+mn-ea"/>
                          <a:ea typeface="+mn-ea"/>
                        </a:rPr>
                        <a:t>阪南市</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-655</a:t>
                      </a:r>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r>
                        <a:rPr kumimoji="1" lang="ja-JP" altLang="en-US" sz="1600" b="0" dirty="0">
                          <a:solidFill>
                            <a:schemeClr val="tx1"/>
                          </a:solidFill>
                          <a:latin typeface="+mn-ea"/>
                          <a:ea typeface="+mn-ea"/>
                        </a:rPr>
                        <a:t>有田市</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-264</a:t>
                      </a:r>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latin typeface="+mn-ea"/>
                          <a:ea typeface="+mn-ea"/>
                        </a:rPr>
                        <a:t>泉南市</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-624</a:t>
                      </a:r>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370840">
                <a:tc>
                  <a:txBody>
                    <a:bodyPr/>
                    <a:lstStyle/>
                    <a:p>
                      <a:r>
                        <a:rPr kumimoji="1" lang="ja-JP" altLang="en-US" sz="1600" b="0" dirty="0">
                          <a:solidFill>
                            <a:schemeClr val="tx1"/>
                          </a:solidFill>
                          <a:latin typeface="+mn-ea"/>
                          <a:ea typeface="+mn-ea"/>
                        </a:rPr>
                        <a:t>岩出市</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-429</a:t>
                      </a:r>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latin typeface="+mn-ea"/>
                          <a:ea typeface="+mn-ea"/>
                        </a:rPr>
                        <a:t>田尻町</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-4</a:t>
                      </a:r>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370840">
                <a:tc>
                  <a:txBody>
                    <a:bodyPr/>
                    <a:lstStyle/>
                    <a:p>
                      <a:r>
                        <a:rPr kumimoji="1" lang="ja-JP" altLang="en-US" sz="1600" b="0" dirty="0">
                          <a:solidFill>
                            <a:schemeClr val="tx1"/>
                          </a:solidFill>
                          <a:latin typeface="+mn-ea"/>
                          <a:ea typeface="+mn-ea"/>
                        </a:rPr>
                        <a:t>紀の川市</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-458</a:t>
                      </a:r>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latin typeface="+mn-ea"/>
                          <a:ea typeface="+mn-ea"/>
                        </a:rPr>
                        <a:t>泉佐野市</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-1,390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370840">
                <a:tc>
                  <a:txBody>
                    <a:bodyPr/>
                    <a:lstStyle/>
                    <a:p>
                      <a:r>
                        <a:rPr kumimoji="1" lang="ja-JP" altLang="en-US" sz="1600" b="0" dirty="0">
                          <a:solidFill>
                            <a:schemeClr val="tx1"/>
                          </a:solidFill>
                          <a:latin typeface="+mn-ea"/>
                          <a:ea typeface="+mn-ea"/>
                        </a:rPr>
                        <a:t>紀美野町</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-141</a:t>
                      </a:r>
                      <a:endParaRPr kumimoji="1" lang="ja-JP" altLang="en-US"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latin typeface="+mn-ea"/>
                          <a:ea typeface="+mn-ea"/>
                        </a:rPr>
                        <a:t>熊取町</a:t>
                      </a:r>
                      <a:endParaRPr kumimoji="1" lang="en-US" altLang="ja-JP" sz="1600" b="0" dirty="0">
                        <a:solidFill>
                          <a:schemeClr val="tx1"/>
                        </a:solidFill>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-337</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bl>
          </a:graphicData>
        </a:graphic>
      </p:graphicFrame>
      <p:sp>
        <p:nvSpPr>
          <p:cNvPr id="30" name="テキスト ボックス 29"/>
          <p:cNvSpPr txBox="1"/>
          <p:nvPr/>
        </p:nvSpPr>
        <p:spPr>
          <a:xfrm>
            <a:off x="7416191" y="610281"/>
            <a:ext cx="1470409" cy="338554"/>
          </a:xfrm>
          <a:prstGeom prst="rect">
            <a:avLst/>
          </a:prstGeom>
          <a:noFill/>
        </p:spPr>
        <p:txBody>
          <a:bodyPr wrap="square" rtlCol="0">
            <a:spAutoFit/>
          </a:bodyPr>
          <a:lstStyle/>
          <a:p>
            <a:pPr algn="r"/>
            <a:r>
              <a:rPr lang="ja-JP" altLang="en-US" sz="1600" dirty="0">
                <a:latin typeface="+mn-ea"/>
              </a:rPr>
              <a:t>（億円）</a:t>
            </a:r>
            <a:endParaRPr kumimoji="1" lang="en-US" altLang="ja-JP" sz="1600" dirty="0">
              <a:latin typeface="+mn-ea"/>
            </a:endParaRPr>
          </a:p>
        </p:txBody>
      </p:sp>
      <p:sp>
        <p:nvSpPr>
          <p:cNvPr id="32" name="テキスト ボックス 31"/>
          <p:cNvSpPr txBox="1"/>
          <p:nvPr/>
        </p:nvSpPr>
        <p:spPr>
          <a:xfrm>
            <a:off x="2295164" y="471168"/>
            <a:ext cx="4612347" cy="338554"/>
          </a:xfrm>
          <a:prstGeom prst="rect">
            <a:avLst/>
          </a:prstGeom>
          <a:noFill/>
        </p:spPr>
        <p:txBody>
          <a:bodyPr wrap="square" rtlCol="0">
            <a:spAutoFit/>
          </a:bodyPr>
          <a:lstStyle/>
          <a:p>
            <a:pPr algn="ctr"/>
            <a:r>
              <a:rPr lang="zh-TW" altLang="en-US" sz="1600" dirty="0">
                <a:latin typeface="ＭＳ Ｐゴシック" panose="020B0600070205080204" pitchFamily="50" charset="-128"/>
                <a:ea typeface="ＭＳ Ｐゴシック" panose="020B0600070205080204" pitchFamily="50" charset="-128"/>
              </a:rPr>
              <a:t>移輸出入収支額</a:t>
            </a:r>
            <a:r>
              <a:rPr lang="ja-JP" altLang="en-US" sz="1600" dirty="0">
                <a:latin typeface="ＭＳ Ｐゴシック" panose="020B0600070205080204" pitchFamily="50" charset="-128"/>
                <a:ea typeface="ＭＳ Ｐゴシック" panose="020B0600070205080204" pitchFamily="50" charset="-128"/>
              </a:rPr>
              <a:t>　</a:t>
            </a:r>
            <a:r>
              <a:rPr lang="en-US" altLang="zh-TW" sz="1600" dirty="0">
                <a:latin typeface="ＭＳ Ｐゴシック" panose="020B0600070205080204" pitchFamily="50" charset="-128"/>
                <a:ea typeface="ＭＳ Ｐゴシック" panose="020B0600070205080204" pitchFamily="50" charset="-128"/>
              </a:rPr>
              <a:t>2015</a:t>
            </a:r>
            <a:r>
              <a:rPr lang="zh-TW" altLang="en-US" sz="1600" dirty="0">
                <a:latin typeface="ＭＳ Ｐゴシック" panose="020B0600070205080204" pitchFamily="50" charset="-128"/>
                <a:ea typeface="ＭＳ Ｐゴシック" panose="020B0600070205080204" pitchFamily="50" charset="-128"/>
              </a:rPr>
              <a:t>年</a:t>
            </a:r>
            <a:endParaRPr kumimoji="1" lang="en-US" altLang="ja-JP" sz="1600" dirty="0">
              <a:latin typeface="ＭＳ Ｐゴシック" panose="020B0600070205080204" pitchFamily="50" charset="-128"/>
              <a:ea typeface="ＭＳ Ｐゴシック" panose="020B0600070205080204" pitchFamily="50" charset="-128"/>
            </a:endParaRPr>
          </a:p>
        </p:txBody>
      </p:sp>
      <p:grpSp>
        <p:nvGrpSpPr>
          <p:cNvPr id="3" name="グループ化 2"/>
          <p:cNvGrpSpPr/>
          <p:nvPr/>
        </p:nvGrpSpPr>
        <p:grpSpPr>
          <a:xfrm>
            <a:off x="319315" y="3645740"/>
            <a:ext cx="4660277" cy="2900834"/>
            <a:chOff x="319315" y="3645740"/>
            <a:chExt cx="4660277" cy="2900834"/>
          </a:xfrm>
        </p:grpSpPr>
        <p:pic>
          <p:nvPicPr>
            <p:cNvPr id="42" name="図 41"/>
            <p:cNvPicPr>
              <a:picLocks noChangeAspect="1"/>
            </p:cNvPicPr>
            <p:nvPr/>
          </p:nvPicPr>
          <p:blipFill>
            <a:blip r:embed="rId4"/>
            <a:stretch>
              <a:fillRect/>
            </a:stretch>
          </p:blipFill>
          <p:spPr>
            <a:xfrm>
              <a:off x="319315" y="3898031"/>
              <a:ext cx="4652735" cy="2648543"/>
            </a:xfrm>
            <a:prstGeom prst="rect">
              <a:avLst/>
            </a:prstGeom>
          </p:spPr>
        </p:pic>
        <p:sp>
          <p:nvSpPr>
            <p:cNvPr id="38" name="テキスト ボックス 37"/>
            <p:cNvSpPr txBox="1"/>
            <p:nvPr/>
          </p:nvSpPr>
          <p:spPr>
            <a:xfrm>
              <a:off x="429797" y="3645740"/>
              <a:ext cx="4142201" cy="338554"/>
            </a:xfrm>
            <a:prstGeom prst="rect">
              <a:avLst/>
            </a:prstGeom>
            <a:noFill/>
          </p:spPr>
          <p:txBody>
            <a:bodyPr wrap="square" rtlCol="0">
              <a:spAutoFit/>
            </a:bodyPr>
            <a:lstStyle/>
            <a:p>
              <a:pPr algn="ctr"/>
              <a:r>
                <a:rPr lang="zh-TW" altLang="en-US" sz="1600" dirty="0">
                  <a:latin typeface="ＭＳ Ｐゴシック" panose="020B0600070205080204" pitchFamily="50" charset="-128"/>
                  <a:ea typeface="ＭＳ Ｐゴシック" panose="020B0600070205080204" pitchFamily="50" charset="-128"/>
                </a:rPr>
                <a:t>移輸出入収支額（産業別）</a:t>
              </a:r>
              <a:r>
                <a:rPr lang="ja-JP" altLang="en-US" sz="1600" dirty="0">
                  <a:latin typeface="ＭＳ Ｐゴシック" panose="020B0600070205080204" pitchFamily="50" charset="-128"/>
                  <a:ea typeface="ＭＳ Ｐゴシック" panose="020B0600070205080204" pitchFamily="50" charset="-128"/>
                </a:rPr>
                <a:t>　</a:t>
              </a:r>
              <a:r>
                <a:rPr lang="en-US" altLang="zh-TW" sz="1600" dirty="0">
                  <a:latin typeface="ＭＳ Ｐゴシック" panose="020B0600070205080204" pitchFamily="50" charset="-128"/>
                  <a:ea typeface="ＭＳ Ｐゴシック" panose="020B0600070205080204" pitchFamily="50" charset="-128"/>
                </a:rPr>
                <a:t>2015</a:t>
              </a:r>
              <a:r>
                <a:rPr lang="zh-TW" altLang="en-US" sz="1600" dirty="0">
                  <a:latin typeface="ＭＳ Ｐゴシック" panose="020B0600070205080204" pitchFamily="50" charset="-128"/>
                  <a:ea typeface="ＭＳ Ｐゴシック" panose="020B0600070205080204" pitchFamily="50" charset="-128"/>
                </a:rPr>
                <a:t>年</a:t>
              </a:r>
              <a:r>
                <a:rPr lang="ja-JP" altLang="en-US" sz="1600" dirty="0">
                  <a:latin typeface="ＭＳ Ｐゴシック" panose="020B0600070205080204" pitchFamily="50" charset="-128"/>
                  <a:ea typeface="ＭＳ Ｐゴシック" panose="020B0600070205080204" pitchFamily="50" charset="-128"/>
                </a:rPr>
                <a:t>　</a:t>
              </a:r>
              <a:r>
                <a:rPr lang="zh-TW" altLang="en-US" sz="1600" dirty="0">
                  <a:latin typeface="ＭＳ Ｐゴシック" panose="020B0600070205080204" pitchFamily="50" charset="-128"/>
                  <a:ea typeface="ＭＳ Ｐゴシック" panose="020B0600070205080204" pitchFamily="50" charset="-128"/>
                </a:rPr>
                <a:t>和歌山市</a:t>
              </a:r>
              <a:endParaRPr kumimoji="1" lang="en-US" altLang="ja-JP" sz="1600" dirty="0">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429797" y="4029540"/>
              <a:ext cx="338609" cy="216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338365" y="3779039"/>
              <a:ext cx="502023" cy="2464777"/>
            </a:xfrm>
            <a:prstGeom prst="rect">
              <a:avLst/>
            </a:prstGeom>
            <a:noFill/>
          </p:spPr>
          <p:txBody>
            <a:bodyPr wrap="square" rtlCol="0">
              <a:spAutoFit/>
            </a:bodyPr>
            <a:lstStyle/>
            <a:p>
              <a:pPr algn="r">
                <a:lnSpc>
                  <a:spcPts val="4000"/>
                </a:lnSpc>
              </a:pPr>
              <a:r>
                <a:rPr lang="ja-JP" altLang="en-US" sz="800" dirty="0"/>
                <a:t>（</a:t>
              </a:r>
              <a:r>
                <a:rPr kumimoji="1" lang="ja-JP" altLang="en-US" sz="800" dirty="0"/>
                <a:t>億円）</a:t>
              </a:r>
              <a:endParaRPr kumimoji="1" lang="en-US" altLang="ja-JP" sz="800" dirty="0"/>
            </a:p>
            <a:p>
              <a:pPr algn="r">
                <a:lnSpc>
                  <a:spcPts val="2900"/>
                </a:lnSpc>
              </a:pPr>
              <a:r>
                <a:rPr lang="en-US" altLang="ja-JP" sz="800" dirty="0"/>
                <a:t>2,000</a:t>
              </a:r>
            </a:p>
            <a:p>
              <a:pPr algn="r">
                <a:lnSpc>
                  <a:spcPts val="2900"/>
                </a:lnSpc>
              </a:pPr>
              <a:r>
                <a:rPr lang="en-US" altLang="ja-JP" sz="800" dirty="0"/>
                <a:t>1,000</a:t>
              </a:r>
            </a:p>
            <a:p>
              <a:pPr algn="r">
                <a:lnSpc>
                  <a:spcPts val="2900"/>
                </a:lnSpc>
              </a:pPr>
              <a:r>
                <a:rPr lang="en-US" altLang="ja-JP" sz="800" dirty="0"/>
                <a:t>0</a:t>
              </a:r>
            </a:p>
            <a:p>
              <a:pPr algn="r">
                <a:lnSpc>
                  <a:spcPts val="2900"/>
                </a:lnSpc>
              </a:pPr>
              <a:r>
                <a:rPr lang="en-US" altLang="ja-JP" sz="800" dirty="0"/>
                <a:t>-1,000</a:t>
              </a:r>
            </a:p>
            <a:p>
              <a:pPr algn="r">
                <a:lnSpc>
                  <a:spcPts val="2900"/>
                </a:lnSpc>
              </a:pPr>
              <a:r>
                <a:rPr lang="en-US" altLang="ja-JP" sz="800" dirty="0"/>
                <a:t>-2,000</a:t>
              </a:r>
            </a:p>
          </p:txBody>
        </p:sp>
        <p:sp>
          <p:nvSpPr>
            <p:cNvPr id="19" name="正方形/長方形 18"/>
            <p:cNvSpPr/>
            <p:nvPr/>
          </p:nvSpPr>
          <p:spPr>
            <a:xfrm>
              <a:off x="4640983" y="4051884"/>
              <a:ext cx="338609" cy="216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4552105" y="3776866"/>
              <a:ext cx="398608" cy="2464777"/>
            </a:xfrm>
            <a:prstGeom prst="rect">
              <a:avLst/>
            </a:prstGeom>
            <a:noFill/>
          </p:spPr>
          <p:txBody>
            <a:bodyPr wrap="square" rtlCol="0">
              <a:spAutoFit/>
            </a:bodyPr>
            <a:lstStyle/>
            <a:p>
              <a:pPr>
                <a:lnSpc>
                  <a:spcPts val="4000"/>
                </a:lnSpc>
              </a:pPr>
              <a:r>
                <a:rPr lang="ja-JP" altLang="en-US" sz="800" dirty="0"/>
                <a:t>（</a:t>
              </a:r>
              <a:r>
                <a:rPr kumimoji="1" lang="en-US" altLang="ja-JP" sz="800" dirty="0"/>
                <a:t>%</a:t>
              </a:r>
              <a:r>
                <a:rPr kumimoji="1" lang="ja-JP" altLang="en-US" sz="800" dirty="0"/>
                <a:t>）　</a:t>
              </a:r>
              <a:endParaRPr kumimoji="1" lang="en-US" altLang="ja-JP" sz="800" dirty="0"/>
            </a:p>
            <a:p>
              <a:pPr>
                <a:lnSpc>
                  <a:spcPts val="2900"/>
                </a:lnSpc>
              </a:pPr>
              <a:r>
                <a:rPr lang="en-US" altLang="ja-JP" sz="800" dirty="0"/>
                <a:t>40.0</a:t>
              </a:r>
            </a:p>
            <a:p>
              <a:pPr>
                <a:lnSpc>
                  <a:spcPts val="2900"/>
                </a:lnSpc>
              </a:pPr>
              <a:r>
                <a:rPr lang="en-US" altLang="ja-JP" sz="800" dirty="0"/>
                <a:t>20.0</a:t>
              </a:r>
            </a:p>
            <a:p>
              <a:pPr>
                <a:lnSpc>
                  <a:spcPts val="2900"/>
                </a:lnSpc>
              </a:pPr>
              <a:r>
                <a:rPr lang="en-US" altLang="ja-JP" sz="800" dirty="0"/>
                <a:t>0.0</a:t>
              </a:r>
            </a:p>
            <a:p>
              <a:pPr>
                <a:lnSpc>
                  <a:spcPts val="2900"/>
                </a:lnSpc>
              </a:pPr>
              <a:r>
                <a:rPr lang="en-US" altLang="ja-JP" sz="800" dirty="0"/>
                <a:t>-20.0</a:t>
              </a:r>
            </a:p>
            <a:p>
              <a:pPr>
                <a:lnSpc>
                  <a:spcPts val="2900"/>
                </a:lnSpc>
              </a:pPr>
              <a:r>
                <a:rPr lang="en-US" altLang="ja-JP" sz="800" dirty="0"/>
                <a:t>-40.0</a:t>
              </a:r>
            </a:p>
          </p:txBody>
        </p:sp>
        <p:sp>
          <p:nvSpPr>
            <p:cNvPr id="22" name="正方形/長方形 21"/>
            <p:cNvSpPr/>
            <p:nvPr/>
          </p:nvSpPr>
          <p:spPr>
            <a:xfrm>
              <a:off x="899417" y="6097288"/>
              <a:ext cx="3655593" cy="398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3810048" y="6073004"/>
              <a:ext cx="276999" cy="421381"/>
            </a:xfrm>
            <a:prstGeom prst="rect">
              <a:avLst/>
            </a:prstGeom>
            <a:noFill/>
          </p:spPr>
          <p:txBody>
            <a:bodyPr vert="eaVert" wrap="square" rtlCol="0">
              <a:spAutoFit/>
            </a:bodyPr>
            <a:lstStyle/>
            <a:p>
              <a:r>
                <a:rPr lang="en-US" altLang="ja-JP" sz="600" dirty="0">
                  <a:latin typeface="+mn-ea"/>
                </a:rPr>
                <a:t>3</a:t>
              </a:r>
              <a:r>
                <a:rPr kumimoji="1" lang="ja-JP" altLang="en-US" sz="600" dirty="0">
                  <a:latin typeface="+mn-ea"/>
                </a:rPr>
                <a:t>次産業</a:t>
              </a:r>
            </a:p>
          </p:txBody>
        </p:sp>
        <p:sp>
          <p:nvSpPr>
            <p:cNvPr id="35" name="テキスト ボックス 34"/>
            <p:cNvSpPr txBox="1"/>
            <p:nvPr/>
          </p:nvSpPr>
          <p:spPr>
            <a:xfrm>
              <a:off x="2554035" y="6073004"/>
              <a:ext cx="276999" cy="421381"/>
            </a:xfrm>
            <a:prstGeom prst="rect">
              <a:avLst/>
            </a:prstGeom>
            <a:noFill/>
          </p:spPr>
          <p:txBody>
            <a:bodyPr vert="eaVert" wrap="square" rtlCol="0">
              <a:spAutoFit/>
            </a:bodyPr>
            <a:lstStyle/>
            <a:p>
              <a:r>
                <a:rPr kumimoji="1" lang="en-US" altLang="ja-JP" sz="600" dirty="0">
                  <a:latin typeface="+mn-ea"/>
                </a:rPr>
                <a:t>2</a:t>
              </a:r>
              <a:r>
                <a:rPr kumimoji="1" lang="ja-JP" altLang="en-US" sz="600" dirty="0">
                  <a:latin typeface="+mn-ea"/>
                </a:rPr>
                <a:t>次産業</a:t>
              </a:r>
            </a:p>
          </p:txBody>
        </p:sp>
        <p:sp>
          <p:nvSpPr>
            <p:cNvPr id="34" name="テキスト ボックス 33"/>
            <p:cNvSpPr txBox="1"/>
            <p:nvPr/>
          </p:nvSpPr>
          <p:spPr>
            <a:xfrm>
              <a:off x="1298022" y="6073004"/>
              <a:ext cx="276999" cy="421381"/>
            </a:xfrm>
            <a:prstGeom prst="rect">
              <a:avLst/>
            </a:prstGeom>
            <a:noFill/>
          </p:spPr>
          <p:txBody>
            <a:bodyPr vert="eaVert" wrap="square" rtlCol="0">
              <a:spAutoFit/>
            </a:bodyPr>
            <a:lstStyle/>
            <a:p>
              <a:r>
                <a:rPr kumimoji="1" lang="en-US" altLang="ja-JP" sz="600" dirty="0">
                  <a:latin typeface="+mn-ea"/>
                </a:rPr>
                <a:t>1</a:t>
              </a:r>
              <a:r>
                <a:rPr kumimoji="1" lang="ja-JP" altLang="en-US" sz="600" dirty="0">
                  <a:latin typeface="+mn-ea"/>
                </a:rPr>
                <a:t>次産業</a:t>
              </a:r>
            </a:p>
          </p:txBody>
        </p:sp>
      </p:grpSp>
    </p:spTree>
    <p:extLst>
      <p:ext uri="{BB962C8B-B14F-4D97-AF65-F5344CB8AC3E}">
        <p14:creationId xmlns:p14="http://schemas.microsoft.com/office/powerpoint/2010/main" val="2641751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和歌山市内事業所数・経営体数と市内総生産額</a:t>
            </a:r>
            <a:endParaRPr lang="ja-JP" altLang="en-US" sz="2000" dirty="0">
              <a:effectLst>
                <a:glow rad="101600">
                  <a:schemeClr val="accent4">
                    <a:satMod val="175000"/>
                    <a:alpha val="40000"/>
                  </a:schemeClr>
                </a:glow>
              </a:effectLst>
            </a:endParaRPr>
          </a:p>
        </p:txBody>
      </p:sp>
      <p:graphicFrame>
        <p:nvGraphicFramePr>
          <p:cNvPr id="5" name="表 4"/>
          <p:cNvGraphicFramePr>
            <a:graphicFrameLocks noGrp="1"/>
          </p:cNvGraphicFramePr>
          <p:nvPr>
            <p:extLst>
              <p:ext uri="{D42A27DB-BD31-4B8C-83A1-F6EECF244321}">
                <p14:modId xmlns:p14="http://schemas.microsoft.com/office/powerpoint/2010/main" val="3331171483"/>
              </p:ext>
            </p:extLst>
          </p:nvPr>
        </p:nvGraphicFramePr>
        <p:xfrm>
          <a:off x="1514244" y="594881"/>
          <a:ext cx="6335999" cy="1981200"/>
        </p:xfrm>
        <a:graphic>
          <a:graphicData uri="http://schemas.openxmlformats.org/drawingml/2006/table">
            <a:tbl>
              <a:tblPr firstRow="1" bandRow="1">
                <a:tableStyleId>{5C22544A-7EE6-4342-B048-85BDC9FD1C3A}</a:tableStyleId>
              </a:tblPr>
              <a:tblGrid>
                <a:gridCol w="1836439">
                  <a:extLst>
                    <a:ext uri="{9D8B030D-6E8A-4147-A177-3AD203B41FA5}">
                      <a16:colId xmlns:a16="http://schemas.microsoft.com/office/drawing/2014/main" xmlns="" val="20000"/>
                    </a:ext>
                  </a:extLst>
                </a:gridCol>
                <a:gridCol w="947271">
                  <a:extLst>
                    <a:ext uri="{9D8B030D-6E8A-4147-A177-3AD203B41FA5}">
                      <a16:colId xmlns:a16="http://schemas.microsoft.com/office/drawing/2014/main" xmlns="" val="20001"/>
                    </a:ext>
                  </a:extLst>
                </a:gridCol>
                <a:gridCol w="3552289">
                  <a:extLst>
                    <a:ext uri="{9D8B030D-6E8A-4147-A177-3AD203B41FA5}">
                      <a16:colId xmlns:a16="http://schemas.microsoft.com/office/drawing/2014/main" xmlns="" val="20002"/>
                    </a:ext>
                  </a:extLst>
                </a:gridCol>
              </a:tblGrid>
              <a:tr h="462063">
                <a:tc>
                  <a:txBody>
                    <a:bodyPr/>
                    <a:lstStyle/>
                    <a:p>
                      <a:pPr algn="l"/>
                      <a:r>
                        <a:rPr kumimoji="1" lang="ja-JP" altLang="en-US" sz="1600" b="0" dirty="0">
                          <a:solidFill>
                            <a:schemeClr val="tx1"/>
                          </a:solidFill>
                          <a:latin typeface="+mn-ea"/>
                          <a:ea typeface="+mn-ea"/>
                        </a:rPr>
                        <a:t>民営事業所数</a:t>
                      </a:r>
                      <a:endParaRPr kumimoji="1" lang="en-US" altLang="ja-JP" sz="1600" b="0" dirty="0">
                        <a:solidFill>
                          <a:schemeClr val="tx1"/>
                        </a:solidFill>
                        <a:latin typeface="+mn-ea"/>
                        <a:ea typeface="+mn-ea"/>
                      </a:endParaRPr>
                    </a:p>
                    <a:p>
                      <a:pPr algn="l"/>
                      <a:r>
                        <a:rPr kumimoji="1" lang="ja-JP" altLang="en-US" sz="1600" b="0" dirty="0">
                          <a:solidFill>
                            <a:schemeClr val="tx1"/>
                          </a:solidFill>
                          <a:latin typeface="+mn-ea"/>
                          <a:ea typeface="+mn-ea"/>
                        </a:rPr>
                        <a:t>（個人）</a:t>
                      </a:r>
                      <a:endParaRPr kumimoji="1" lang="en-US" altLang="ja-JP" sz="1600" b="0" dirty="0">
                        <a:solidFill>
                          <a:schemeClr val="tx1"/>
                        </a:solidFill>
                        <a:latin typeface="+mn-ea"/>
                        <a:ea typeface="+mn-ea"/>
                      </a:endParaRPr>
                    </a:p>
                    <a:p>
                      <a:pPr algn="l"/>
                      <a:r>
                        <a:rPr kumimoji="1" lang="ja-JP" altLang="en-US" sz="1600" b="0" dirty="0">
                          <a:solidFill>
                            <a:schemeClr val="tx1"/>
                          </a:solidFill>
                          <a:latin typeface="+mn-ea"/>
                          <a:ea typeface="+mn-ea"/>
                        </a:rPr>
                        <a:t>（法人）</a:t>
                      </a:r>
                      <a:endParaRPr kumimoji="1" lang="en-US" altLang="ja-JP" sz="1600" b="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16,382</a:t>
                      </a:r>
                    </a:p>
                    <a:p>
                      <a:pPr algn="r"/>
                      <a:r>
                        <a:rPr kumimoji="1" lang="en-US" altLang="ja-JP" sz="1600" b="0" dirty="0">
                          <a:solidFill>
                            <a:schemeClr val="tx1"/>
                          </a:solidFill>
                          <a:latin typeface="+mn-ea"/>
                          <a:ea typeface="+mn-ea"/>
                        </a:rPr>
                        <a:t>(6,905)</a:t>
                      </a:r>
                    </a:p>
                    <a:p>
                      <a:pPr algn="r"/>
                      <a:r>
                        <a:rPr kumimoji="1" lang="en-US" altLang="ja-JP" sz="1600" b="0" dirty="0">
                          <a:solidFill>
                            <a:schemeClr val="tx1"/>
                          </a:solidFill>
                          <a:latin typeface="+mn-ea"/>
                          <a:ea typeface="+mn-ea"/>
                        </a:rPr>
                        <a:t>(9,428)</a:t>
                      </a:r>
                      <a:endParaRPr kumimoji="1" lang="ja-JP" altLang="en-US" sz="1600" b="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kumimoji="1" lang="en-US" altLang="ja-JP" sz="1600" b="0" dirty="0">
                          <a:solidFill>
                            <a:schemeClr val="tx1"/>
                          </a:solidFill>
                          <a:latin typeface="+mn-ea"/>
                          <a:ea typeface="+mn-ea"/>
                        </a:rPr>
                        <a:t>2016</a:t>
                      </a:r>
                      <a:r>
                        <a:rPr kumimoji="1" lang="ja-JP" altLang="en-US" sz="1600" b="0" dirty="0">
                          <a:solidFill>
                            <a:schemeClr val="tx1"/>
                          </a:solidFill>
                          <a:latin typeface="+mn-ea"/>
                          <a:ea typeface="+mn-ea"/>
                        </a:rPr>
                        <a:t>年経済センサス活動調査</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462063">
                <a:tc>
                  <a:txBody>
                    <a:bodyPr/>
                    <a:lstStyle/>
                    <a:p>
                      <a:pPr algn="l"/>
                      <a:r>
                        <a:rPr kumimoji="1" lang="ja-JP" altLang="en-US" sz="1600" b="0" dirty="0">
                          <a:solidFill>
                            <a:schemeClr val="tx1"/>
                          </a:solidFill>
                          <a:latin typeface="+mn-ea"/>
                          <a:ea typeface="+mn-ea"/>
                        </a:rPr>
                        <a:t>農業経営体数</a:t>
                      </a:r>
                      <a:endParaRPr kumimoji="1" lang="en-US" altLang="ja-JP" sz="1600" b="0" dirty="0">
                        <a:solidFill>
                          <a:schemeClr val="tx1"/>
                        </a:solidFill>
                        <a:latin typeface="+mn-ea"/>
                        <a:ea typeface="+mn-ea"/>
                      </a:endParaRPr>
                    </a:p>
                    <a:p>
                      <a:pPr algn="l"/>
                      <a:r>
                        <a:rPr kumimoji="1" lang="ja-JP" altLang="en-US" sz="1600" b="0" dirty="0">
                          <a:solidFill>
                            <a:schemeClr val="tx1"/>
                          </a:solidFill>
                          <a:latin typeface="+mn-ea"/>
                          <a:ea typeface="+mn-ea"/>
                        </a:rPr>
                        <a:t>（組織経営体）</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2,193 </a:t>
                      </a:r>
                    </a:p>
                    <a:p>
                      <a:pPr algn="r"/>
                      <a:r>
                        <a:rPr kumimoji="1" lang="en-US" altLang="ja-JP" sz="1600" b="0" dirty="0">
                          <a:solidFill>
                            <a:schemeClr val="tx1"/>
                          </a:solidFill>
                          <a:latin typeface="+mn-ea"/>
                          <a:ea typeface="+mn-ea"/>
                        </a:rPr>
                        <a:t>(7)</a:t>
                      </a:r>
                      <a:endParaRPr kumimoji="1" lang="ja-JP" altLang="en-US" sz="1600" b="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2">
                  <a:txBody>
                    <a:bodyPr/>
                    <a:lstStyle/>
                    <a:p>
                      <a:pPr algn="l"/>
                      <a:r>
                        <a:rPr kumimoji="1" lang="en-US" altLang="ja-JP" sz="1600" b="0" dirty="0">
                          <a:solidFill>
                            <a:schemeClr val="tx1"/>
                          </a:solidFill>
                          <a:latin typeface="+mn-ea"/>
                          <a:ea typeface="+mn-ea"/>
                        </a:rPr>
                        <a:t>2015</a:t>
                      </a:r>
                      <a:r>
                        <a:rPr kumimoji="1" lang="ja-JP" altLang="en-US" sz="1600" b="0" dirty="0">
                          <a:solidFill>
                            <a:schemeClr val="tx1"/>
                          </a:solidFill>
                          <a:latin typeface="+mn-ea"/>
                          <a:ea typeface="+mn-ea"/>
                        </a:rPr>
                        <a:t>年農林業センサス</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462063">
                <a:tc>
                  <a:txBody>
                    <a:bodyPr/>
                    <a:lstStyle/>
                    <a:p>
                      <a:pPr algn="l"/>
                      <a:r>
                        <a:rPr kumimoji="1" lang="ja-JP" altLang="en-US" sz="1600" b="0" dirty="0">
                          <a:solidFill>
                            <a:schemeClr val="tx1"/>
                          </a:solidFill>
                          <a:latin typeface="+mn-ea"/>
                          <a:ea typeface="+mn-ea"/>
                        </a:rPr>
                        <a:t>林業経営体数</a:t>
                      </a:r>
                      <a:endParaRPr kumimoji="1" lang="en-US" altLang="ja-JP" sz="1600" b="0" dirty="0">
                        <a:solidFill>
                          <a:schemeClr val="tx1"/>
                        </a:solidFill>
                        <a:latin typeface="+mn-ea"/>
                        <a:ea typeface="+mn-ea"/>
                      </a:endParaRPr>
                    </a:p>
                    <a:p>
                      <a:pPr algn="l"/>
                      <a:r>
                        <a:rPr kumimoji="1" lang="zh-TW" altLang="en-US" sz="1600" b="0" dirty="0">
                          <a:solidFill>
                            <a:schemeClr val="tx1"/>
                          </a:solidFill>
                          <a:latin typeface="+mn-ea"/>
                          <a:ea typeface="+mn-ea"/>
                        </a:rPr>
                        <a:t>（組織経営体）</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latin typeface="+mn-ea"/>
                          <a:ea typeface="+mn-ea"/>
                        </a:rPr>
                        <a:t>12 </a:t>
                      </a:r>
                    </a:p>
                    <a:p>
                      <a:pPr algn="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4</a:t>
                      </a:r>
                      <a:r>
                        <a:rPr kumimoji="1" lang="ja-JP" altLang="en-US" sz="1600" b="0" dirty="0">
                          <a:solidFill>
                            <a:schemeClr val="tx1"/>
                          </a:solidFill>
                          <a:latin typeface="+mn-ea"/>
                          <a:ea typeface="+mn-ea"/>
                        </a:rPr>
                        <a:t>）</a:t>
                      </a:r>
                      <a:endParaRPr kumimoji="1" lang="en-US" altLang="ja-JP" sz="1600" b="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b="0" dirty="0">
                        <a:solidFill>
                          <a:schemeClr val="tx1"/>
                        </a:solidFill>
                        <a:latin typeface="+mn-ea"/>
                        <a:ea typeface="+mn-ea"/>
                      </a:endParaRPr>
                    </a:p>
                  </a:txBody>
                  <a:tcPr/>
                </a:tc>
                <a:extLst>
                  <a:ext uri="{0D108BD9-81ED-4DB2-BD59-A6C34878D82A}">
                    <a16:rowId xmlns:a16="http://schemas.microsoft.com/office/drawing/2014/main" xmlns="" val="10002"/>
                  </a:ext>
                </a:extLst>
              </a:tr>
            </a:tbl>
          </a:graphicData>
        </a:graphic>
      </p:graphicFrame>
      <p:sp>
        <p:nvSpPr>
          <p:cNvPr id="6" name="スライド番号プレースホルダー 5"/>
          <p:cNvSpPr>
            <a:spLocks noGrp="1"/>
          </p:cNvSpPr>
          <p:nvPr>
            <p:ph type="sldNum" sz="quarter" idx="12"/>
          </p:nvPr>
        </p:nvSpPr>
        <p:spPr/>
        <p:txBody>
          <a:bodyPr/>
          <a:lstStyle/>
          <a:p>
            <a:fld id="{61519898-4A8B-4E27-9995-89E4CB889D7A}" type="slidenum">
              <a:rPr kumimoji="1" lang="ja-JP" altLang="en-US" smtClean="0"/>
              <a:t>46</a:t>
            </a:fld>
            <a:endParaRPr kumimoji="1" lang="ja-JP" altLang="en-US"/>
          </a:p>
        </p:txBody>
      </p:sp>
      <p:pic>
        <p:nvPicPr>
          <p:cNvPr id="7" name="図 6"/>
          <p:cNvPicPr>
            <a:picLocks noChangeAspect="1"/>
          </p:cNvPicPr>
          <p:nvPr/>
        </p:nvPicPr>
        <p:blipFill>
          <a:blip r:embed="rId2"/>
          <a:stretch>
            <a:fillRect/>
          </a:stretch>
        </p:blipFill>
        <p:spPr>
          <a:xfrm>
            <a:off x="393203" y="2608629"/>
            <a:ext cx="3470844" cy="2770208"/>
          </a:xfrm>
          <a:prstGeom prst="rect">
            <a:avLst/>
          </a:prstGeom>
        </p:spPr>
      </p:pic>
      <p:pic>
        <p:nvPicPr>
          <p:cNvPr id="8" name="図 7"/>
          <p:cNvPicPr>
            <a:picLocks noChangeAspect="1"/>
          </p:cNvPicPr>
          <p:nvPr/>
        </p:nvPicPr>
        <p:blipFill>
          <a:blip r:embed="rId3"/>
          <a:stretch>
            <a:fillRect/>
          </a:stretch>
        </p:blipFill>
        <p:spPr>
          <a:xfrm>
            <a:off x="4395568" y="2603240"/>
            <a:ext cx="3454676" cy="2775597"/>
          </a:xfrm>
          <a:prstGeom prst="rect">
            <a:avLst/>
          </a:prstGeom>
        </p:spPr>
      </p:pic>
      <p:pic>
        <p:nvPicPr>
          <p:cNvPr id="9" name="図 8"/>
          <p:cNvPicPr>
            <a:picLocks noChangeAspect="1"/>
          </p:cNvPicPr>
          <p:nvPr/>
        </p:nvPicPr>
        <p:blipFill>
          <a:blip r:embed="rId4"/>
          <a:stretch>
            <a:fillRect/>
          </a:stretch>
        </p:blipFill>
        <p:spPr>
          <a:xfrm>
            <a:off x="38100" y="5453420"/>
            <a:ext cx="9064496" cy="1152263"/>
          </a:xfrm>
          <a:prstGeom prst="rect">
            <a:avLst/>
          </a:prstGeom>
        </p:spPr>
      </p:pic>
    </p:spTree>
    <p:extLst>
      <p:ext uri="{BB962C8B-B14F-4D97-AF65-F5344CB8AC3E}">
        <p14:creationId xmlns:p14="http://schemas.microsoft.com/office/powerpoint/2010/main" val="72462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産業分野別従業者数</a:t>
            </a:r>
            <a:endParaRPr lang="en-US" altLang="ja-JP" dirty="0"/>
          </a:p>
        </p:txBody>
      </p:sp>
      <p:sp>
        <p:nvSpPr>
          <p:cNvPr id="3" name="テキスト ボックス 2"/>
          <p:cNvSpPr txBox="1"/>
          <p:nvPr/>
        </p:nvSpPr>
        <p:spPr>
          <a:xfrm>
            <a:off x="351865" y="6593737"/>
            <a:ext cx="8505826" cy="261610"/>
          </a:xfrm>
          <a:prstGeom prst="rect">
            <a:avLst/>
          </a:prstGeom>
          <a:noFill/>
        </p:spPr>
        <p:txBody>
          <a:bodyPr wrap="square" rtlCol="0">
            <a:spAutoFit/>
          </a:bodyPr>
          <a:lstStyle/>
          <a:p>
            <a:pPr algn="r"/>
            <a:r>
              <a:rPr lang="ja-JP" altLang="en-US" sz="1100" dirty="0">
                <a:latin typeface="+mn-ea"/>
              </a:rPr>
              <a:t>出典：</a:t>
            </a:r>
            <a:r>
              <a:rPr lang="en-US" altLang="ja-JP" sz="1100" dirty="0">
                <a:latin typeface="+mn-ea"/>
              </a:rPr>
              <a:t>RESAS</a:t>
            </a:r>
            <a:r>
              <a:rPr lang="ja-JP" altLang="en-US" sz="1100" dirty="0">
                <a:latin typeface="+mn-ea"/>
              </a:rPr>
              <a:t>産業構造マップ　総務省「経済センサス－基礎調査」再編加工、総務省・経済産業省「経済センサス－活動調査」再編加工</a:t>
            </a:r>
            <a:endParaRPr kumimoji="1" lang="ja-JP" altLang="en-US" sz="1100" dirty="0">
              <a:latin typeface="+mn-ea"/>
            </a:endParaRP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47</a:t>
            </a:fld>
            <a:endParaRPr kumimoji="1" lang="ja-JP" altLang="en-US"/>
          </a:p>
        </p:txBody>
      </p:sp>
      <p:pic>
        <p:nvPicPr>
          <p:cNvPr id="6" name="図 5"/>
          <p:cNvPicPr>
            <a:picLocks noChangeAspect="1"/>
          </p:cNvPicPr>
          <p:nvPr/>
        </p:nvPicPr>
        <p:blipFill>
          <a:blip r:embed="rId2"/>
          <a:stretch>
            <a:fillRect/>
          </a:stretch>
        </p:blipFill>
        <p:spPr>
          <a:xfrm>
            <a:off x="1079291" y="556651"/>
            <a:ext cx="6985416" cy="6037086"/>
          </a:xfrm>
          <a:prstGeom prst="rect">
            <a:avLst/>
          </a:prstGeom>
        </p:spPr>
      </p:pic>
    </p:spTree>
    <p:extLst>
      <p:ext uri="{BB962C8B-B14F-4D97-AF65-F5344CB8AC3E}">
        <p14:creationId xmlns:p14="http://schemas.microsoft.com/office/powerpoint/2010/main" val="2871246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127933" y="3746398"/>
            <a:ext cx="7086600" cy="3078265"/>
          </a:xfrm>
          <a:prstGeom prst="rect">
            <a:avLst/>
          </a:prstGeom>
        </p:spPr>
      </p:pic>
      <p:pic>
        <p:nvPicPr>
          <p:cNvPr id="14" name="図 13"/>
          <p:cNvPicPr>
            <a:picLocks noChangeAspect="1"/>
          </p:cNvPicPr>
          <p:nvPr/>
        </p:nvPicPr>
        <p:blipFill>
          <a:blip r:embed="rId3"/>
          <a:stretch>
            <a:fillRect/>
          </a:stretch>
        </p:blipFill>
        <p:spPr>
          <a:xfrm>
            <a:off x="127931" y="582380"/>
            <a:ext cx="7086601" cy="3099903"/>
          </a:xfrm>
          <a:prstGeom prst="rect">
            <a:avLst/>
          </a:prstGeom>
        </p:spPr>
      </p:pic>
      <p:sp>
        <p:nvSpPr>
          <p:cNvPr id="10" name="テキスト ボックス 9"/>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和歌山市内の中小・小規模の事業所数</a:t>
            </a:r>
            <a:endParaRPr lang="ja-JP" altLang="en-US" sz="2000" dirty="0">
              <a:effectLst>
                <a:glow rad="101600">
                  <a:schemeClr val="accent4">
                    <a:satMod val="175000"/>
                    <a:alpha val="40000"/>
                  </a:schemeClr>
                </a:glow>
              </a:effectLst>
            </a:endParaRPr>
          </a:p>
        </p:txBody>
      </p:sp>
      <p:sp>
        <p:nvSpPr>
          <p:cNvPr id="6" name="スライド番号プレースホルダー 5"/>
          <p:cNvSpPr>
            <a:spLocks noGrp="1"/>
          </p:cNvSpPr>
          <p:nvPr>
            <p:ph type="sldNum" sz="quarter" idx="12"/>
          </p:nvPr>
        </p:nvSpPr>
        <p:spPr/>
        <p:txBody>
          <a:bodyPr/>
          <a:lstStyle/>
          <a:p>
            <a:fld id="{61519898-4A8B-4E27-9995-89E4CB889D7A}" type="slidenum">
              <a:rPr kumimoji="1" lang="ja-JP" altLang="en-US" smtClean="0"/>
              <a:t>48</a:t>
            </a:fld>
            <a:endParaRPr kumimoji="1" lang="ja-JP" altLang="en-US"/>
          </a:p>
        </p:txBody>
      </p:sp>
      <p:sp>
        <p:nvSpPr>
          <p:cNvPr id="9" name="テキスト ボックス 8"/>
          <p:cNvSpPr txBox="1"/>
          <p:nvPr/>
        </p:nvSpPr>
        <p:spPr>
          <a:xfrm>
            <a:off x="7214532" y="582380"/>
            <a:ext cx="1929468" cy="861774"/>
          </a:xfrm>
          <a:prstGeom prst="rect">
            <a:avLst/>
          </a:prstGeom>
          <a:noFill/>
        </p:spPr>
        <p:txBody>
          <a:bodyPr wrap="square" rtlCol="0">
            <a:spAutoFit/>
          </a:bodyPr>
          <a:lstStyle/>
          <a:p>
            <a:r>
              <a:rPr kumimoji="1" lang="ja-JP" altLang="en-US" sz="1000" dirty="0">
                <a:latin typeface="+mn-ea"/>
              </a:rPr>
              <a:t>（注）このグラフは、中小企業庁の中小企業基本法の分類に準じて、各産業別の事業所数を分類したものです。詳細は別冊の補足説明を参照ください・</a:t>
            </a:r>
          </a:p>
        </p:txBody>
      </p:sp>
    </p:spTree>
    <p:extLst>
      <p:ext uri="{BB962C8B-B14F-4D97-AF65-F5344CB8AC3E}">
        <p14:creationId xmlns:p14="http://schemas.microsoft.com/office/powerpoint/2010/main" val="1912039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61519898-4A8B-4E27-9995-89E4CB889D7A}" type="slidenum">
              <a:rPr kumimoji="1" lang="ja-JP" altLang="en-US" smtClean="0"/>
              <a:t>4</a:t>
            </a:fld>
            <a:endParaRPr kumimoji="1" lang="ja-JP" altLang="en-US" dirty="0"/>
          </a:p>
        </p:txBody>
      </p:sp>
      <p:sp>
        <p:nvSpPr>
          <p:cNvPr id="10" name="テキスト ボックス 9"/>
          <p:cNvSpPr txBox="1"/>
          <p:nvPr/>
        </p:nvSpPr>
        <p:spPr>
          <a:xfrm>
            <a:off x="114300" y="592019"/>
            <a:ext cx="8915400" cy="4616648"/>
          </a:xfrm>
          <a:prstGeom prst="rect">
            <a:avLst/>
          </a:prstGeom>
          <a:noFill/>
        </p:spPr>
        <p:txBody>
          <a:bodyPr wrap="square" rtlCol="0">
            <a:spAutoFit/>
          </a:bodyPr>
          <a:lstStyle/>
          <a:p>
            <a:r>
              <a:rPr lang="en-US" altLang="zh-TW" sz="1400" dirty="0">
                <a:latin typeface="+mn-ea"/>
              </a:rPr>
              <a:t>2020</a:t>
            </a:r>
            <a:r>
              <a:rPr lang="zh-TW" altLang="en-US" sz="1400" dirty="0">
                <a:latin typeface="+mn-ea"/>
              </a:rPr>
              <a:t>年度地域</a:t>
            </a:r>
            <a:r>
              <a:rPr lang="ja-JP" altLang="en-US" sz="1400" dirty="0">
                <a:latin typeface="+mn-ea"/>
              </a:rPr>
              <a:t>の</a:t>
            </a:r>
            <a:r>
              <a:rPr lang="zh-TW" altLang="en-US" sz="1400" dirty="0">
                <a:latin typeface="+mn-ea"/>
              </a:rPr>
              <a:t>経済動向調査</a:t>
            </a:r>
            <a:r>
              <a:rPr lang="ja-JP" altLang="en-US" sz="1400" dirty="0">
                <a:latin typeface="+mn-ea"/>
              </a:rPr>
              <a:t>（和歌山市）</a:t>
            </a:r>
            <a:endParaRPr lang="zh-TW" altLang="en-US" sz="1400" dirty="0">
              <a:latin typeface="+mn-ea"/>
            </a:endParaRPr>
          </a:p>
          <a:p>
            <a:endParaRPr lang="en-US" altLang="ja-JP" sz="1400" dirty="0">
              <a:latin typeface="+mn-ea"/>
            </a:endParaRPr>
          </a:p>
          <a:p>
            <a:r>
              <a:rPr lang="ja-JP" altLang="en-US" sz="1400" dirty="0">
                <a:latin typeface="+mn-ea"/>
              </a:rPr>
              <a:t>　本調査は、和歌山商工会議所「経営発達支援計画（令和</a:t>
            </a:r>
            <a:r>
              <a:rPr lang="en-US" altLang="ja-JP" sz="1400" dirty="0">
                <a:latin typeface="+mn-ea"/>
              </a:rPr>
              <a:t>2</a:t>
            </a:r>
            <a:r>
              <a:rPr lang="ja-JP" altLang="en-US" sz="1400" dirty="0">
                <a:latin typeface="+mn-ea"/>
              </a:rPr>
              <a:t>年</a:t>
            </a:r>
            <a:r>
              <a:rPr lang="en-US" altLang="ja-JP" sz="1400" dirty="0">
                <a:latin typeface="+mn-ea"/>
              </a:rPr>
              <a:t>4</a:t>
            </a:r>
            <a:r>
              <a:rPr lang="ja-JP" altLang="en-US" sz="1400" dirty="0">
                <a:latin typeface="+mn-ea"/>
              </a:rPr>
              <a:t>月</a:t>
            </a:r>
            <a:r>
              <a:rPr lang="en-US" altLang="ja-JP" sz="1400" dirty="0">
                <a:latin typeface="+mn-ea"/>
              </a:rPr>
              <a:t>1</a:t>
            </a:r>
            <a:r>
              <a:rPr lang="ja-JP" altLang="en-US" sz="1400" dirty="0">
                <a:latin typeface="+mn-ea"/>
              </a:rPr>
              <a:t>日～令和</a:t>
            </a:r>
            <a:r>
              <a:rPr lang="en-US" altLang="ja-JP" sz="1400" dirty="0">
                <a:latin typeface="+mn-ea"/>
              </a:rPr>
              <a:t>7</a:t>
            </a:r>
            <a:r>
              <a:rPr lang="ja-JP" altLang="en-US" sz="1400" dirty="0">
                <a:latin typeface="+mn-ea"/>
              </a:rPr>
              <a:t>年</a:t>
            </a:r>
            <a:r>
              <a:rPr lang="en-US" altLang="ja-JP" sz="1400" dirty="0">
                <a:latin typeface="+mn-ea"/>
              </a:rPr>
              <a:t>3</a:t>
            </a:r>
            <a:r>
              <a:rPr lang="ja-JP" altLang="en-US" sz="1400" dirty="0">
                <a:latin typeface="+mn-ea"/>
              </a:rPr>
              <a:t>月</a:t>
            </a:r>
            <a:r>
              <a:rPr lang="en-US" altLang="ja-JP" sz="1400" dirty="0">
                <a:latin typeface="+mn-ea"/>
              </a:rPr>
              <a:t>31</a:t>
            </a:r>
            <a:r>
              <a:rPr lang="ja-JP" altLang="en-US" sz="1400" dirty="0">
                <a:latin typeface="+mn-ea"/>
              </a:rPr>
              <a:t>日）」における経営発達支援事業の一つとして、地域の経済動向の状況を調査・分析し、その結果を管内小規模事業者に広く提供し、事業計画の策定につなげて頂くことを目的とし、人口や経済の動向に関するデータを取り揃えました。</a:t>
            </a:r>
            <a:endParaRPr lang="en-US" altLang="ja-JP" sz="1400" dirty="0">
              <a:latin typeface="+mn-ea"/>
            </a:endParaRPr>
          </a:p>
          <a:p>
            <a:r>
              <a:rPr lang="ja-JP" altLang="en-US" sz="1400" dirty="0">
                <a:latin typeface="+mn-ea"/>
              </a:rPr>
              <a:t>　和歌山市における中小企業数は、全体の</a:t>
            </a:r>
            <a:r>
              <a:rPr lang="en-US" altLang="ja-JP" sz="1400" dirty="0">
                <a:latin typeface="+mn-ea"/>
              </a:rPr>
              <a:t>99.8%</a:t>
            </a:r>
            <a:r>
              <a:rPr lang="ja-JP" altLang="en-US" sz="1400" dirty="0">
                <a:latin typeface="+mn-ea"/>
              </a:rPr>
              <a:t>を占めており、小規模事業者数は</a:t>
            </a:r>
            <a:r>
              <a:rPr lang="en-US" altLang="ja-JP" sz="1400" dirty="0">
                <a:latin typeface="+mn-ea"/>
              </a:rPr>
              <a:t>84.2%</a:t>
            </a:r>
            <a:r>
              <a:rPr lang="ja-JP" altLang="en-US" sz="1400" dirty="0">
                <a:latin typeface="+mn-ea"/>
              </a:rPr>
              <a:t>となっています（平成</a:t>
            </a:r>
            <a:r>
              <a:rPr lang="en-US" altLang="ja-JP" sz="1400" dirty="0">
                <a:latin typeface="+mn-ea"/>
              </a:rPr>
              <a:t>30</a:t>
            </a:r>
            <a:r>
              <a:rPr lang="ja-JP" altLang="en-US" sz="1400" dirty="0">
                <a:latin typeface="+mn-ea"/>
              </a:rPr>
              <a:t>年</a:t>
            </a:r>
            <a:r>
              <a:rPr lang="en-US" altLang="ja-JP" sz="1400" dirty="0">
                <a:latin typeface="+mn-ea"/>
              </a:rPr>
              <a:t>11</a:t>
            </a:r>
            <a:r>
              <a:rPr lang="ja-JP" altLang="en-US" sz="1400" dirty="0">
                <a:latin typeface="+mn-ea"/>
              </a:rPr>
              <a:t>月</a:t>
            </a:r>
            <a:r>
              <a:rPr lang="en-US" altLang="ja-JP" sz="1400" dirty="0">
                <a:latin typeface="+mn-ea"/>
              </a:rPr>
              <a:t>1</a:t>
            </a:r>
            <a:r>
              <a:rPr lang="ja-JP" altLang="en-US" sz="1400" dirty="0">
                <a:latin typeface="+mn-ea"/>
              </a:rPr>
              <a:t>日更新　中小企業庁）。また、事業所ベースでは、小規模事業所数は全体の</a:t>
            </a:r>
            <a:r>
              <a:rPr lang="en-US" altLang="ja-JP" sz="1400" dirty="0">
                <a:latin typeface="+mn-ea"/>
              </a:rPr>
              <a:t>90.8%</a:t>
            </a:r>
            <a:r>
              <a:rPr lang="en-US" altLang="ja-JP" sz="1400" baseline="30000" dirty="0">
                <a:latin typeface="+mn-ea"/>
              </a:rPr>
              <a:t>(*)</a:t>
            </a:r>
            <a:r>
              <a:rPr lang="ja-JP" altLang="en-US" sz="1400" dirty="0">
                <a:latin typeface="+mn-ea"/>
              </a:rPr>
              <a:t>となっています（平成</a:t>
            </a:r>
            <a:r>
              <a:rPr lang="en-US" altLang="ja-JP" sz="1400" dirty="0">
                <a:latin typeface="+mn-ea"/>
              </a:rPr>
              <a:t>28</a:t>
            </a:r>
            <a:r>
              <a:rPr lang="ja-JP" altLang="en-US" sz="1400" dirty="0">
                <a:latin typeface="+mn-ea"/>
              </a:rPr>
              <a:t>年経済センサス）。　　</a:t>
            </a:r>
            <a:r>
              <a:rPr lang="ja-JP" altLang="en-US" sz="1000" dirty="0">
                <a:latin typeface="+mn-ea"/>
              </a:rPr>
              <a:t>（</a:t>
            </a:r>
            <a:r>
              <a:rPr lang="en-US" altLang="ja-JP" sz="1000" dirty="0">
                <a:latin typeface="+mn-ea"/>
              </a:rPr>
              <a:t>*)</a:t>
            </a:r>
            <a:r>
              <a:rPr lang="ja-JP" altLang="en-US" sz="1000" dirty="0">
                <a:latin typeface="+mn-ea"/>
              </a:rPr>
              <a:t>中小企業庁が小規模事業者と定義する規模で和歌山社会経済研究所で分類</a:t>
            </a:r>
            <a:endParaRPr lang="en-US" altLang="ja-JP" sz="1000" dirty="0">
              <a:latin typeface="+mn-ea"/>
            </a:endParaRPr>
          </a:p>
          <a:p>
            <a:r>
              <a:rPr lang="ja-JP" altLang="en-US" sz="1400" dirty="0">
                <a:latin typeface="+mn-ea"/>
              </a:rPr>
              <a:t>　当地域の小規模事業者は、地域内の限られた商圏で事業を行っていることが多く、地域経済の動向に左右されやすいため、管内状況について「ＲＥＳＡＳ」等を用いて調査・分析を行いました。</a:t>
            </a:r>
            <a:endParaRPr lang="en-US" altLang="ja-JP" sz="1400" dirty="0">
              <a:latin typeface="+mn-ea"/>
            </a:endParaRPr>
          </a:p>
          <a:p>
            <a:r>
              <a:rPr lang="ja-JP" altLang="en-US" sz="1400" dirty="0">
                <a:latin typeface="+mn-ea"/>
              </a:rPr>
              <a:t>　事業初年度にあたる今年度は、和歌山市の経済を取り巻く環境や動向を、俯瞰的にとらえながら、当地域に多い、商業、サービス業、建設業の小規模事業者の市場に関連する人口の推移や動態について、詳しく調査しました。</a:t>
            </a:r>
            <a:endParaRPr lang="en-US" altLang="ja-JP" sz="1400" dirty="0">
              <a:latin typeface="+mn-ea"/>
            </a:endParaRPr>
          </a:p>
          <a:p>
            <a:r>
              <a:rPr lang="ja-JP" altLang="en-US" sz="1400" dirty="0">
                <a:latin typeface="+mn-ea"/>
              </a:rPr>
              <a:t>　来年度以降については、消費動向や地域経済における移輸出入等について、詳細な分析を行う予定です。</a:t>
            </a:r>
            <a:endParaRPr lang="en-US" altLang="ja-JP" sz="1400" dirty="0">
              <a:latin typeface="+mn-ea"/>
            </a:endParaRPr>
          </a:p>
          <a:p>
            <a:r>
              <a:rPr lang="en-US" altLang="ja-JP" sz="1400" dirty="0">
                <a:latin typeface="+mn-ea"/>
              </a:rPr>
              <a:t> </a:t>
            </a:r>
          </a:p>
          <a:p>
            <a:endParaRPr lang="en-US" altLang="ja-JP" sz="1400" dirty="0">
              <a:latin typeface="+mn-ea"/>
            </a:endParaRPr>
          </a:p>
          <a:p>
            <a:r>
              <a:rPr lang="ja-JP" altLang="en-US" sz="1400" dirty="0">
                <a:latin typeface="+mn-ea"/>
              </a:rPr>
              <a:t>本調査資料のご使用にあたって</a:t>
            </a:r>
            <a:endParaRPr lang="en-US" altLang="ja-JP" sz="1400" dirty="0">
              <a:latin typeface="+mn-ea"/>
            </a:endParaRPr>
          </a:p>
          <a:p>
            <a:r>
              <a:rPr lang="ja-JP" altLang="en-US" sz="1400" dirty="0">
                <a:latin typeface="+mn-ea"/>
              </a:rPr>
              <a:t>　事業計画書の作成にあたって、本書の図表等を直接用いて頂けるように、グラフ等への補足説明は全て省いて、補足説明は別冊としてまとめています。図表等を直接ご使用になる際に、図表下部記載の出典が「</a:t>
            </a:r>
            <a:r>
              <a:rPr lang="en-US" altLang="ja-JP" sz="1400" dirty="0">
                <a:latin typeface="+mn-ea"/>
              </a:rPr>
              <a:t>RESAS</a:t>
            </a:r>
            <a:r>
              <a:rPr lang="ja-JP" altLang="en-US" sz="1400" dirty="0">
                <a:latin typeface="+mn-ea"/>
              </a:rPr>
              <a:t>」となっているものについては、</a:t>
            </a:r>
            <a:r>
              <a:rPr lang="en-US" altLang="ja-JP" sz="1400" dirty="0">
                <a:latin typeface="+mn-ea"/>
              </a:rPr>
              <a:t>RESAS</a:t>
            </a:r>
            <a:r>
              <a:rPr lang="ja-JP" altLang="en-US" sz="1400" dirty="0">
                <a:latin typeface="+mn-ea"/>
              </a:rPr>
              <a:t>の最新のバージョンの入手を推奨いたします。また、</a:t>
            </a:r>
            <a:r>
              <a:rPr lang="en-US" altLang="ja-JP" sz="1400" dirty="0">
                <a:latin typeface="+mn-ea"/>
              </a:rPr>
              <a:t>RESAS</a:t>
            </a:r>
            <a:r>
              <a:rPr lang="ja-JP" altLang="en-US" sz="1400" dirty="0">
                <a:latin typeface="+mn-ea"/>
              </a:rPr>
              <a:t>画面の図表データが必要な場合は、</a:t>
            </a:r>
            <a:r>
              <a:rPr lang="en-US" altLang="ja-JP" sz="1400" dirty="0">
                <a:latin typeface="+mn-ea"/>
              </a:rPr>
              <a:t>RESAS</a:t>
            </a:r>
            <a:r>
              <a:rPr lang="ja-JP" altLang="en-US" sz="1400" dirty="0">
                <a:latin typeface="+mn-ea"/>
              </a:rPr>
              <a:t>画面上の「データをダウンロードする」をクリックし、搭載されているデータを入手してください。</a:t>
            </a:r>
            <a:endParaRPr lang="en-US" altLang="ja-JP" sz="1400" dirty="0">
              <a:latin typeface="+mn-ea"/>
            </a:endParaRPr>
          </a:p>
          <a:p>
            <a:r>
              <a:rPr lang="ja-JP" altLang="en-US" sz="1400" dirty="0">
                <a:latin typeface="+mn-ea"/>
              </a:rPr>
              <a:t>　出典が</a:t>
            </a:r>
            <a:r>
              <a:rPr lang="en-US" altLang="ja-JP" sz="1400" dirty="0">
                <a:latin typeface="+mn-ea"/>
              </a:rPr>
              <a:t>RESAS</a:t>
            </a:r>
            <a:r>
              <a:rPr lang="ja-JP" altLang="en-US" sz="1400" dirty="0">
                <a:latin typeface="+mn-ea"/>
              </a:rPr>
              <a:t>以外のものについては、和歌山商工会議所までお問合せください。</a:t>
            </a:r>
          </a:p>
        </p:txBody>
      </p:sp>
      <p:sp>
        <p:nvSpPr>
          <p:cNvPr id="11" name="正方形/長方形 10">
            <a:extLst>
              <a:ext uri="{FF2B5EF4-FFF2-40B4-BE49-F238E27FC236}">
                <a16:creationId xmlns:a16="http://schemas.microsoft.com/office/drawing/2014/main" xmlns="" id="{4189951A-5790-479C-B77F-BF06D7E299B4}"/>
              </a:ext>
            </a:extLst>
          </p:cNvPr>
          <p:cNvSpPr/>
          <p:nvPr/>
        </p:nvSpPr>
        <p:spPr>
          <a:xfrm>
            <a:off x="0" y="0"/>
            <a:ext cx="9144000" cy="583891"/>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kumimoji="0" lang="ja-JP" altLang="en-US" sz="2800" dirty="0">
                <a:solidFill>
                  <a:prstClr val="black"/>
                </a:solidFill>
                <a:latin typeface="HG丸ｺﾞｼｯｸM-PRO" panose="020F0600000000000000" pitchFamily="50" charset="-128"/>
                <a:ea typeface="HG丸ｺﾞｼｯｸM-PRO" panose="020F0600000000000000" pitchFamily="50" charset="-128"/>
              </a:rPr>
              <a:t>はじめに</a:t>
            </a:r>
          </a:p>
        </p:txBody>
      </p:sp>
    </p:spTree>
    <p:extLst>
      <p:ext uri="{BB962C8B-B14F-4D97-AF65-F5344CB8AC3E}">
        <p14:creationId xmlns:p14="http://schemas.microsoft.com/office/powerpoint/2010/main" val="1179545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67781" y="580508"/>
            <a:ext cx="7046752" cy="3089419"/>
          </a:xfrm>
          <a:prstGeom prst="rect">
            <a:avLst/>
          </a:prstGeom>
          <a:ln>
            <a:solidFill>
              <a:schemeClr val="tx1"/>
            </a:solidFill>
          </a:ln>
        </p:spPr>
      </p:pic>
      <p:pic>
        <p:nvPicPr>
          <p:cNvPr id="15" name="図 14"/>
          <p:cNvPicPr>
            <a:picLocks noChangeAspect="1"/>
          </p:cNvPicPr>
          <p:nvPr/>
        </p:nvPicPr>
        <p:blipFill>
          <a:blip r:embed="rId3"/>
          <a:stretch>
            <a:fillRect/>
          </a:stretch>
        </p:blipFill>
        <p:spPr>
          <a:xfrm>
            <a:off x="251049" y="3733101"/>
            <a:ext cx="6502089" cy="3105343"/>
          </a:xfrm>
          <a:prstGeom prst="rect">
            <a:avLst/>
          </a:prstGeom>
          <a:ln>
            <a:solidFill>
              <a:schemeClr val="tx1"/>
            </a:solidFill>
          </a:ln>
        </p:spPr>
      </p:pic>
      <p:sp>
        <p:nvSpPr>
          <p:cNvPr id="10" name="テキスト ボックス 9"/>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和歌山市の産業分野別小規模事業所数の推移</a:t>
            </a:r>
            <a:endParaRPr lang="ja-JP" altLang="en-US" sz="2000" dirty="0">
              <a:effectLst>
                <a:glow rad="101600">
                  <a:schemeClr val="accent4">
                    <a:satMod val="175000"/>
                    <a:alpha val="40000"/>
                  </a:schemeClr>
                </a:glow>
              </a:effectLst>
            </a:endParaRPr>
          </a:p>
        </p:txBody>
      </p:sp>
      <p:sp>
        <p:nvSpPr>
          <p:cNvPr id="6" name="スライド番号プレースホルダー 5"/>
          <p:cNvSpPr>
            <a:spLocks noGrp="1"/>
          </p:cNvSpPr>
          <p:nvPr>
            <p:ph type="sldNum" sz="quarter" idx="12"/>
          </p:nvPr>
        </p:nvSpPr>
        <p:spPr/>
        <p:txBody>
          <a:bodyPr/>
          <a:lstStyle/>
          <a:p>
            <a:fld id="{61519898-4A8B-4E27-9995-89E4CB889D7A}" type="slidenum">
              <a:rPr kumimoji="1" lang="ja-JP" altLang="en-US" smtClean="0"/>
              <a:t>49</a:t>
            </a:fld>
            <a:endParaRPr kumimoji="1" lang="ja-JP" altLang="en-US"/>
          </a:p>
        </p:txBody>
      </p:sp>
      <p:sp>
        <p:nvSpPr>
          <p:cNvPr id="8" name="テキスト ボックス 7"/>
          <p:cNvSpPr txBox="1"/>
          <p:nvPr/>
        </p:nvSpPr>
        <p:spPr>
          <a:xfrm>
            <a:off x="7214532" y="582380"/>
            <a:ext cx="1929468" cy="707886"/>
          </a:xfrm>
          <a:prstGeom prst="rect">
            <a:avLst/>
          </a:prstGeom>
          <a:noFill/>
        </p:spPr>
        <p:txBody>
          <a:bodyPr wrap="square" rtlCol="0">
            <a:spAutoFit/>
          </a:bodyPr>
          <a:lstStyle/>
          <a:p>
            <a:r>
              <a:rPr kumimoji="1" lang="ja-JP" altLang="en-US" sz="1000" dirty="0">
                <a:latin typeface="+mn-ea"/>
              </a:rPr>
              <a:t>（注）このグラフは、中小企業庁の中小企業基本法の分類に準じて、各産業別の事業所数を分類したものです。</a:t>
            </a:r>
          </a:p>
        </p:txBody>
      </p:sp>
      <p:pic>
        <p:nvPicPr>
          <p:cNvPr id="4" name="図 3"/>
          <p:cNvPicPr>
            <a:picLocks noChangeAspect="1"/>
          </p:cNvPicPr>
          <p:nvPr/>
        </p:nvPicPr>
        <p:blipFill>
          <a:blip r:embed="rId4"/>
          <a:stretch>
            <a:fillRect/>
          </a:stretch>
        </p:blipFill>
        <p:spPr>
          <a:xfrm>
            <a:off x="167780" y="3708321"/>
            <a:ext cx="7046752" cy="3130123"/>
          </a:xfrm>
          <a:prstGeom prst="rect">
            <a:avLst/>
          </a:prstGeom>
          <a:ln>
            <a:solidFill>
              <a:schemeClr val="tx1"/>
            </a:solidFill>
          </a:ln>
        </p:spPr>
      </p:pic>
    </p:spTree>
    <p:extLst>
      <p:ext uri="{BB962C8B-B14F-4D97-AF65-F5344CB8AC3E}">
        <p14:creationId xmlns:p14="http://schemas.microsoft.com/office/powerpoint/2010/main" val="3331966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50876" y="588612"/>
            <a:ext cx="4487567" cy="3412798"/>
          </a:xfrm>
          <a:prstGeom prst="rect">
            <a:avLst/>
          </a:prstGeom>
        </p:spPr>
      </p:pic>
      <p:pic>
        <p:nvPicPr>
          <p:cNvPr id="6" name="図 5"/>
          <p:cNvPicPr>
            <a:picLocks noChangeAspect="1"/>
          </p:cNvPicPr>
          <p:nvPr/>
        </p:nvPicPr>
        <p:blipFill>
          <a:blip r:embed="rId3"/>
          <a:stretch>
            <a:fillRect/>
          </a:stretch>
        </p:blipFill>
        <p:spPr>
          <a:xfrm>
            <a:off x="4572000" y="588613"/>
            <a:ext cx="4527104" cy="3413882"/>
          </a:xfrm>
          <a:prstGeom prst="rect">
            <a:avLst/>
          </a:prstGeom>
        </p:spPr>
      </p:pic>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産業分野別事業所の存続・新規・廃業数及び率</a:t>
            </a:r>
            <a:endParaRPr lang="en-US" altLang="ja-JP" dirty="0"/>
          </a:p>
        </p:txBody>
      </p:sp>
      <p:sp>
        <p:nvSpPr>
          <p:cNvPr id="3" name="テキスト ボックス 2"/>
          <p:cNvSpPr txBox="1"/>
          <p:nvPr/>
        </p:nvSpPr>
        <p:spPr>
          <a:xfrm>
            <a:off x="351865" y="6593737"/>
            <a:ext cx="8505826" cy="246221"/>
          </a:xfrm>
          <a:prstGeom prst="rect">
            <a:avLst/>
          </a:prstGeom>
          <a:noFill/>
        </p:spPr>
        <p:txBody>
          <a:bodyPr wrap="square" rtlCol="0">
            <a:spAutoFit/>
          </a:bodyPr>
          <a:lstStyle/>
          <a:p>
            <a:pPr algn="r"/>
            <a:r>
              <a:rPr lang="ja-JP" altLang="en-US" sz="1000" dirty="0">
                <a:latin typeface="+mn-ea"/>
              </a:rPr>
              <a:t>出典：総務省「</a:t>
            </a:r>
            <a:r>
              <a:rPr lang="en-US" altLang="ja-JP" sz="1000" dirty="0">
                <a:latin typeface="+mn-ea"/>
              </a:rPr>
              <a:t>2014</a:t>
            </a:r>
            <a:r>
              <a:rPr lang="ja-JP" altLang="en-US" sz="1000" dirty="0">
                <a:latin typeface="+mn-ea"/>
              </a:rPr>
              <a:t>年度経済センサス－基礎調査」</a:t>
            </a:r>
            <a:endParaRPr kumimoji="1" lang="ja-JP" altLang="en-US" sz="1000" dirty="0">
              <a:latin typeface="+mn-ea"/>
            </a:endParaRP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50</a:t>
            </a:fld>
            <a:endParaRPr kumimoji="1" lang="ja-JP" altLang="en-US"/>
          </a:p>
        </p:txBody>
      </p:sp>
      <p:pic>
        <p:nvPicPr>
          <p:cNvPr id="11" name="図 10"/>
          <p:cNvPicPr>
            <a:picLocks noChangeAspect="1"/>
          </p:cNvPicPr>
          <p:nvPr/>
        </p:nvPicPr>
        <p:blipFill>
          <a:blip r:embed="rId4"/>
          <a:stretch>
            <a:fillRect/>
          </a:stretch>
        </p:blipFill>
        <p:spPr>
          <a:xfrm>
            <a:off x="50876" y="4027202"/>
            <a:ext cx="6765676" cy="2707687"/>
          </a:xfrm>
          <a:prstGeom prst="rect">
            <a:avLst/>
          </a:prstGeom>
        </p:spPr>
      </p:pic>
    </p:spTree>
    <p:extLst>
      <p:ext uri="{BB962C8B-B14F-4D97-AF65-F5344CB8AC3E}">
        <p14:creationId xmlns:p14="http://schemas.microsoft.com/office/powerpoint/2010/main" val="2533665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製造業の事業所数と従業者数</a:t>
            </a:r>
            <a:endParaRPr lang="en-US" altLang="ja-JP" dirty="0"/>
          </a:p>
        </p:txBody>
      </p:sp>
      <p:sp>
        <p:nvSpPr>
          <p:cNvPr id="3" name="テキスト ボックス 2"/>
          <p:cNvSpPr txBox="1"/>
          <p:nvPr/>
        </p:nvSpPr>
        <p:spPr>
          <a:xfrm>
            <a:off x="319086" y="6457890"/>
            <a:ext cx="8505826" cy="400110"/>
          </a:xfrm>
          <a:prstGeom prst="rect">
            <a:avLst/>
          </a:prstGeom>
          <a:noFill/>
          <a:ln>
            <a:noFill/>
          </a:ln>
        </p:spPr>
        <p:txBody>
          <a:bodyPr wrap="square" rtlCol="0">
            <a:spAutoFit/>
          </a:bodyPr>
          <a:lstStyle/>
          <a:p>
            <a:r>
              <a:rPr lang="ja-JP" altLang="en-US" sz="1000" dirty="0">
                <a:latin typeface="+mn-ea"/>
              </a:rPr>
              <a:t>出典：</a:t>
            </a:r>
            <a:r>
              <a:rPr lang="en-US" altLang="ja-JP" sz="1000" dirty="0">
                <a:latin typeface="+mn-ea"/>
              </a:rPr>
              <a:t>RESAS</a:t>
            </a:r>
            <a:r>
              <a:rPr lang="ja-JP" altLang="en-US" sz="1000" dirty="0">
                <a:latin typeface="+mn-ea"/>
              </a:rPr>
              <a:t>産業構造マップ　経済産業省「工業統計調査」再編加工、総務省・経済産業省「経済センサス－活動調査」再編加工、総務省「住民基本台帳に基づく人口、人口動態及び世帯数調査」</a:t>
            </a:r>
            <a:endParaRPr kumimoji="1" lang="ja-JP" altLang="en-US" sz="1000" dirty="0">
              <a:latin typeface="+mn-ea"/>
            </a:endParaRPr>
          </a:p>
        </p:txBody>
      </p:sp>
      <p:sp>
        <p:nvSpPr>
          <p:cNvPr id="4" name="スライド番号プレースホルダー 3"/>
          <p:cNvSpPr>
            <a:spLocks noGrp="1"/>
          </p:cNvSpPr>
          <p:nvPr>
            <p:ph type="sldNum" sz="quarter" idx="12"/>
          </p:nvPr>
        </p:nvSpPr>
        <p:spPr>
          <a:ln>
            <a:noFill/>
          </a:ln>
        </p:spPr>
        <p:txBody>
          <a:bodyPr/>
          <a:lstStyle/>
          <a:p>
            <a:fld id="{61519898-4A8B-4E27-9995-89E4CB889D7A}" type="slidenum">
              <a:rPr kumimoji="1" lang="ja-JP" altLang="en-US" smtClean="0"/>
              <a:t>51</a:t>
            </a:fld>
            <a:endParaRPr kumimoji="1" lang="ja-JP" altLang="en-US" dirty="0"/>
          </a:p>
        </p:txBody>
      </p:sp>
      <p:pic>
        <p:nvPicPr>
          <p:cNvPr id="2" name="図 1"/>
          <p:cNvPicPr>
            <a:picLocks noChangeAspect="1"/>
          </p:cNvPicPr>
          <p:nvPr/>
        </p:nvPicPr>
        <p:blipFill>
          <a:blip r:embed="rId2"/>
          <a:stretch>
            <a:fillRect/>
          </a:stretch>
        </p:blipFill>
        <p:spPr>
          <a:xfrm>
            <a:off x="37723" y="540321"/>
            <a:ext cx="4545425" cy="2952296"/>
          </a:xfrm>
          <a:prstGeom prst="rect">
            <a:avLst/>
          </a:prstGeom>
          <a:ln>
            <a:solidFill>
              <a:schemeClr val="tx1"/>
            </a:solidFill>
          </a:ln>
        </p:spPr>
      </p:pic>
      <p:pic>
        <p:nvPicPr>
          <p:cNvPr id="6" name="図 5"/>
          <p:cNvPicPr>
            <a:picLocks noChangeAspect="1"/>
          </p:cNvPicPr>
          <p:nvPr/>
        </p:nvPicPr>
        <p:blipFill>
          <a:blip r:embed="rId3"/>
          <a:stretch>
            <a:fillRect/>
          </a:stretch>
        </p:blipFill>
        <p:spPr>
          <a:xfrm>
            <a:off x="37723" y="3554938"/>
            <a:ext cx="4545425" cy="2921057"/>
          </a:xfrm>
          <a:prstGeom prst="rect">
            <a:avLst/>
          </a:prstGeom>
          <a:ln>
            <a:solidFill>
              <a:schemeClr val="tx1"/>
            </a:solidFill>
          </a:ln>
        </p:spPr>
      </p:pic>
      <p:pic>
        <p:nvPicPr>
          <p:cNvPr id="8" name="図 7"/>
          <p:cNvPicPr>
            <a:picLocks noChangeAspect="1"/>
          </p:cNvPicPr>
          <p:nvPr/>
        </p:nvPicPr>
        <p:blipFill>
          <a:blip r:embed="rId4"/>
          <a:stretch>
            <a:fillRect/>
          </a:stretch>
        </p:blipFill>
        <p:spPr>
          <a:xfrm>
            <a:off x="4611289" y="3554938"/>
            <a:ext cx="4494565" cy="2921057"/>
          </a:xfrm>
          <a:prstGeom prst="rect">
            <a:avLst/>
          </a:prstGeom>
          <a:ln>
            <a:solidFill>
              <a:schemeClr val="tx1"/>
            </a:solidFill>
          </a:ln>
        </p:spPr>
      </p:pic>
      <p:pic>
        <p:nvPicPr>
          <p:cNvPr id="9" name="図 8"/>
          <p:cNvPicPr>
            <a:picLocks noChangeAspect="1"/>
          </p:cNvPicPr>
          <p:nvPr/>
        </p:nvPicPr>
        <p:blipFill>
          <a:blip r:embed="rId5"/>
          <a:stretch>
            <a:fillRect/>
          </a:stretch>
        </p:blipFill>
        <p:spPr>
          <a:xfrm>
            <a:off x="4610162" y="542516"/>
            <a:ext cx="4495738" cy="2950101"/>
          </a:xfrm>
          <a:prstGeom prst="rect">
            <a:avLst/>
          </a:prstGeom>
          <a:ln>
            <a:solidFill>
              <a:schemeClr val="tx1"/>
            </a:solidFill>
          </a:ln>
        </p:spPr>
      </p:pic>
    </p:spTree>
    <p:extLst>
      <p:ext uri="{BB962C8B-B14F-4D97-AF65-F5344CB8AC3E}">
        <p14:creationId xmlns:p14="http://schemas.microsoft.com/office/powerpoint/2010/main" val="840795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29492" y="540321"/>
            <a:ext cx="4544013" cy="2959776"/>
          </a:xfrm>
          <a:prstGeom prst="rect">
            <a:avLst/>
          </a:prstGeom>
          <a:ln>
            <a:solidFill>
              <a:schemeClr val="tx1"/>
            </a:solidFill>
          </a:ln>
        </p:spPr>
      </p:pic>
      <p:pic>
        <p:nvPicPr>
          <p:cNvPr id="10" name="図 9"/>
          <p:cNvPicPr>
            <a:picLocks noChangeAspect="1"/>
          </p:cNvPicPr>
          <p:nvPr/>
        </p:nvPicPr>
        <p:blipFill>
          <a:blip r:embed="rId3"/>
          <a:stretch>
            <a:fillRect/>
          </a:stretch>
        </p:blipFill>
        <p:spPr>
          <a:xfrm>
            <a:off x="4610164" y="540320"/>
            <a:ext cx="4505262" cy="2959777"/>
          </a:xfrm>
          <a:prstGeom prst="rect">
            <a:avLst/>
          </a:prstGeom>
          <a:ln>
            <a:solidFill>
              <a:schemeClr val="tx1"/>
            </a:solidFill>
          </a:ln>
        </p:spPr>
      </p:pic>
      <p:pic>
        <p:nvPicPr>
          <p:cNvPr id="11" name="図 10"/>
          <p:cNvPicPr>
            <a:picLocks noChangeAspect="1"/>
          </p:cNvPicPr>
          <p:nvPr/>
        </p:nvPicPr>
        <p:blipFill>
          <a:blip r:embed="rId4"/>
          <a:stretch>
            <a:fillRect/>
          </a:stretch>
        </p:blipFill>
        <p:spPr>
          <a:xfrm>
            <a:off x="28198" y="3554938"/>
            <a:ext cx="4545370" cy="2921057"/>
          </a:xfrm>
          <a:prstGeom prst="rect">
            <a:avLst/>
          </a:prstGeom>
          <a:ln>
            <a:solidFill>
              <a:schemeClr val="tx1"/>
            </a:solidFill>
          </a:ln>
        </p:spPr>
      </p:pic>
      <p:pic>
        <p:nvPicPr>
          <p:cNvPr id="12" name="図 11"/>
          <p:cNvPicPr>
            <a:picLocks noChangeAspect="1"/>
          </p:cNvPicPr>
          <p:nvPr/>
        </p:nvPicPr>
        <p:blipFill>
          <a:blip r:embed="rId5"/>
          <a:stretch>
            <a:fillRect/>
          </a:stretch>
        </p:blipFill>
        <p:spPr>
          <a:xfrm>
            <a:off x="4610164" y="3547457"/>
            <a:ext cx="4505262" cy="2934824"/>
          </a:xfrm>
          <a:prstGeom prst="rect">
            <a:avLst/>
          </a:prstGeom>
          <a:ln>
            <a:solidFill>
              <a:schemeClr val="tx1"/>
            </a:solidFill>
          </a:ln>
        </p:spPr>
      </p:pic>
      <p:sp>
        <p:nvSpPr>
          <p:cNvPr id="3" name="テキスト ボックス 2"/>
          <p:cNvSpPr txBox="1"/>
          <p:nvPr/>
        </p:nvSpPr>
        <p:spPr>
          <a:xfrm>
            <a:off x="319086" y="6457890"/>
            <a:ext cx="8505826" cy="400110"/>
          </a:xfrm>
          <a:prstGeom prst="rect">
            <a:avLst/>
          </a:prstGeom>
          <a:noFill/>
          <a:ln>
            <a:noFill/>
          </a:ln>
        </p:spPr>
        <p:txBody>
          <a:bodyPr wrap="square" rtlCol="0">
            <a:spAutoFit/>
          </a:bodyPr>
          <a:lstStyle/>
          <a:p>
            <a:r>
              <a:rPr lang="ja-JP" altLang="en-US" sz="1000" dirty="0">
                <a:latin typeface="+mn-ea"/>
              </a:rPr>
              <a:t>出典：</a:t>
            </a:r>
            <a:r>
              <a:rPr lang="en-US" altLang="ja-JP" sz="1000" dirty="0">
                <a:latin typeface="+mn-ea"/>
              </a:rPr>
              <a:t>RESAS</a:t>
            </a:r>
            <a:r>
              <a:rPr lang="ja-JP" altLang="en-US" sz="1000" dirty="0">
                <a:latin typeface="+mn-ea"/>
              </a:rPr>
              <a:t>産業構造マップ　経済産業省「工業統計調査」再編加工、総務省・経済産業省「経済センサス－活動調査」再編加工、総務省「住民基本台帳に基づく人口、人口動態及び世帯数調査」</a:t>
            </a:r>
            <a:endParaRPr kumimoji="1" lang="ja-JP" altLang="en-US" sz="1000" dirty="0">
              <a:latin typeface="+mn-ea"/>
            </a:endParaRPr>
          </a:p>
        </p:txBody>
      </p:sp>
      <p:sp>
        <p:nvSpPr>
          <p:cNvPr id="4" name="スライド番号プレースホルダー 3"/>
          <p:cNvSpPr>
            <a:spLocks noGrp="1"/>
          </p:cNvSpPr>
          <p:nvPr>
            <p:ph type="sldNum" sz="quarter" idx="12"/>
          </p:nvPr>
        </p:nvSpPr>
        <p:spPr>
          <a:ln>
            <a:noFill/>
          </a:ln>
        </p:spPr>
        <p:txBody>
          <a:bodyPr/>
          <a:lstStyle/>
          <a:p>
            <a:fld id="{61519898-4A8B-4E27-9995-89E4CB889D7A}" type="slidenum">
              <a:rPr kumimoji="1" lang="ja-JP" altLang="en-US" smtClean="0"/>
              <a:t>52</a:t>
            </a:fld>
            <a:endParaRPr kumimoji="1" lang="ja-JP" altLang="en-US" dirty="0"/>
          </a:p>
        </p:txBody>
      </p:sp>
      <p:sp>
        <p:nvSpPr>
          <p:cNvPr id="13" name="テキスト ボックス 12"/>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製造業の製品出荷額と付加価値額</a:t>
            </a:r>
            <a:endParaRPr lang="en-US" altLang="ja-JP" dirty="0"/>
          </a:p>
        </p:txBody>
      </p:sp>
    </p:spTree>
    <p:extLst>
      <p:ext uri="{BB962C8B-B14F-4D97-AF65-F5344CB8AC3E}">
        <p14:creationId xmlns:p14="http://schemas.microsoft.com/office/powerpoint/2010/main" val="3279871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568400" y="4058010"/>
            <a:ext cx="4575600" cy="2576545"/>
          </a:xfrm>
          <a:prstGeom prst="rect">
            <a:avLst/>
          </a:prstGeom>
        </p:spPr>
      </p:pic>
      <p:pic>
        <p:nvPicPr>
          <p:cNvPr id="2" name="図 1"/>
          <p:cNvPicPr>
            <a:picLocks noChangeAspect="1"/>
          </p:cNvPicPr>
          <p:nvPr/>
        </p:nvPicPr>
        <p:blipFill>
          <a:blip r:embed="rId3"/>
          <a:stretch>
            <a:fillRect/>
          </a:stretch>
        </p:blipFill>
        <p:spPr>
          <a:xfrm>
            <a:off x="23030" y="557280"/>
            <a:ext cx="4545370" cy="2976877"/>
          </a:xfrm>
          <a:prstGeom prst="rect">
            <a:avLst/>
          </a:prstGeom>
          <a:ln>
            <a:solidFill>
              <a:schemeClr val="tx1"/>
            </a:solidFill>
          </a:ln>
        </p:spPr>
      </p:pic>
      <p:pic>
        <p:nvPicPr>
          <p:cNvPr id="6" name="図 5"/>
          <p:cNvPicPr>
            <a:picLocks noChangeAspect="1"/>
          </p:cNvPicPr>
          <p:nvPr/>
        </p:nvPicPr>
        <p:blipFill>
          <a:blip r:embed="rId4"/>
          <a:stretch>
            <a:fillRect/>
          </a:stretch>
        </p:blipFill>
        <p:spPr>
          <a:xfrm>
            <a:off x="4600638" y="557279"/>
            <a:ext cx="4524311" cy="2976877"/>
          </a:xfrm>
          <a:prstGeom prst="rect">
            <a:avLst/>
          </a:prstGeom>
          <a:ln>
            <a:solidFill>
              <a:schemeClr val="tx1"/>
            </a:solidFill>
          </a:ln>
        </p:spPr>
      </p:pic>
      <p:sp>
        <p:nvSpPr>
          <p:cNvPr id="3" name="テキスト ボックス 2"/>
          <p:cNvSpPr txBox="1"/>
          <p:nvPr/>
        </p:nvSpPr>
        <p:spPr>
          <a:xfrm>
            <a:off x="638174" y="3525027"/>
            <a:ext cx="8505826" cy="215444"/>
          </a:xfrm>
          <a:prstGeom prst="rect">
            <a:avLst/>
          </a:prstGeom>
          <a:noFill/>
          <a:ln>
            <a:noFill/>
          </a:ln>
        </p:spPr>
        <p:txBody>
          <a:bodyPr wrap="square" rtlCol="0">
            <a:spAutoFit/>
          </a:bodyPr>
          <a:lstStyle/>
          <a:p>
            <a:r>
              <a:rPr lang="ja-JP" altLang="en-US" sz="800" dirty="0">
                <a:latin typeface="+mn-ea"/>
              </a:rPr>
              <a:t>出典：</a:t>
            </a:r>
            <a:r>
              <a:rPr lang="en-US" altLang="ja-JP" sz="800" dirty="0">
                <a:latin typeface="+mn-ea"/>
              </a:rPr>
              <a:t>RESAS</a:t>
            </a:r>
            <a:r>
              <a:rPr lang="ja-JP" altLang="en-US" sz="800" dirty="0">
                <a:latin typeface="+mn-ea"/>
              </a:rPr>
              <a:t>産業構造マップ　経済産業省「工業統計調査」再編加工、総務省・経済産業省「経済センサス－活動調査」再編加工、総務省「住民基本台帳に基づく人口、人口動態及び世帯数調査」</a:t>
            </a:r>
            <a:endParaRPr kumimoji="1" lang="ja-JP" altLang="en-US" sz="800" dirty="0">
              <a:latin typeface="+mn-ea"/>
            </a:endParaRPr>
          </a:p>
        </p:txBody>
      </p:sp>
      <p:sp>
        <p:nvSpPr>
          <p:cNvPr id="4" name="スライド番号プレースホルダー 3"/>
          <p:cNvSpPr>
            <a:spLocks noGrp="1"/>
          </p:cNvSpPr>
          <p:nvPr>
            <p:ph type="sldNum" sz="quarter" idx="12"/>
          </p:nvPr>
        </p:nvSpPr>
        <p:spPr>
          <a:ln>
            <a:noFill/>
          </a:ln>
        </p:spPr>
        <p:txBody>
          <a:bodyPr/>
          <a:lstStyle/>
          <a:p>
            <a:fld id="{61519898-4A8B-4E27-9995-89E4CB889D7A}" type="slidenum">
              <a:rPr kumimoji="1" lang="ja-JP" altLang="en-US" smtClean="0"/>
              <a:t>53</a:t>
            </a:fld>
            <a:endParaRPr kumimoji="1" lang="ja-JP" altLang="en-US" dirty="0"/>
          </a:p>
        </p:txBody>
      </p:sp>
      <p:sp>
        <p:nvSpPr>
          <p:cNvPr id="9" name="テキスト ボックス 8"/>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製造業の現金給与総額</a:t>
            </a:r>
            <a:endParaRPr lang="en-US" altLang="ja-JP" dirty="0"/>
          </a:p>
        </p:txBody>
      </p:sp>
      <p:sp>
        <p:nvSpPr>
          <p:cNvPr id="14" name="テキスト ボックス 13"/>
          <p:cNvSpPr txBox="1"/>
          <p:nvPr/>
        </p:nvSpPr>
        <p:spPr>
          <a:xfrm>
            <a:off x="4571998" y="3760741"/>
            <a:ext cx="4572001" cy="276999"/>
          </a:xfrm>
          <a:prstGeom prst="rect">
            <a:avLst/>
          </a:prstGeom>
          <a:gradFill>
            <a:gsLst>
              <a:gs pos="0">
                <a:schemeClr val="accent2">
                  <a:lumMod val="40000"/>
                  <a:lumOff val="60000"/>
                </a:schemeClr>
              </a:gs>
              <a:gs pos="83000">
                <a:schemeClr val="bg1"/>
              </a:gs>
              <a:gs pos="100000">
                <a:schemeClr val="bg1"/>
              </a:gs>
            </a:gsLst>
            <a:lin ang="0" scaled="0"/>
          </a:gradFill>
        </p:spPr>
        <p:txBody>
          <a:bodyPr wrap="square" rtlCol="0">
            <a:spAutoFit/>
          </a:bodyPr>
          <a:lstStyle/>
          <a:p>
            <a:r>
              <a:rPr kumimoji="1" lang="ja-JP" altLang="en-US" sz="1200" dirty="0">
                <a:latin typeface="+mj-ea"/>
                <a:ea typeface="+mj-ea"/>
              </a:rPr>
              <a:t>（参考）全国</a:t>
            </a:r>
            <a:r>
              <a:rPr kumimoji="1" lang="en-US" altLang="ja-JP" sz="1200" dirty="0">
                <a:latin typeface="+mj-ea"/>
                <a:ea typeface="+mj-ea"/>
              </a:rPr>
              <a:t>1</a:t>
            </a:r>
            <a:r>
              <a:rPr kumimoji="1" lang="ja-JP" altLang="en-US" sz="1200" dirty="0">
                <a:latin typeface="+mj-ea"/>
                <a:ea typeface="+mj-ea"/>
              </a:rPr>
              <a:t>人平均</a:t>
            </a:r>
            <a:r>
              <a:rPr lang="ja-JP" altLang="en-US" sz="1200" dirty="0">
                <a:latin typeface="+mj-ea"/>
                <a:ea typeface="+mj-ea"/>
              </a:rPr>
              <a:t>月間現金給与総額（</a:t>
            </a:r>
            <a:r>
              <a:rPr lang="en-US" altLang="ja-JP" sz="1200" dirty="0">
                <a:latin typeface="+mj-ea"/>
                <a:ea typeface="+mj-ea"/>
              </a:rPr>
              <a:t>1986</a:t>
            </a:r>
            <a:r>
              <a:rPr lang="ja-JP" altLang="en-US" sz="1200" dirty="0">
                <a:latin typeface="+mj-ea"/>
                <a:ea typeface="+mj-ea"/>
              </a:rPr>
              <a:t>年～</a:t>
            </a:r>
            <a:r>
              <a:rPr lang="en-US" altLang="ja-JP" sz="1200" dirty="0">
                <a:latin typeface="+mj-ea"/>
                <a:ea typeface="+mj-ea"/>
              </a:rPr>
              <a:t>2019</a:t>
            </a:r>
            <a:r>
              <a:rPr lang="ja-JP" altLang="en-US" sz="1200" dirty="0">
                <a:latin typeface="+mj-ea"/>
                <a:ea typeface="+mj-ea"/>
              </a:rPr>
              <a:t>年　年平均）</a:t>
            </a:r>
            <a:endParaRPr kumimoji="1" lang="ja-JP" altLang="en-US" sz="1200" dirty="0">
              <a:latin typeface="+mj-ea"/>
              <a:ea typeface="+mj-ea"/>
            </a:endParaRPr>
          </a:p>
        </p:txBody>
      </p:sp>
      <p:sp>
        <p:nvSpPr>
          <p:cNvPr id="15" name="テキスト ボックス 14"/>
          <p:cNvSpPr txBox="1"/>
          <p:nvPr/>
        </p:nvSpPr>
        <p:spPr>
          <a:xfrm>
            <a:off x="3307183" y="6634556"/>
            <a:ext cx="5461636" cy="215444"/>
          </a:xfrm>
          <a:prstGeom prst="rect">
            <a:avLst/>
          </a:prstGeom>
          <a:noFill/>
          <a:ln>
            <a:noFill/>
          </a:ln>
        </p:spPr>
        <p:txBody>
          <a:bodyPr wrap="square" rtlCol="0">
            <a:spAutoFit/>
          </a:bodyPr>
          <a:lstStyle/>
          <a:p>
            <a:pPr algn="r"/>
            <a:r>
              <a:rPr lang="ja-JP" altLang="en-US" sz="800" dirty="0">
                <a:latin typeface="+mn-ea"/>
              </a:rPr>
              <a:t>出典：</a:t>
            </a:r>
            <a:r>
              <a:rPr lang="zh-TW" altLang="en-US" sz="800" dirty="0">
                <a:latin typeface="+mn-ea"/>
              </a:rPr>
              <a:t>厚生労働省「毎月勤労統計調査」</a:t>
            </a:r>
            <a:endParaRPr kumimoji="1" lang="ja-JP" altLang="en-US" sz="800" dirty="0">
              <a:latin typeface="+mn-ea"/>
            </a:endParaRPr>
          </a:p>
        </p:txBody>
      </p:sp>
    </p:spTree>
    <p:extLst>
      <p:ext uri="{BB962C8B-B14F-4D97-AF65-F5344CB8AC3E}">
        <p14:creationId xmlns:p14="http://schemas.microsoft.com/office/powerpoint/2010/main" val="208020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5457826" y="3597373"/>
            <a:ext cx="3581066" cy="3002715"/>
          </a:xfrm>
          <a:prstGeom prst="rect">
            <a:avLst/>
          </a:prstGeom>
          <a:ln>
            <a:solidFill>
              <a:schemeClr val="tx1"/>
            </a:solidFill>
          </a:ln>
        </p:spPr>
      </p:pic>
      <p:sp>
        <p:nvSpPr>
          <p:cNvPr id="3" name="テキスト ボックス 2"/>
          <p:cNvSpPr txBox="1"/>
          <p:nvPr/>
        </p:nvSpPr>
        <p:spPr>
          <a:xfrm>
            <a:off x="284791" y="6611779"/>
            <a:ext cx="8497070"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経済産業省「工業統計調査」、総務省・経済産業省「経済センサス－活動調査」及び</a:t>
            </a:r>
            <a:r>
              <a:rPr lang="en-US" altLang="ja-JP" sz="1000" dirty="0">
                <a:latin typeface="+mn-ea"/>
              </a:rPr>
              <a:t>RESAS</a:t>
            </a:r>
            <a:r>
              <a:rPr lang="ja-JP" altLang="en-US" sz="1000" dirty="0">
                <a:latin typeface="+mn-ea"/>
              </a:rPr>
              <a:t>ダウンロードデータ編集</a:t>
            </a:r>
            <a:endParaRPr kumimoji="1" lang="ja-JP" altLang="en-US" sz="1000" dirty="0">
              <a:latin typeface="+mn-ea"/>
            </a:endParaRPr>
          </a:p>
        </p:txBody>
      </p:sp>
      <p:sp>
        <p:nvSpPr>
          <p:cNvPr id="4" name="スライド番号プレースホルダー 3"/>
          <p:cNvSpPr>
            <a:spLocks noGrp="1"/>
          </p:cNvSpPr>
          <p:nvPr>
            <p:ph type="sldNum" sz="quarter" idx="12"/>
          </p:nvPr>
        </p:nvSpPr>
        <p:spPr/>
        <p:txBody>
          <a:bodyPr/>
          <a:lstStyle/>
          <a:p>
            <a:fld id="{61519898-4A8B-4E27-9995-89E4CB889D7A}" type="slidenum">
              <a:rPr kumimoji="1" lang="ja-JP" altLang="en-US" smtClean="0"/>
              <a:t>54</a:t>
            </a:fld>
            <a:endParaRPr kumimoji="1" lang="ja-JP" altLang="en-US" dirty="0"/>
          </a:p>
        </p:txBody>
      </p:sp>
      <p:sp>
        <p:nvSpPr>
          <p:cNvPr id="6" name="テキスト ボックス 5"/>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製造業の製品出荷額の推移（主要業種別）</a:t>
            </a:r>
            <a:endParaRPr lang="en-US" altLang="ja-JP" dirty="0"/>
          </a:p>
        </p:txBody>
      </p:sp>
      <p:pic>
        <p:nvPicPr>
          <p:cNvPr id="2" name="図 1"/>
          <p:cNvPicPr>
            <a:picLocks noChangeAspect="1"/>
          </p:cNvPicPr>
          <p:nvPr/>
        </p:nvPicPr>
        <p:blipFill>
          <a:blip r:embed="rId3"/>
          <a:stretch>
            <a:fillRect/>
          </a:stretch>
        </p:blipFill>
        <p:spPr>
          <a:xfrm>
            <a:off x="57268" y="553998"/>
            <a:ext cx="5265574" cy="4627601"/>
          </a:xfrm>
          <a:prstGeom prst="rect">
            <a:avLst/>
          </a:prstGeom>
        </p:spPr>
      </p:pic>
      <p:pic>
        <p:nvPicPr>
          <p:cNvPr id="8" name="図 7"/>
          <p:cNvPicPr>
            <a:picLocks noChangeAspect="1"/>
          </p:cNvPicPr>
          <p:nvPr/>
        </p:nvPicPr>
        <p:blipFill>
          <a:blip r:embed="rId4"/>
          <a:stretch>
            <a:fillRect/>
          </a:stretch>
        </p:blipFill>
        <p:spPr>
          <a:xfrm>
            <a:off x="1113624" y="5298187"/>
            <a:ext cx="2939292" cy="1301901"/>
          </a:xfrm>
          <a:prstGeom prst="rect">
            <a:avLst/>
          </a:prstGeom>
        </p:spPr>
      </p:pic>
      <p:pic>
        <p:nvPicPr>
          <p:cNvPr id="11" name="図 10"/>
          <p:cNvPicPr>
            <a:picLocks noChangeAspect="1"/>
          </p:cNvPicPr>
          <p:nvPr/>
        </p:nvPicPr>
        <p:blipFill>
          <a:blip r:embed="rId5"/>
          <a:stretch>
            <a:fillRect/>
          </a:stretch>
        </p:blipFill>
        <p:spPr>
          <a:xfrm>
            <a:off x="5459239" y="543682"/>
            <a:ext cx="3579653" cy="3012902"/>
          </a:xfrm>
          <a:prstGeom prst="rect">
            <a:avLst/>
          </a:prstGeom>
          <a:ln>
            <a:solidFill>
              <a:schemeClr val="tx1"/>
            </a:solidFill>
          </a:ln>
        </p:spPr>
      </p:pic>
    </p:spTree>
    <p:extLst>
      <p:ext uri="{BB962C8B-B14F-4D97-AF65-F5344CB8AC3E}">
        <p14:creationId xmlns:p14="http://schemas.microsoft.com/office/powerpoint/2010/main" val="4217175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5689" y="622791"/>
            <a:ext cx="4429389" cy="5509561"/>
          </a:xfrm>
          <a:prstGeom prst="rect">
            <a:avLst/>
          </a:prstGeom>
          <a:ln>
            <a:solidFill>
              <a:schemeClr val="tx1"/>
            </a:solidFill>
          </a:ln>
        </p:spPr>
      </p:pic>
      <p:sp>
        <p:nvSpPr>
          <p:cNvPr id="3" name="テキスト ボックス 2"/>
          <p:cNvSpPr txBox="1"/>
          <p:nvPr/>
        </p:nvSpPr>
        <p:spPr>
          <a:xfrm>
            <a:off x="369420" y="6591257"/>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経済産業省「商業統計調査」、総務省・経済産業省「経済センサス－活動調査」</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55</a:t>
            </a:fld>
            <a:endParaRPr kumimoji="1" lang="ja-JP" altLang="en-US"/>
          </a:p>
        </p:txBody>
      </p:sp>
      <p:sp>
        <p:nvSpPr>
          <p:cNvPr id="12" name="テキスト ボックス 11"/>
          <p:cNvSpPr txBox="1"/>
          <p:nvPr/>
        </p:nvSpPr>
        <p:spPr>
          <a:xfrm>
            <a:off x="98983" y="6191147"/>
            <a:ext cx="8946031" cy="400110"/>
          </a:xfrm>
          <a:prstGeom prst="rect">
            <a:avLst/>
          </a:prstGeom>
          <a:noFill/>
        </p:spPr>
        <p:txBody>
          <a:bodyPr wrap="square" rtlCol="0">
            <a:spAutoFit/>
          </a:bodyPr>
          <a:lstStyle/>
          <a:p>
            <a:r>
              <a:rPr lang="ja-JP" altLang="en-US" sz="1000" dirty="0"/>
              <a:t>グラフ上の破線は、日本標準産業分類の大幅改定の影響や、「商業統計調査」と「経済センサス－活動調査」の集計対象範囲の違い等から、単純に調査年間の比較が行えないことを示している。</a:t>
            </a:r>
            <a:endParaRPr kumimoji="1" lang="ja-JP" altLang="en-US" sz="1000" dirty="0"/>
          </a:p>
        </p:txBody>
      </p:sp>
      <p:sp>
        <p:nvSpPr>
          <p:cNvPr id="13" name="テキスト ボックス 12"/>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商業の事業所数と商品販売額の推移</a:t>
            </a:r>
            <a:endParaRPr lang="en-US" altLang="ja-JP" dirty="0"/>
          </a:p>
        </p:txBody>
      </p:sp>
      <p:grpSp>
        <p:nvGrpSpPr>
          <p:cNvPr id="74" name="グループ化 73"/>
          <p:cNvGrpSpPr/>
          <p:nvPr/>
        </p:nvGrpSpPr>
        <p:grpSpPr>
          <a:xfrm>
            <a:off x="4622333" y="622791"/>
            <a:ext cx="4429388" cy="5509561"/>
            <a:chOff x="4622333" y="622791"/>
            <a:chExt cx="4429388" cy="5509561"/>
          </a:xfrm>
        </p:grpSpPr>
        <p:pic>
          <p:nvPicPr>
            <p:cNvPr id="8" name="図 7"/>
            <p:cNvPicPr>
              <a:picLocks noChangeAspect="1"/>
            </p:cNvPicPr>
            <p:nvPr/>
          </p:nvPicPr>
          <p:blipFill>
            <a:blip r:embed="rId3"/>
            <a:stretch>
              <a:fillRect/>
            </a:stretch>
          </p:blipFill>
          <p:spPr>
            <a:xfrm>
              <a:off x="4622333" y="622791"/>
              <a:ext cx="4429388" cy="5509561"/>
            </a:xfrm>
            <a:prstGeom prst="rect">
              <a:avLst/>
            </a:prstGeom>
            <a:ln>
              <a:solidFill>
                <a:schemeClr val="tx1"/>
              </a:solidFill>
            </a:ln>
          </p:spPr>
        </p:pic>
        <p:sp>
          <p:nvSpPr>
            <p:cNvPr id="64" name="正方形/長方形 63"/>
            <p:cNvSpPr/>
            <p:nvPr/>
          </p:nvSpPr>
          <p:spPr>
            <a:xfrm>
              <a:off x="5073439" y="4526101"/>
              <a:ext cx="3934065" cy="1219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rot="16200000">
              <a:off x="6093750" y="1499493"/>
              <a:ext cx="1893446" cy="3934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p:cNvCxnSpPr/>
            <p:nvPr/>
          </p:nvCxnSpPr>
          <p:spPr>
            <a:xfrm flipV="1">
              <a:off x="8477509" y="2762250"/>
              <a:ext cx="485775" cy="1239026"/>
            </a:xfrm>
            <a:prstGeom prst="line">
              <a:avLst/>
            </a:prstGeom>
            <a:ln w="19050">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7958267" y="3841693"/>
              <a:ext cx="519242" cy="162005"/>
            </a:xfrm>
            <a:prstGeom prst="line">
              <a:avLst/>
            </a:prstGeom>
            <a:ln w="19050">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4980693" y="4632487"/>
              <a:ext cx="496182" cy="191927"/>
            </a:xfrm>
            <a:prstGeom prst="line">
              <a:avLst/>
            </a:prstGeom>
            <a:ln w="19050">
              <a:solidFill>
                <a:srgbClr val="FD8D9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5475080" y="4632487"/>
              <a:ext cx="482808" cy="244724"/>
            </a:xfrm>
            <a:prstGeom prst="line">
              <a:avLst/>
            </a:prstGeom>
            <a:ln w="19050">
              <a:solidFill>
                <a:srgbClr val="FD8D9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7455759" y="5344853"/>
              <a:ext cx="502508" cy="308235"/>
            </a:xfrm>
            <a:prstGeom prst="line">
              <a:avLst/>
            </a:prstGeom>
            <a:ln w="19050">
              <a:solidFill>
                <a:srgbClr val="FD8D95"/>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7958267" y="5393531"/>
              <a:ext cx="502508" cy="268029"/>
            </a:xfrm>
            <a:prstGeom prst="line">
              <a:avLst/>
            </a:prstGeom>
            <a:ln w="19050">
              <a:solidFill>
                <a:srgbClr val="FD8D95"/>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5954298" y="4869222"/>
              <a:ext cx="513176" cy="359312"/>
            </a:xfrm>
            <a:prstGeom prst="line">
              <a:avLst/>
            </a:prstGeom>
            <a:ln w="19050">
              <a:solidFill>
                <a:srgbClr val="FD8D9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6467474" y="5228534"/>
              <a:ext cx="485776" cy="127176"/>
            </a:xfrm>
            <a:prstGeom prst="line">
              <a:avLst/>
            </a:prstGeom>
            <a:ln w="19050">
              <a:solidFill>
                <a:srgbClr val="FD8D9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6969983" y="5341143"/>
              <a:ext cx="485776" cy="21710"/>
            </a:xfrm>
            <a:prstGeom prst="line">
              <a:avLst/>
            </a:prstGeom>
            <a:ln w="19050">
              <a:solidFill>
                <a:srgbClr val="FD8D9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V="1">
              <a:off x="8460775" y="5039629"/>
              <a:ext cx="502508" cy="353903"/>
            </a:xfrm>
            <a:prstGeom prst="line">
              <a:avLst/>
            </a:prstGeom>
            <a:ln w="19050">
              <a:solidFill>
                <a:srgbClr val="FD8D95"/>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65" name="図 64"/>
            <p:cNvPicPr>
              <a:picLocks noChangeAspect="1"/>
            </p:cNvPicPr>
            <p:nvPr/>
          </p:nvPicPr>
          <p:blipFill>
            <a:blip r:embed="rId4"/>
            <a:stretch>
              <a:fillRect/>
            </a:stretch>
          </p:blipFill>
          <p:spPr>
            <a:xfrm>
              <a:off x="6191075" y="1709677"/>
              <a:ext cx="1098958" cy="388862"/>
            </a:xfrm>
            <a:prstGeom prst="rect">
              <a:avLst/>
            </a:prstGeom>
          </p:spPr>
        </p:pic>
        <p:cxnSp>
          <p:nvCxnSpPr>
            <p:cNvPr id="16" name="直線コネクタ 15"/>
            <p:cNvCxnSpPr/>
            <p:nvPr/>
          </p:nvCxnSpPr>
          <p:spPr>
            <a:xfrm>
              <a:off x="4966283" y="2508308"/>
              <a:ext cx="510592" cy="66828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5476875" y="3146176"/>
              <a:ext cx="481013" cy="2565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5962650" y="3138115"/>
              <a:ext cx="504825" cy="874291"/>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6467474" y="4010649"/>
              <a:ext cx="485776" cy="276037"/>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6953250" y="3993442"/>
              <a:ext cx="519242" cy="293244"/>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7472492" y="3841693"/>
              <a:ext cx="485775" cy="151749"/>
            </a:xfrm>
            <a:prstGeom prst="line">
              <a:avLst/>
            </a:prstGeom>
            <a:ln w="19050">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021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69420" y="6591257"/>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経済産業省「商業統計調査」、総務省・経済産業省「経済センサス－活動調査」</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56</a:t>
            </a:fld>
            <a:endParaRPr kumimoji="1" lang="ja-JP" altLang="en-US"/>
          </a:p>
        </p:txBody>
      </p:sp>
      <p:sp>
        <p:nvSpPr>
          <p:cNvPr id="11" name="テキスト ボックス 10"/>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小売業の事業数と商品販売額の推移（業種別）</a:t>
            </a:r>
            <a:endParaRPr lang="en-US" altLang="ja-JP" dirty="0"/>
          </a:p>
        </p:txBody>
      </p:sp>
      <p:sp>
        <p:nvSpPr>
          <p:cNvPr id="12" name="テキスト ボックス 11"/>
          <p:cNvSpPr txBox="1"/>
          <p:nvPr/>
        </p:nvSpPr>
        <p:spPr>
          <a:xfrm>
            <a:off x="105689" y="6018653"/>
            <a:ext cx="8946031" cy="400110"/>
          </a:xfrm>
          <a:prstGeom prst="rect">
            <a:avLst/>
          </a:prstGeom>
          <a:noFill/>
        </p:spPr>
        <p:txBody>
          <a:bodyPr wrap="square" rtlCol="0">
            <a:spAutoFit/>
          </a:bodyPr>
          <a:lstStyle/>
          <a:p>
            <a:r>
              <a:rPr lang="ja-JP" altLang="en-US" sz="1000" dirty="0"/>
              <a:t>グラフ上の破線は、日本標準産業分類の大幅改定の影響や、「商業統計調査」と「経済センサス－活動調査」の集計対象範囲の違い等から、単純に調査年間の比較が行えないことを示している。</a:t>
            </a:r>
            <a:endParaRPr kumimoji="1" lang="ja-JP" altLang="en-US" sz="1000" dirty="0"/>
          </a:p>
        </p:txBody>
      </p:sp>
      <p:grpSp>
        <p:nvGrpSpPr>
          <p:cNvPr id="8" name="グループ化 7"/>
          <p:cNvGrpSpPr/>
          <p:nvPr/>
        </p:nvGrpSpPr>
        <p:grpSpPr>
          <a:xfrm>
            <a:off x="28575" y="731438"/>
            <a:ext cx="9099346" cy="5286719"/>
            <a:chOff x="28575" y="731438"/>
            <a:chExt cx="9099346" cy="5286719"/>
          </a:xfrm>
        </p:grpSpPr>
        <p:pic>
          <p:nvPicPr>
            <p:cNvPr id="6" name="図 5"/>
            <p:cNvPicPr>
              <a:picLocks noChangeAspect="1"/>
            </p:cNvPicPr>
            <p:nvPr/>
          </p:nvPicPr>
          <p:blipFill>
            <a:blip r:embed="rId2"/>
            <a:stretch>
              <a:fillRect/>
            </a:stretch>
          </p:blipFill>
          <p:spPr>
            <a:xfrm>
              <a:off x="4597982" y="731438"/>
              <a:ext cx="4529939" cy="5286719"/>
            </a:xfrm>
            <a:prstGeom prst="rect">
              <a:avLst/>
            </a:prstGeom>
            <a:ln>
              <a:solidFill>
                <a:schemeClr val="tx1"/>
              </a:solidFill>
            </a:ln>
          </p:spPr>
        </p:pic>
        <p:pic>
          <p:nvPicPr>
            <p:cNvPr id="2" name="図 1"/>
            <p:cNvPicPr>
              <a:picLocks noChangeAspect="1"/>
            </p:cNvPicPr>
            <p:nvPr/>
          </p:nvPicPr>
          <p:blipFill>
            <a:blip r:embed="rId3"/>
            <a:stretch>
              <a:fillRect/>
            </a:stretch>
          </p:blipFill>
          <p:spPr>
            <a:xfrm>
              <a:off x="105689" y="740486"/>
              <a:ext cx="4429389" cy="5277671"/>
            </a:xfrm>
            <a:prstGeom prst="rect">
              <a:avLst/>
            </a:prstGeom>
            <a:ln>
              <a:solidFill>
                <a:schemeClr val="tx1"/>
              </a:solidFill>
            </a:ln>
          </p:spPr>
        </p:pic>
        <p:pic>
          <p:nvPicPr>
            <p:cNvPr id="4" name="図 3"/>
            <p:cNvPicPr>
              <a:picLocks noChangeAspect="1"/>
            </p:cNvPicPr>
            <p:nvPr/>
          </p:nvPicPr>
          <p:blipFill>
            <a:blip r:embed="rId4"/>
            <a:stretch>
              <a:fillRect/>
            </a:stretch>
          </p:blipFill>
          <p:spPr>
            <a:xfrm>
              <a:off x="28575" y="731438"/>
              <a:ext cx="4535079" cy="5277671"/>
            </a:xfrm>
            <a:prstGeom prst="rect">
              <a:avLst/>
            </a:prstGeom>
            <a:ln>
              <a:solidFill>
                <a:schemeClr val="tx1"/>
              </a:solidFill>
            </a:ln>
          </p:spPr>
        </p:pic>
        <p:sp>
          <p:nvSpPr>
            <p:cNvPr id="7" name="テキスト ボックス 6"/>
            <p:cNvSpPr txBox="1"/>
            <p:nvPr/>
          </p:nvSpPr>
          <p:spPr>
            <a:xfrm>
              <a:off x="1733550" y="2733675"/>
              <a:ext cx="222885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機械器具・その他の小売業</a:t>
              </a:r>
            </a:p>
          </p:txBody>
        </p:sp>
        <p:sp>
          <p:nvSpPr>
            <p:cNvPr id="10" name="テキスト ボックス 9"/>
            <p:cNvSpPr txBox="1"/>
            <p:nvPr/>
          </p:nvSpPr>
          <p:spPr>
            <a:xfrm>
              <a:off x="1251831" y="3705225"/>
              <a:ext cx="222885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飲食料品小売業</a:t>
              </a:r>
            </a:p>
          </p:txBody>
        </p:sp>
        <p:sp>
          <p:nvSpPr>
            <p:cNvPr id="13" name="テキスト ボックス 12"/>
            <p:cNvSpPr txBox="1"/>
            <p:nvPr/>
          </p:nvSpPr>
          <p:spPr>
            <a:xfrm>
              <a:off x="657225" y="4580168"/>
              <a:ext cx="2753314"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織物・衣服・身の回り品小売業</a:t>
              </a:r>
            </a:p>
          </p:txBody>
        </p:sp>
        <p:sp>
          <p:nvSpPr>
            <p:cNvPr id="14" name="テキスト ボックス 13"/>
            <p:cNvSpPr txBox="1"/>
            <p:nvPr/>
          </p:nvSpPr>
          <p:spPr>
            <a:xfrm>
              <a:off x="1471318" y="5316611"/>
              <a:ext cx="2753314"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各種小売業</a:t>
              </a:r>
            </a:p>
          </p:txBody>
        </p:sp>
        <p:sp>
          <p:nvSpPr>
            <p:cNvPr id="15" name="テキスト ボックス 14"/>
            <p:cNvSpPr txBox="1"/>
            <p:nvPr/>
          </p:nvSpPr>
          <p:spPr>
            <a:xfrm>
              <a:off x="6262982" y="2820049"/>
              <a:ext cx="222885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機械器具・その他の小売業</a:t>
              </a:r>
            </a:p>
          </p:txBody>
        </p:sp>
        <p:sp>
          <p:nvSpPr>
            <p:cNvPr id="16" name="テキスト ボックス 15"/>
            <p:cNvSpPr txBox="1"/>
            <p:nvPr/>
          </p:nvSpPr>
          <p:spPr>
            <a:xfrm>
              <a:off x="6262982" y="3712542"/>
              <a:ext cx="222885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飲食料品小売業</a:t>
              </a:r>
            </a:p>
          </p:txBody>
        </p:sp>
        <p:sp>
          <p:nvSpPr>
            <p:cNvPr id="17" name="テキスト ボックス 16"/>
            <p:cNvSpPr txBox="1"/>
            <p:nvPr/>
          </p:nvSpPr>
          <p:spPr>
            <a:xfrm>
              <a:off x="6648450" y="5054882"/>
              <a:ext cx="240327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織物・衣服・身の回り品小売業</a:t>
              </a:r>
            </a:p>
          </p:txBody>
        </p:sp>
        <p:sp>
          <p:nvSpPr>
            <p:cNvPr id="18" name="テキスト ボックス 17"/>
            <p:cNvSpPr txBox="1"/>
            <p:nvPr/>
          </p:nvSpPr>
          <p:spPr>
            <a:xfrm>
              <a:off x="6247946" y="4492038"/>
              <a:ext cx="1481432"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各種小売業</a:t>
              </a:r>
            </a:p>
          </p:txBody>
        </p:sp>
      </p:grpSp>
    </p:spTree>
    <p:extLst>
      <p:ext uri="{BB962C8B-B14F-4D97-AF65-F5344CB8AC3E}">
        <p14:creationId xmlns:p14="http://schemas.microsoft.com/office/powerpoint/2010/main" val="843030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69420" y="6591257"/>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経済産業省「商業統計調査」、総務省・経済産業省「経済センサス－活動調査」</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57</a:t>
            </a:fld>
            <a:endParaRPr kumimoji="1" lang="ja-JP" altLang="en-US"/>
          </a:p>
        </p:txBody>
      </p:sp>
      <p:sp>
        <p:nvSpPr>
          <p:cNvPr id="11" name="テキスト ボックス 10"/>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和歌山経済圏の年間商品販売額（小売業）</a:t>
            </a:r>
            <a:endParaRPr lang="en-US" altLang="ja-JP" dirty="0"/>
          </a:p>
        </p:txBody>
      </p:sp>
      <p:sp>
        <p:nvSpPr>
          <p:cNvPr id="12" name="テキスト ボックス 11"/>
          <p:cNvSpPr txBox="1"/>
          <p:nvPr/>
        </p:nvSpPr>
        <p:spPr>
          <a:xfrm>
            <a:off x="105689" y="6178044"/>
            <a:ext cx="8946031" cy="400110"/>
          </a:xfrm>
          <a:prstGeom prst="rect">
            <a:avLst/>
          </a:prstGeom>
          <a:noFill/>
        </p:spPr>
        <p:txBody>
          <a:bodyPr wrap="square" rtlCol="0">
            <a:spAutoFit/>
          </a:bodyPr>
          <a:lstStyle/>
          <a:p>
            <a:r>
              <a:rPr lang="ja-JP" altLang="en-US" sz="1000" dirty="0"/>
              <a:t>グラフ上の破線は、日本標準産業分類の大幅改定の影響や、「商業統計調査」と「経済センサス－活動調査」の集計対象範囲の違い等から、単純に調査年間の比較が行えないことを示している。</a:t>
            </a:r>
            <a:endParaRPr kumimoji="1" lang="ja-JP" altLang="en-US" sz="1000" dirty="0"/>
          </a:p>
        </p:txBody>
      </p:sp>
      <p:grpSp>
        <p:nvGrpSpPr>
          <p:cNvPr id="2" name="グループ化 1"/>
          <p:cNvGrpSpPr/>
          <p:nvPr/>
        </p:nvGrpSpPr>
        <p:grpSpPr>
          <a:xfrm>
            <a:off x="28576" y="739990"/>
            <a:ext cx="9099344" cy="5401622"/>
            <a:chOff x="28576" y="739990"/>
            <a:chExt cx="9099344" cy="5401622"/>
          </a:xfrm>
        </p:grpSpPr>
        <p:pic>
          <p:nvPicPr>
            <p:cNvPr id="7" name="図 6"/>
            <p:cNvPicPr>
              <a:picLocks noChangeAspect="1"/>
            </p:cNvPicPr>
            <p:nvPr/>
          </p:nvPicPr>
          <p:blipFill>
            <a:blip r:embed="rId2"/>
            <a:stretch>
              <a:fillRect/>
            </a:stretch>
          </p:blipFill>
          <p:spPr>
            <a:xfrm>
              <a:off x="28576" y="739990"/>
              <a:ext cx="4535078" cy="5401622"/>
            </a:xfrm>
            <a:prstGeom prst="rect">
              <a:avLst/>
            </a:prstGeom>
            <a:ln>
              <a:solidFill>
                <a:schemeClr val="tx1"/>
              </a:solidFill>
            </a:ln>
          </p:spPr>
        </p:pic>
        <p:pic>
          <p:nvPicPr>
            <p:cNvPr id="8" name="図 7"/>
            <p:cNvPicPr>
              <a:picLocks noChangeAspect="1"/>
            </p:cNvPicPr>
            <p:nvPr/>
          </p:nvPicPr>
          <p:blipFill>
            <a:blip r:embed="rId3"/>
            <a:stretch>
              <a:fillRect/>
            </a:stretch>
          </p:blipFill>
          <p:spPr>
            <a:xfrm>
              <a:off x="4604403" y="739990"/>
              <a:ext cx="4523517" cy="5392362"/>
            </a:xfrm>
            <a:prstGeom prst="rect">
              <a:avLst/>
            </a:prstGeom>
            <a:ln>
              <a:solidFill>
                <a:schemeClr val="tx1"/>
              </a:solidFill>
            </a:ln>
          </p:spPr>
        </p:pic>
        <p:sp>
          <p:nvSpPr>
            <p:cNvPr id="9" name="テキスト ボックス 8"/>
            <p:cNvSpPr txBox="1"/>
            <p:nvPr/>
          </p:nvSpPr>
          <p:spPr>
            <a:xfrm>
              <a:off x="2204331" y="3136612"/>
              <a:ext cx="1005594"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sp>
          <p:nvSpPr>
            <p:cNvPr id="10" name="テキスト ボックス 9"/>
            <p:cNvSpPr txBox="1"/>
            <p:nvPr/>
          </p:nvSpPr>
          <p:spPr>
            <a:xfrm>
              <a:off x="6166731" y="3959457"/>
              <a:ext cx="1005594"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sp>
          <p:nvSpPr>
            <p:cNvPr id="13" name="テキスト ボックス 12"/>
            <p:cNvSpPr txBox="1"/>
            <p:nvPr/>
          </p:nvSpPr>
          <p:spPr>
            <a:xfrm>
              <a:off x="6363364" y="2796633"/>
              <a:ext cx="1005594"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岩出市</a:t>
              </a:r>
            </a:p>
          </p:txBody>
        </p:sp>
      </p:grpSp>
    </p:spTree>
    <p:extLst>
      <p:ext uri="{BB962C8B-B14F-4D97-AF65-F5344CB8AC3E}">
        <p14:creationId xmlns:p14="http://schemas.microsoft.com/office/powerpoint/2010/main" val="468197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6611626"/>
            <a:ext cx="8818075"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経済産業省「商業統計調査」、総務省・経済産業省「経済センサス－活動調査」、</a:t>
            </a:r>
            <a:r>
              <a:rPr kumimoji="1" lang="ja-JP" altLang="en-US" sz="1000" dirty="0">
                <a:latin typeface="+mn-ea"/>
              </a:rPr>
              <a:t>無店舗小売業は</a:t>
            </a:r>
            <a:r>
              <a:rPr kumimoji="1" lang="en-US" altLang="ja-JP" sz="1000" dirty="0">
                <a:latin typeface="+mn-ea"/>
              </a:rPr>
              <a:t>RESAS</a:t>
            </a:r>
            <a:r>
              <a:rPr kumimoji="1" lang="ja-JP" altLang="en-US" sz="1000" dirty="0">
                <a:latin typeface="+mn-ea"/>
              </a:rPr>
              <a:t>ダウンロードデータより編集</a:t>
            </a: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58</a:t>
            </a:fld>
            <a:endParaRPr kumimoji="1" lang="ja-JP" altLang="en-US" dirty="0"/>
          </a:p>
        </p:txBody>
      </p:sp>
      <p:sp>
        <p:nvSpPr>
          <p:cNvPr id="11" name="テキスト ボックス 10"/>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和歌山経済圏の事業所数（小売業）</a:t>
            </a:r>
            <a:endParaRPr lang="en-US" altLang="ja-JP" dirty="0"/>
          </a:p>
        </p:txBody>
      </p:sp>
      <p:sp>
        <p:nvSpPr>
          <p:cNvPr id="12" name="テキスト ボックス 11"/>
          <p:cNvSpPr txBox="1"/>
          <p:nvPr/>
        </p:nvSpPr>
        <p:spPr>
          <a:xfrm>
            <a:off x="105689" y="6018653"/>
            <a:ext cx="4429389" cy="553998"/>
          </a:xfrm>
          <a:prstGeom prst="rect">
            <a:avLst/>
          </a:prstGeom>
          <a:noFill/>
        </p:spPr>
        <p:txBody>
          <a:bodyPr wrap="square" rtlCol="0">
            <a:spAutoFit/>
          </a:bodyPr>
          <a:lstStyle/>
          <a:p>
            <a:r>
              <a:rPr lang="ja-JP" altLang="en-US" sz="1000" dirty="0"/>
              <a:t>グラフ上の破線は、日本標準産業分類の大幅改定の影響や、「商業統計調査」と「経済センサス－活動調査」の集計対象範囲の違い等から、単純に調査年間の比較が行えないことを示している。</a:t>
            </a:r>
            <a:endParaRPr kumimoji="1" lang="ja-JP" altLang="en-US" sz="1000" dirty="0"/>
          </a:p>
        </p:txBody>
      </p:sp>
      <p:pic>
        <p:nvPicPr>
          <p:cNvPr id="4" name="図 3"/>
          <p:cNvPicPr>
            <a:picLocks noChangeAspect="1"/>
          </p:cNvPicPr>
          <p:nvPr/>
        </p:nvPicPr>
        <p:blipFill>
          <a:blip r:embed="rId2"/>
          <a:stretch>
            <a:fillRect/>
          </a:stretch>
        </p:blipFill>
        <p:spPr>
          <a:xfrm>
            <a:off x="100665" y="615143"/>
            <a:ext cx="4434413" cy="5403510"/>
          </a:xfrm>
          <a:prstGeom prst="rect">
            <a:avLst/>
          </a:prstGeom>
          <a:ln>
            <a:solidFill>
              <a:schemeClr val="tx1"/>
            </a:solidFill>
          </a:ln>
        </p:spPr>
      </p:pic>
      <p:grpSp>
        <p:nvGrpSpPr>
          <p:cNvPr id="7" name="グループ化 6"/>
          <p:cNvGrpSpPr/>
          <p:nvPr/>
        </p:nvGrpSpPr>
        <p:grpSpPr>
          <a:xfrm>
            <a:off x="4634991" y="611001"/>
            <a:ext cx="4481465" cy="5990432"/>
            <a:chOff x="4634991" y="544326"/>
            <a:chExt cx="4481465" cy="5990432"/>
          </a:xfrm>
        </p:grpSpPr>
        <p:grpSp>
          <p:nvGrpSpPr>
            <p:cNvPr id="10" name="グループ化 9"/>
            <p:cNvGrpSpPr/>
            <p:nvPr/>
          </p:nvGrpSpPr>
          <p:grpSpPr>
            <a:xfrm>
              <a:off x="4818189" y="544326"/>
              <a:ext cx="3999886" cy="5267079"/>
              <a:chOff x="5374829" y="813762"/>
              <a:chExt cx="3032911" cy="5156637"/>
            </a:xfrm>
          </p:grpSpPr>
          <p:pic>
            <p:nvPicPr>
              <p:cNvPr id="6" name="図 5"/>
              <p:cNvPicPr>
                <a:picLocks noChangeAspect="1"/>
              </p:cNvPicPr>
              <p:nvPr/>
            </p:nvPicPr>
            <p:blipFill>
              <a:blip r:embed="rId3"/>
              <a:stretch>
                <a:fillRect/>
              </a:stretch>
            </p:blipFill>
            <p:spPr>
              <a:xfrm>
                <a:off x="5462168" y="1200570"/>
                <a:ext cx="2945572" cy="4769829"/>
              </a:xfrm>
              <a:prstGeom prst="rect">
                <a:avLst/>
              </a:prstGeom>
            </p:spPr>
          </p:pic>
          <p:sp>
            <p:nvSpPr>
              <p:cNvPr id="9" name="テキスト ボックス 8"/>
              <p:cNvSpPr txBox="1"/>
              <p:nvPr/>
            </p:nvSpPr>
            <p:spPr>
              <a:xfrm>
                <a:off x="5374829" y="813762"/>
                <a:ext cx="3032911" cy="376444"/>
              </a:xfrm>
              <a:prstGeom prst="rect">
                <a:avLst/>
              </a:prstGeom>
              <a:noFill/>
            </p:spPr>
            <p:txBody>
              <a:bodyPr wrap="square" rtlCol="0">
                <a:spAutoFit/>
              </a:bodyPr>
              <a:lstStyle/>
              <a:p>
                <a:r>
                  <a:rPr kumimoji="1" lang="ja-JP" altLang="en-US" sz="1600" dirty="0"/>
                  <a:t>無店舗小売業の動向</a:t>
                </a:r>
                <a:r>
                  <a:rPr kumimoji="1" lang="ja-JP" altLang="en-US" sz="1200" dirty="0"/>
                  <a:t>（自動販売機含む）</a:t>
                </a:r>
              </a:p>
            </p:txBody>
          </p:sp>
        </p:grpSp>
        <p:sp>
          <p:nvSpPr>
            <p:cNvPr id="13" name="テキスト ボックス 12"/>
            <p:cNvSpPr txBox="1"/>
            <p:nvPr/>
          </p:nvSpPr>
          <p:spPr>
            <a:xfrm>
              <a:off x="4634991" y="5888427"/>
              <a:ext cx="4481465" cy="646331"/>
            </a:xfrm>
            <a:prstGeom prst="rect">
              <a:avLst/>
            </a:prstGeom>
            <a:noFill/>
          </p:spPr>
          <p:txBody>
            <a:bodyPr wrap="square" rtlCol="0">
              <a:spAutoFit/>
            </a:bodyPr>
            <a:lstStyle/>
            <a:p>
              <a:r>
                <a:rPr lang="ja-JP" altLang="en-US" sz="900" dirty="0">
                  <a:latin typeface="+mj-ea"/>
                  <a:ea typeface="+mj-ea"/>
                </a:rPr>
                <a:t>①店舗を持たず、カタログや新聞・雑誌・テレビジョン・ラジオ・インターネットなどで広告を行い、通信手段によって個人からの注文を受け商品を販売する事業所、家庭等を訪問し個人への物品販売又は販売契約をする事業所及びその他の店舗を持たない小売事業所</a:t>
              </a:r>
              <a:endParaRPr lang="en-US" altLang="ja-JP" sz="900" dirty="0">
                <a:latin typeface="+mj-ea"/>
                <a:ea typeface="+mj-ea"/>
              </a:endParaRPr>
            </a:p>
            <a:p>
              <a:r>
                <a:rPr lang="ja-JP" altLang="en-US" sz="900" dirty="0">
                  <a:latin typeface="+mj-ea"/>
                  <a:ea typeface="+mj-ea"/>
                </a:rPr>
                <a:t>②店舗を持たず、自動販売機により衣料品、飲食料品、がん具などを販売する事業所</a:t>
              </a:r>
              <a:endParaRPr kumimoji="1" lang="ja-JP" altLang="en-US" sz="900" dirty="0">
                <a:latin typeface="+mj-ea"/>
                <a:ea typeface="+mj-ea"/>
              </a:endParaRPr>
            </a:p>
          </p:txBody>
        </p:sp>
        <p:sp>
          <p:nvSpPr>
            <p:cNvPr id="2" name="正方形/長方形 1"/>
            <p:cNvSpPr/>
            <p:nvPr/>
          </p:nvSpPr>
          <p:spPr>
            <a:xfrm>
              <a:off x="4634991" y="544326"/>
              <a:ext cx="4347084" cy="59904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88680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61519898-4A8B-4E27-9995-89E4CB889D7A}" type="slidenum">
              <a:rPr kumimoji="1" lang="ja-JP" altLang="en-US" smtClean="0"/>
              <a:t>5</a:t>
            </a:fld>
            <a:endParaRPr kumimoji="1" lang="ja-JP" altLang="en-US" dirty="0"/>
          </a:p>
        </p:txBody>
      </p:sp>
      <p:sp>
        <p:nvSpPr>
          <p:cNvPr id="11" name="正方形/長方形 10">
            <a:extLst>
              <a:ext uri="{FF2B5EF4-FFF2-40B4-BE49-F238E27FC236}">
                <a16:creationId xmlns:a16="http://schemas.microsoft.com/office/drawing/2014/main" xmlns="" id="{4189951A-5790-479C-B77F-BF06D7E299B4}"/>
              </a:ext>
            </a:extLst>
          </p:cNvPr>
          <p:cNvSpPr/>
          <p:nvPr/>
        </p:nvSpPr>
        <p:spPr>
          <a:xfrm>
            <a:off x="0" y="0"/>
            <a:ext cx="9144000" cy="583891"/>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kumimoji="0" lang="en-US" altLang="ja-JP" sz="2800" dirty="0">
                <a:solidFill>
                  <a:prstClr val="black"/>
                </a:solidFill>
                <a:latin typeface="HG丸ｺﾞｼｯｸM-PRO" panose="020F0600000000000000" pitchFamily="50" charset="-128"/>
                <a:ea typeface="HG丸ｺﾞｼｯｸM-PRO" panose="020F0600000000000000" pitchFamily="50" charset="-128"/>
              </a:rPr>
              <a:t>RESAS</a:t>
            </a:r>
            <a:r>
              <a:rPr kumimoji="0" lang="ja-JP" altLang="en-US" sz="2800" dirty="0">
                <a:solidFill>
                  <a:prstClr val="black"/>
                </a:solidFill>
                <a:latin typeface="HG丸ｺﾞｼｯｸM-PRO" panose="020F0600000000000000" pitchFamily="50" charset="-128"/>
                <a:ea typeface="HG丸ｺﾞｼｯｸM-PRO" panose="020F0600000000000000" pitchFamily="50" charset="-128"/>
              </a:rPr>
              <a:t>（地域経済分析システム）について</a:t>
            </a:r>
          </a:p>
        </p:txBody>
      </p:sp>
      <p:grpSp>
        <p:nvGrpSpPr>
          <p:cNvPr id="13" name="グループ化 12"/>
          <p:cNvGrpSpPr/>
          <p:nvPr/>
        </p:nvGrpSpPr>
        <p:grpSpPr>
          <a:xfrm>
            <a:off x="601735" y="733844"/>
            <a:ext cx="7787255" cy="6096607"/>
            <a:chOff x="601735" y="733844"/>
            <a:chExt cx="7787255" cy="6096607"/>
          </a:xfrm>
        </p:grpSpPr>
        <p:pic>
          <p:nvPicPr>
            <p:cNvPr id="2" name="図 1"/>
            <p:cNvPicPr>
              <a:picLocks noChangeAspect="1"/>
            </p:cNvPicPr>
            <p:nvPr/>
          </p:nvPicPr>
          <p:blipFill>
            <a:blip r:embed="rId3"/>
            <a:stretch>
              <a:fillRect/>
            </a:stretch>
          </p:blipFill>
          <p:spPr>
            <a:xfrm>
              <a:off x="813732" y="733844"/>
              <a:ext cx="7575258" cy="4734537"/>
            </a:xfrm>
            <a:prstGeom prst="rect">
              <a:avLst/>
            </a:prstGeom>
          </p:spPr>
        </p:pic>
        <p:pic>
          <p:nvPicPr>
            <p:cNvPr id="4" name="図 3"/>
            <p:cNvPicPr>
              <a:picLocks noChangeAspect="1"/>
            </p:cNvPicPr>
            <p:nvPr/>
          </p:nvPicPr>
          <p:blipFill>
            <a:blip r:embed="rId4"/>
            <a:stretch>
              <a:fillRect/>
            </a:stretch>
          </p:blipFill>
          <p:spPr>
            <a:xfrm>
              <a:off x="729954" y="5819775"/>
              <a:ext cx="3672120" cy="1010676"/>
            </a:xfrm>
            <a:prstGeom prst="rect">
              <a:avLst/>
            </a:prstGeom>
          </p:spPr>
        </p:pic>
        <p:sp>
          <p:nvSpPr>
            <p:cNvPr id="5" name="テキスト ボックス 4"/>
            <p:cNvSpPr txBox="1"/>
            <p:nvPr/>
          </p:nvSpPr>
          <p:spPr>
            <a:xfrm>
              <a:off x="601735" y="5584883"/>
              <a:ext cx="5855516" cy="307777"/>
            </a:xfrm>
            <a:prstGeom prst="rect">
              <a:avLst/>
            </a:prstGeom>
            <a:noFill/>
          </p:spPr>
          <p:txBody>
            <a:bodyPr wrap="square" rtlCol="0">
              <a:spAutoFit/>
            </a:bodyPr>
            <a:lstStyle/>
            <a:p>
              <a:r>
                <a:rPr lang="en-US" altLang="ja-JP" sz="1400" dirty="0">
                  <a:latin typeface="ＭＳ Ｐゴシック" panose="020B0600070205080204" pitchFamily="50" charset="-128"/>
                  <a:ea typeface="ＭＳ Ｐゴシック" panose="020B0600070205080204" pitchFamily="50" charset="-128"/>
                </a:rPr>
                <a:t>RESAS</a:t>
              </a:r>
              <a:r>
                <a:rPr lang="ja-JP" altLang="en-US" sz="1400" dirty="0">
                  <a:latin typeface="ＭＳ Ｐゴシック" panose="020B0600070205080204" pitchFamily="50" charset="-128"/>
                  <a:ea typeface="ＭＳ Ｐゴシック" panose="020B0600070205080204" pitchFamily="50" charset="-128"/>
                </a:rPr>
                <a:t>トップ画面を下にスクロールすると</a:t>
              </a:r>
              <a:r>
                <a:rPr lang="en-US" altLang="ja-JP" sz="1400" dirty="0">
                  <a:latin typeface="ＭＳ Ｐゴシック" panose="020B0600070205080204" pitchFamily="50" charset="-128"/>
                  <a:ea typeface="ＭＳ Ｐゴシック" panose="020B0600070205080204" pitchFamily="50" charset="-128"/>
                </a:rPr>
                <a:t>V-RESA</a:t>
              </a:r>
              <a:r>
                <a:rPr lang="ja-JP" altLang="en-US" sz="1400" dirty="0">
                  <a:latin typeface="ＭＳ Ｐゴシック" panose="020B0600070205080204" pitchFamily="50" charset="-128"/>
                  <a:ea typeface="ＭＳ Ｐゴシック" panose="020B0600070205080204" pitchFamily="50" charset="-128"/>
                </a:rPr>
                <a:t>のバナーがあります。</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1157681" y="1468073"/>
              <a:ext cx="788565" cy="11325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889232" y="2680831"/>
              <a:ext cx="1619076" cy="2246769"/>
            </a:xfrm>
            <a:prstGeom prst="rect">
              <a:avLst/>
            </a:prstGeom>
            <a:noFill/>
          </p:spPr>
          <p:txBody>
            <a:bodyPr wrap="square" rtlCol="0">
              <a:spAutoFit/>
            </a:bodyPr>
            <a:lstStyle/>
            <a:p>
              <a:r>
                <a:rPr lang="ja-JP" altLang="en-US" sz="1400" dirty="0">
                  <a:solidFill>
                    <a:schemeClr val="bg1"/>
                  </a:solidFill>
                  <a:latin typeface="ＭＳ Ｐゴシック" panose="020B0600070205080204" pitchFamily="50" charset="-128"/>
                  <a:ea typeface="ＭＳ Ｐゴシック" panose="020B0600070205080204" pitchFamily="50" charset="-128"/>
                </a:rPr>
                <a:t>メインメニューをクリックするとマップ一覧表がでます。</a:t>
              </a:r>
              <a:endParaRPr lang="en-US" altLang="ja-JP" sz="1400" dirty="0">
                <a:solidFill>
                  <a:schemeClr val="bg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bg1"/>
                  </a:solidFill>
                  <a:latin typeface="ＭＳ Ｐゴシック" panose="020B0600070205080204" pitchFamily="50" charset="-128"/>
                  <a:ea typeface="ＭＳ Ｐゴシック" panose="020B0600070205080204" pitchFamily="50" charset="-128"/>
                </a:rPr>
                <a:t>各マップをクリックすると、右側にデータ項目が表示され、更に項目をクリックすると、詳細な項目が表示されます。</a:t>
              </a:r>
            </a:p>
          </p:txBody>
        </p:sp>
        <p:sp>
          <p:nvSpPr>
            <p:cNvPr id="12" name="テキスト ボックス 11"/>
            <p:cNvSpPr txBox="1"/>
            <p:nvPr/>
          </p:nvSpPr>
          <p:spPr>
            <a:xfrm>
              <a:off x="6971250" y="1981344"/>
              <a:ext cx="1325461" cy="1169551"/>
            </a:xfrm>
            <a:prstGeom prst="rect">
              <a:avLst/>
            </a:prstGeom>
            <a:noFill/>
          </p:spPr>
          <p:txBody>
            <a:bodyPr wrap="square" rtlCol="0">
              <a:spAutoFit/>
            </a:bodyPr>
            <a:lstStyle/>
            <a:p>
              <a:r>
                <a:rPr lang="ja-JP" altLang="en-US" sz="1400" dirty="0">
                  <a:solidFill>
                    <a:schemeClr val="bg1"/>
                  </a:solidFill>
                  <a:latin typeface="ＭＳ Ｐゴシック" panose="020B0600070205080204" pitchFamily="50" charset="-128"/>
                  <a:ea typeface="ＭＳ Ｐゴシック" panose="020B0600070205080204" pitchFamily="50" charset="-128"/>
                </a:rPr>
                <a:t>ヘルプをクリックアすると操作マニュアル等をみることができます。</a:t>
              </a:r>
              <a:endParaRPr kumimoji="1" lang="ja-JP" altLang="en-US" sz="14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8" name="直線矢印コネクタ 7"/>
            <p:cNvCxnSpPr>
              <a:stCxn id="12" idx="0"/>
            </p:cNvCxnSpPr>
            <p:nvPr/>
          </p:nvCxnSpPr>
          <p:spPr>
            <a:xfrm flipV="1">
              <a:off x="7633981" y="1551963"/>
              <a:ext cx="218114" cy="4293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74736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和歌山県内市町村の主要農産物</a:t>
            </a:r>
          </a:p>
        </p:txBody>
      </p:sp>
      <p:sp>
        <p:nvSpPr>
          <p:cNvPr id="17" name="テキスト ボックス 16"/>
          <p:cNvSpPr txBox="1"/>
          <p:nvPr/>
        </p:nvSpPr>
        <p:spPr>
          <a:xfrm>
            <a:off x="3758601" y="6593664"/>
            <a:ext cx="5042500" cy="276999"/>
          </a:xfrm>
          <a:prstGeom prst="rect">
            <a:avLst/>
          </a:prstGeom>
          <a:noFill/>
        </p:spPr>
        <p:txBody>
          <a:bodyPr wrap="square" rtlCol="0">
            <a:spAutoFit/>
          </a:bodyPr>
          <a:lstStyle/>
          <a:p>
            <a:pPr algn="r"/>
            <a:r>
              <a:rPr kumimoji="1" lang="ja-JP" altLang="en-US" sz="1200" dirty="0">
                <a:latin typeface="+mn-ea"/>
              </a:rPr>
              <a:t>出典：</a:t>
            </a:r>
            <a:r>
              <a:rPr kumimoji="1" lang="en-US" altLang="ja-JP" sz="1200" dirty="0">
                <a:latin typeface="+mn-ea"/>
              </a:rPr>
              <a:t>RESAS</a:t>
            </a:r>
            <a:r>
              <a:rPr kumimoji="1" lang="ja-JP" altLang="en-US" sz="1200" dirty="0">
                <a:latin typeface="+mn-ea"/>
              </a:rPr>
              <a:t>産業構造マップ－農業－農業の構造　　</a:t>
            </a:r>
          </a:p>
        </p:txBody>
      </p:sp>
      <p:grpSp>
        <p:nvGrpSpPr>
          <p:cNvPr id="7" name="グループ化 6"/>
          <p:cNvGrpSpPr/>
          <p:nvPr/>
        </p:nvGrpSpPr>
        <p:grpSpPr>
          <a:xfrm>
            <a:off x="655916" y="601137"/>
            <a:ext cx="7830242" cy="5995625"/>
            <a:chOff x="655916" y="601137"/>
            <a:chExt cx="7830242" cy="5995625"/>
          </a:xfrm>
        </p:grpSpPr>
        <p:pic>
          <p:nvPicPr>
            <p:cNvPr id="2" name="図 1"/>
            <p:cNvPicPr>
              <a:picLocks noChangeAspect="1"/>
            </p:cNvPicPr>
            <p:nvPr/>
          </p:nvPicPr>
          <p:blipFill>
            <a:blip r:embed="rId2"/>
            <a:stretch>
              <a:fillRect/>
            </a:stretch>
          </p:blipFill>
          <p:spPr>
            <a:xfrm>
              <a:off x="655916" y="601137"/>
              <a:ext cx="5304440" cy="5995625"/>
            </a:xfrm>
            <a:prstGeom prst="rect">
              <a:avLst/>
            </a:prstGeom>
          </p:spPr>
        </p:pic>
        <p:pic>
          <p:nvPicPr>
            <p:cNvPr id="5" name="図 4"/>
            <p:cNvPicPr>
              <a:picLocks noChangeAspect="1"/>
            </p:cNvPicPr>
            <p:nvPr/>
          </p:nvPicPr>
          <p:blipFill>
            <a:blip r:embed="rId3"/>
            <a:stretch>
              <a:fillRect/>
            </a:stretch>
          </p:blipFill>
          <p:spPr>
            <a:xfrm>
              <a:off x="6085858" y="4745814"/>
              <a:ext cx="2400300" cy="1847850"/>
            </a:xfrm>
            <a:prstGeom prst="rect">
              <a:avLst/>
            </a:prstGeom>
          </p:spPr>
        </p:pic>
        <p:sp>
          <p:nvSpPr>
            <p:cNvPr id="24" name="テキスト ボックス 23"/>
            <p:cNvSpPr txBox="1"/>
            <p:nvPr/>
          </p:nvSpPr>
          <p:spPr>
            <a:xfrm>
              <a:off x="4207079" y="2881873"/>
              <a:ext cx="91789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十津川村</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25" name="テキスト ボックス 24"/>
            <p:cNvSpPr txBox="1"/>
            <p:nvPr/>
          </p:nvSpPr>
          <p:spPr>
            <a:xfrm>
              <a:off x="1290334" y="1456301"/>
              <a:ext cx="910205"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和歌山市</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26" name="テキスト ボックス 25"/>
            <p:cNvSpPr txBox="1"/>
            <p:nvPr/>
          </p:nvSpPr>
          <p:spPr>
            <a:xfrm>
              <a:off x="3384959" y="1690052"/>
              <a:ext cx="910205"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高野町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27" name="テキスト ボックス 26"/>
            <p:cNvSpPr txBox="1"/>
            <p:nvPr/>
          </p:nvSpPr>
          <p:spPr>
            <a:xfrm>
              <a:off x="1954635" y="749212"/>
              <a:ext cx="910205"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泉南地域</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15" name="テキスト ボックス 14"/>
            <p:cNvSpPr txBox="1"/>
            <p:nvPr/>
          </p:nvSpPr>
          <p:spPr>
            <a:xfrm>
              <a:off x="5156083" y="3189650"/>
              <a:ext cx="830510"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北山村</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18" name="テキスト ボックス 17"/>
            <p:cNvSpPr txBox="1"/>
            <p:nvPr/>
          </p:nvSpPr>
          <p:spPr>
            <a:xfrm>
              <a:off x="4792387" y="4620833"/>
              <a:ext cx="830510"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新宮市</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19" name="テキスト ボックス 18"/>
            <p:cNvSpPr txBox="1"/>
            <p:nvPr/>
          </p:nvSpPr>
          <p:spPr>
            <a:xfrm>
              <a:off x="3384959" y="4106295"/>
              <a:ext cx="830510"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田辺市</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28" name="テキスト ボックス 27"/>
            <p:cNvSpPr txBox="1"/>
            <p:nvPr/>
          </p:nvSpPr>
          <p:spPr>
            <a:xfrm>
              <a:off x="3577905" y="2206945"/>
              <a:ext cx="91789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野迫川村</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30" name="テキスト ボックス 29"/>
            <p:cNvSpPr txBox="1"/>
            <p:nvPr/>
          </p:nvSpPr>
          <p:spPr>
            <a:xfrm>
              <a:off x="2218888" y="3846140"/>
              <a:ext cx="1010874"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みなべ町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23" name="テキスト ボックス 22"/>
            <p:cNvSpPr txBox="1"/>
            <p:nvPr/>
          </p:nvSpPr>
          <p:spPr>
            <a:xfrm>
              <a:off x="1954635" y="1218330"/>
              <a:ext cx="910205"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岩出市</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29" name="テキスト ボックス 28"/>
            <p:cNvSpPr txBox="1"/>
            <p:nvPr/>
          </p:nvSpPr>
          <p:spPr>
            <a:xfrm>
              <a:off x="2346821" y="1447035"/>
              <a:ext cx="910205"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紀の川市</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31" name="テキスト ボックス 30"/>
            <p:cNvSpPr txBox="1"/>
            <p:nvPr/>
          </p:nvSpPr>
          <p:spPr>
            <a:xfrm>
              <a:off x="2722227" y="1035461"/>
              <a:ext cx="107798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かつらぎ町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32" name="テキスト ボックス 31"/>
            <p:cNvSpPr txBox="1"/>
            <p:nvPr/>
          </p:nvSpPr>
          <p:spPr>
            <a:xfrm>
              <a:off x="3461993" y="882748"/>
              <a:ext cx="107798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橋本市</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33" name="テキスト ボックス 32"/>
            <p:cNvSpPr txBox="1"/>
            <p:nvPr/>
          </p:nvSpPr>
          <p:spPr>
            <a:xfrm>
              <a:off x="3283237" y="1292840"/>
              <a:ext cx="107798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九度山町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34" name="テキスト ボックス 33"/>
            <p:cNvSpPr txBox="1"/>
            <p:nvPr/>
          </p:nvSpPr>
          <p:spPr>
            <a:xfrm>
              <a:off x="2291296" y="2002050"/>
              <a:ext cx="107798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紀美野町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35" name="テキスト ボックス 34"/>
            <p:cNvSpPr txBox="1"/>
            <p:nvPr/>
          </p:nvSpPr>
          <p:spPr>
            <a:xfrm>
              <a:off x="1415641" y="2063756"/>
              <a:ext cx="107798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海南市</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36" name="テキスト ボックス 35"/>
            <p:cNvSpPr txBox="1"/>
            <p:nvPr/>
          </p:nvSpPr>
          <p:spPr>
            <a:xfrm>
              <a:off x="2231470" y="2477993"/>
              <a:ext cx="107798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有田川町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37" name="テキスト ボックス 36"/>
            <p:cNvSpPr txBox="1"/>
            <p:nvPr/>
          </p:nvSpPr>
          <p:spPr>
            <a:xfrm>
              <a:off x="4127033" y="1144037"/>
              <a:ext cx="107798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五條市</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38" name="テキスト ボックス 37"/>
            <p:cNvSpPr txBox="1"/>
            <p:nvPr/>
          </p:nvSpPr>
          <p:spPr>
            <a:xfrm>
              <a:off x="967163" y="2396373"/>
              <a:ext cx="107798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有田市</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39" name="テキスト ボックス 38"/>
            <p:cNvSpPr txBox="1"/>
            <p:nvPr/>
          </p:nvSpPr>
          <p:spPr>
            <a:xfrm>
              <a:off x="4648200" y="5044770"/>
              <a:ext cx="972075"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那智勝浦町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40" name="テキスト ボックス 39"/>
            <p:cNvSpPr txBox="1"/>
            <p:nvPr/>
          </p:nvSpPr>
          <p:spPr>
            <a:xfrm>
              <a:off x="5454573" y="5320724"/>
              <a:ext cx="75572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太地町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41" name="テキスト ボックス 40"/>
            <p:cNvSpPr txBox="1"/>
            <p:nvPr/>
          </p:nvSpPr>
          <p:spPr>
            <a:xfrm>
              <a:off x="4115861" y="5263343"/>
              <a:ext cx="806373" cy="276999"/>
            </a:xfrm>
            <a:prstGeom prst="rect">
              <a:avLst/>
            </a:prstGeom>
            <a:noFill/>
          </p:spPr>
          <p:txBody>
            <a:bodyPr wrap="square" rtlCol="0">
              <a:spAutoFit/>
            </a:bodyPr>
            <a:lstStyle/>
            <a:p>
              <a:r>
                <a:rPr lang="ja-JP" altLang="en-US" sz="1200">
                  <a:latin typeface="HGPｺﾞｼｯｸE" panose="020B0900000000000000" pitchFamily="50" charset="-128"/>
                  <a:ea typeface="HGPｺﾞｼｯｸE" panose="020B0900000000000000" pitchFamily="50" charset="-128"/>
                </a:rPr>
                <a:t>古座川町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42" name="テキスト ボックス 41"/>
            <p:cNvSpPr txBox="1"/>
            <p:nvPr/>
          </p:nvSpPr>
          <p:spPr>
            <a:xfrm>
              <a:off x="4036853" y="5963384"/>
              <a:ext cx="806373"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串本町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43" name="テキスト ボックス 42"/>
            <p:cNvSpPr txBox="1"/>
            <p:nvPr/>
          </p:nvSpPr>
          <p:spPr>
            <a:xfrm>
              <a:off x="3229762" y="5655189"/>
              <a:ext cx="806373"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すさみ町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44" name="テキスト ボックス 43"/>
            <p:cNvSpPr txBox="1"/>
            <p:nvPr/>
          </p:nvSpPr>
          <p:spPr>
            <a:xfrm>
              <a:off x="2722227" y="4684819"/>
              <a:ext cx="806373"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上富田町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45" name="テキスト ボックス 44"/>
            <p:cNvSpPr txBox="1"/>
            <p:nvPr/>
          </p:nvSpPr>
          <p:spPr>
            <a:xfrm>
              <a:off x="2562910" y="5192217"/>
              <a:ext cx="806373"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白浜町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46" name="テキスト ボックス 45"/>
            <p:cNvSpPr txBox="1"/>
            <p:nvPr/>
          </p:nvSpPr>
          <p:spPr>
            <a:xfrm>
              <a:off x="2118384" y="3177636"/>
              <a:ext cx="1077987"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日高川町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47" name="テキスト ボックス 46"/>
            <p:cNvSpPr txBox="1"/>
            <p:nvPr/>
          </p:nvSpPr>
          <p:spPr>
            <a:xfrm>
              <a:off x="1702951" y="3846140"/>
              <a:ext cx="702581"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印南町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48" name="テキスト ボックス 47"/>
            <p:cNvSpPr txBox="1"/>
            <p:nvPr/>
          </p:nvSpPr>
          <p:spPr>
            <a:xfrm>
              <a:off x="1154867" y="3829296"/>
              <a:ext cx="702581"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御坊市</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49" name="テキスト ボックス 48"/>
            <p:cNvSpPr txBox="1"/>
            <p:nvPr/>
          </p:nvSpPr>
          <p:spPr>
            <a:xfrm>
              <a:off x="762699" y="3707640"/>
              <a:ext cx="702581"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美浜町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50" name="テキスト ボックス 49"/>
            <p:cNvSpPr txBox="1"/>
            <p:nvPr/>
          </p:nvSpPr>
          <p:spPr>
            <a:xfrm>
              <a:off x="803576" y="3379487"/>
              <a:ext cx="702581"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日高町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52" name="テキスト ボックス 51"/>
            <p:cNvSpPr txBox="1"/>
            <p:nvPr/>
          </p:nvSpPr>
          <p:spPr>
            <a:xfrm>
              <a:off x="866669" y="3062141"/>
              <a:ext cx="702581"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由良町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53" name="テキスト ボックス 52"/>
            <p:cNvSpPr txBox="1"/>
            <p:nvPr/>
          </p:nvSpPr>
          <p:spPr>
            <a:xfrm>
              <a:off x="1528889" y="3022293"/>
              <a:ext cx="702581"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広川町</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54" name="テキスト ボックス 53"/>
            <p:cNvSpPr txBox="1"/>
            <p:nvPr/>
          </p:nvSpPr>
          <p:spPr>
            <a:xfrm>
              <a:off x="1290334" y="2677949"/>
              <a:ext cx="702581" cy="27699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湯浅町</a:t>
              </a:r>
              <a:endParaRPr kumimoji="1" lang="ja-JP" altLang="en-US" sz="1200" dirty="0">
                <a:latin typeface="HGPｺﾞｼｯｸE" panose="020B0900000000000000" pitchFamily="50" charset="-128"/>
                <a:ea typeface="HGPｺﾞｼｯｸE" panose="020B0900000000000000" pitchFamily="50" charset="-128"/>
              </a:endParaRPr>
            </a:p>
          </p:txBody>
        </p:sp>
      </p:grpSp>
      <p:sp>
        <p:nvSpPr>
          <p:cNvPr id="3" name="スライド番号プレースホルダー 2"/>
          <p:cNvSpPr>
            <a:spLocks noGrp="1"/>
          </p:cNvSpPr>
          <p:nvPr>
            <p:ph type="sldNum" sz="quarter" idx="12"/>
          </p:nvPr>
        </p:nvSpPr>
        <p:spPr/>
        <p:txBody>
          <a:bodyPr/>
          <a:lstStyle/>
          <a:p>
            <a:fld id="{61519898-4A8B-4E27-9995-89E4CB889D7A}" type="slidenum">
              <a:rPr kumimoji="1" lang="ja-JP" altLang="en-US" smtClean="0"/>
              <a:t>59</a:t>
            </a:fld>
            <a:endParaRPr kumimoji="1" lang="ja-JP" altLang="en-US"/>
          </a:p>
        </p:txBody>
      </p:sp>
    </p:spTree>
    <p:extLst>
      <p:ext uri="{BB962C8B-B14F-4D97-AF65-F5344CB8AC3E}">
        <p14:creationId xmlns:p14="http://schemas.microsoft.com/office/powerpoint/2010/main" val="3803012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50276" y="2466302"/>
            <a:ext cx="4520626" cy="3969062"/>
          </a:xfrm>
          <a:prstGeom prst="rect">
            <a:avLst/>
          </a:prstGeom>
          <a:ln>
            <a:solidFill>
              <a:schemeClr val="tx1"/>
            </a:solidFill>
          </a:ln>
        </p:spPr>
      </p:pic>
      <p:pic>
        <p:nvPicPr>
          <p:cNvPr id="8" name="図 7"/>
          <p:cNvPicPr>
            <a:picLocks noChangeAspect="1"/>
          </p:cNvPicPr>
          <p:nvPr/>
        </p:nvPicPr>
        <p:blipFill>
          <a:blip r:embed="rId3"/>
          <a:stretch>
            <a:fillRect/>
          </a:stretch>
        </p:blipFill>
        <p:spPr>
          <a:xfrm>
            <a:off x="4608299" y="2476198"/>
            <a:ext cx="4510533" cy="3959166"/>
          </a:xfrm>
          <a:prstGeom prst="rect">
            <a:avLst/>
          </a:prstGeom>
          <a:ln>
            <a:solidFill>
              <a:schemeClr val="tx1"/>
            </a:solidFill>
          </a:ln>
        </p:spPr>
      </p:pic>
      <p:sp>
        <p:nvSpPr>
          <p:cNvPr id="17" name="テキスト ボックス 16"/>
          <p:cNvSpPr txBox="1"/>
          <p:nvPr/>
        </p:nvSpPr>
        <p:spPr>
          <a:xfrm>
            <a:off x="2382474" y="2062733"/>
            <a:ext cx="5259897" cy="276999"/>
          </a:xfrm>
          <a:prstGeom prst="rect">
            <a:avLst/>
          </a:prstGeom>
          <a:noFill/>
        </p:spPr>
        <p:txBody>
          <a:bodyPr wrap="square" rtlCol="0">
            <a:spAutoFit/>
          </a:bodyPr>
          <a:lstStyle/>
          <a:p>
            <a:pPr algn="r"/>
            <a:r>
              <a:rPr kumimoji="1" lang="ja-JP" altLang="en-US" sz="1200" dirty="0">
                <a:latin typeface="HGPｺﾞｼｯｸE" panose="020B0900000000000000" pitchFamily="50" charset="-128"/>
                <a:ea typeface="HGPｺﾞｼｯｸE" panose="020B0900000000000000" pitchFamily="50" charset="-128"/>
              </a:rPr>
              <a:t>出典：　</a:t>
            </a:r>
            <a:r>
              <a:rPr lang="zh-TW" altLang="en-US" sz="1200" dirty="0">
                <a:latin typeface="HGPｺﾞｼｯｸE" panose="020B0900000000000000" pitchFamily="50" charset="-128"/>
                <a:ea typeface="HGPｺﾞｼｯｸE" panose="020B0900000000000000" pitchFamily="50" charset="-128"/>
              </a:rPr>
              <a:t>農林水産省「市町村別農業産出額（推計）」</a:t>
            </a:r>
            <a:r>
              <a:rPr lang="ja-JP" altLang="en-US" sz="1200" dirty="0">
                <a:latin typeface="HGPｺﾞｼｯｸE" panose="020B0900000000000000" pitchFamily="50" charset="-128"/>
                <a:ea typeface="HGPｺﾞｼｯｸE" panose="020B0900000000000000" pitchFamily="50" charset="-128"/>
              </a:rPr>
              <a:t>（</a:t>
            </a:r>
            <a:r>
              <a:rPr lang="en-US" altLang="ja-JP" sz="1200" dirty="0">
                <a:latin typeface="HGPｺﾞｼｯｸE" panose="020B0900000000000000" pitchFamily="50" charset="-128"/>
                <a:ea typeface="HGPｺﾞｼｯｸE" panose="020B0900000000000000" pitchFamily="50" charset="-128"/>
              </a:rPr>
              <a:t>RESAS</a:t>
            </a:r>
            <a:r>
              <a:rPr lang="ja-JP" altLang="en-US" sz="1200" dirty="0">
                <a:latin typeface="HGPｺﾞｼｯｸE" panose="020B0900000000000000" pitchFamily="50" charset="-128"/>
                <a:ea typeface="HGPｺﾞｼｯｸE" panose="020B0900000000000000" pitchFamily="50" charset="-128"/>
              </a:rPr>
              <a:t>ダウンロードデータ）</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24" name="テキスト ボックス 23"/>
          <p:cNvSpPr txBox="1"/>
          <p:nvPr/>
        </p:nvSpPr>
        <p:spPr>
          <a:xfrm>
            <a:off x="1409700" y="6435365"/>
            <a:ext cx="7734300" cy="400110"/>
          </a:xfrm>
          <a:prstGeom prst="rect">
            <a:avLst/>
          </a:prstGeom>
          <a:noFill/>
        </p:spPr>
        <p:txBody>
          <a:bodyPr wrap="square" rtlCol="0">
            <a:spAutoFit/>
          </a:bodyPr>
          <a:lstStyle/>
          <a:p>
            <a:r>
              <a:rPr kumimoji="1" lang="ja-JP" altLang="en-US" sz="1000" dirty="0">
                <a:latin typeface="+mn-ea"/>
              </a:rPr>
              <a:t>出典：</a:t>
            </a:r>
            <a:r>
              <a:rPr kumimoji="1" lang="en-US" altLang="ja-JP" sz="1000" dirty="0">
                <a:latin typeface="+mn-ea"/>
              </a:rPr>
              <a:t>RESAS</a:t>
            </a:r>
            <a:r>
              <a:rPr kumimoji="1" lang="ja-JP" altLang="en-US" sz="1000" dirty="0">
                <a:latin typeface="+mn-ea"/>
              </a:rPr>
              <a:t>産業マップ　</a:t>
            </a:r>
            <a:r>
              <a:rPr lang="ja-JP" altLang="en-US" sz="1000" dirty="0">
                <a:latin typeface="+mn-ea"/>
              </a:rPr>
              <a:t>農林水産省「農林業センサス」（全国単位）、　農林水産省「農業総産出額及び生産農業所得」（都道府県単位）</a:t>
            </a:r>
          </a:p>
          <a:p>
            <a:r>
              <a:rPr lang="ja-JP" altLang="en-US" sz="1000" dirty="0">
                <a:latin typeface="+mn-ea"/>
              </a:rPr>
              <a:t>　　　　農林水産省「都道府県別農業産出額及び生産農業所得」（市区町村単位）、　農林水産省「市町村別農業産出額（推計）」</a:t>
            </a:r>
            <a:endParaRPr kumimoji="1" lang="ja-JP" altLang="en-US" sz="1000" dirty="0">
              <a:latin typeface="+mn-ea"/>
            </a:endParaRPr>
          </a:p>
        </p:txBody>
      </p:sp>
      <p:sp>
        <p:nvSpPr>
          <p:cNvPr id="6" name="スライド番号プレースホルダー 5"/>
          <p:cNvSpPr>
            <a:spLocks noGrp="1"/>
          </p:cNvSpPr>
          <p:nvPr>
            <p:ph type="sldNum" sz="quarter" idx="12"/>
          </p:nvPr>
        </p:nvSpPr>
        <p:spPr/>
        <p:txBody>
          <a:bodyPr/>
          <a:lstStyle/>
          <a:p>
            <a:fld id="{61519898-4A8B-4E27-9995-89E4CB889D7A}" type="slidenum">
              <a:rPr kumimoji="1" lang="ja-JP" altLang="en-US" smtClean="0"/>
              <a:t>60</a:t>
            </a:fld>
            <a:endParaRPr kumimoji="1" lang="ja-JP" altLang="en-US"/>
          </a:p>
        </p:txBody>
      </p:sp>
      <p:sp>
        <p:nvSpPr>
          <p:cNvPr id="10" name="テキスト ボックス 9"/>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和歌山市の農業産出額の推移</a:t>
            </a:r>
            <a:endParaRPr lang="en-US" altLang="ja-JP" dirty="0"/>
          </a:p>
        </p:txBody>
      </p:sp>
      <p:pic>
        <p:nvPicPr>
          <p:cNvPr id="3" name="図 2"/>
          <p:cNvPicPr>
            <a:picLocks noChangeAspect="1"/>
          </p:cNvPicPr>
          <p:nvPr/>
        </p:nvPicPr>
        <p:blipFill>
          <a:blip r:embed="rId4"/>
          <a:stretch>
            <a:fillRect/>
          </a:stretch>
        </p:blipFill>
        <p:spPr>
          <a:xfrm>
            <a:off x="570929" y="622511"/>
            <a:ext cx="8074743" cy="1430325"/>
          </a:xfrm>
          <a:prstGeom prst="rect">
            <a:avLst/>
          </a:prstGeom>
        </p:spPr>
      </p:pic>
      <p:sp>
        <p:nvSpPr>
          <p:cNvPr id="11" name="テキスト ボックス 10"/>
          <p:cNvSpPr txBox="1"/>
          <p:nvPr/>
        </p:nvSpPr>
        <p:spPr>
          <a:xfrm>
            <a:off x="5867400" y="6184188"/>
            <a:ext cx="2419350" cy="216924"/>
          </a:xfrm>
          <a:prstGeom prst="rect">
            <a:avLst/>
          </a:prstGeom>
          <a:solidFill>
            <a:schemeClr val="bg1"/>
          </a:solidFill>
        </p:spPr>
        <p:txBody>
          <a:bodyPr wrap="square" rtlCol="0">
            <a:spAutoFit/>
          </a:bodyPr>
          <a:lstStyle/>
          <a:p>
            <a:r>
              <a:rPr kumimoji="1" lang="ja-JP" altLang="en-US" sz="800" dirty="0">
                <a:latin typeface="HGPｺﾞｼｯｸE" panose="020B0900000000000000" pitchFamily="50" charset="-128"/>
                <a:ea typeface="HGPｺﾞｼｯｸE" panose="020B0900000000000000" pitchFamily="50" charset="-128"/>
              </a:rPr>
              <a:t>和歌山市　　　　和歌山県（平均）　　　　全国（平均）</a:t>
            </a:r>
          </a:p>
        </p:txBody>
      </p:sp>
    </p:spTree>
    <p:extLst>
      <p:ext uri="{BB962C8B-B14F-4D97-AF65-F5344CB8AC3E}">
        <p14:creationId xmlns:p14="http://schemas.microsoft.com/office/powerpoint/2010/main" val="42778310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和歌山市の耕地面積と経営体当り耕地面積</a:t>
            </a:r>
          </a:p>
        </p:txBody>
      </p:sp>
      <p:sp>
        <p:nvSpPr>
          <p:cNvPr id="8" name="テキスト ボックス 7"/>
          <p:cNvSpPr txBox="1"/>
          <p:nvPr/>
        </p:nvSpPr>
        <p:spPr>
          <a:xfrm>
            <a:off x="80556" y="6608894"/>
            <a:ext cx="8777694" cy="246221"/>
          </a:xfrm>
          <a:prstGeom prst="rect">
            <a:avLst/>
          </a:prstGeom>
          <a:noFill/>
        </p:spPr>
        <p:txBody>
          <a:bodyPr wrap="square" rtlCol="0">
            <a:spAutoFit/>
          </a:bodyPr>
          <a:lstStyle/>
          <a:p>
            <a:pPr algn="r"/>
            <a:r>
              <a:rPr kumimoji="1" lang="ja-JP" altLang="en-US" sz="1000" dirty="0">
                <a:latin typeface="+mn-ea"/>
              </a:rPr>
              <a:t>出典：</a:t>
            </a:r>
            <a:r>
              <a:rPr kumimoji="1" lang="en-US" altLang="ja-JP" sz="1000" dirty="0">
                <a:latin typeface="+mn-ea"/>
              </a:rPr>
              <a:t>RESAS</a:t>
            </a:r>
            <a:r>
              <a:rPr kumimoji="1" lang="ja-JP" altLang="en-US" sz="1000" dirty="0">
                <a:latin typeface="+mn-ea"/>
              </a:rPr>
              <a:t>産業構造</a:t>
            </a:r>
            <a:r>
              <a:rPr lang="ja-JP" altLang="en-US" sz="1000" dirty="0">
                <a:latin typeface="+mn-ea"/>
              </a:rPr>
              <a:t>マップ　農林水産省「農林業センサス」再編加工</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61</a:t>
            </a:fld>
            <a:endParaRPr kumimoji="1" lang="ja-JP" altLang="en-US"/>
          </a:p>
        </p:txBody>
      </p:sp>
      <p:pic>
        <p:nvPicPr>
          <p:cNvPr id="3" name="図 2"/>
          <p:cNvPicPr>
            <a:picLocks noChangeAspect="1"/>
          </p:cNvPicPr>
          <p:nvPr/>
        </p:nvPicPr>
        <p:blipFill>
          <a:blip r:embed="rId2"/>
          <a:stretch>
            <a:fillRect/>
          </a:stretch>
        </p:blipFill>
        <p:spPr>
          <a:xfrm>
            <a:off x="84945" y="616692"/>
            <a:ext cx="4436255" cy="5769217"/>
          </a:xfrm>
          <a:prstGeom prst="rect">
            <a:avLst/>
          </a:prstGeom>
          <a:ln>
            <a:solidFill>
              <a:schemeClr val="tx1"/>
            </a:solidFill>
          </a:ln>
        </p:spPr>
      </p:pic>
      <p:pic>
        <p:nvPicPr>
          <p:cNvPr id="9" name="図 8"/>
          <p:cNvPicPr>
            <a:picLocks noChangeAspect="1"/>
          </p:cNvPicPr>
          <p:nvPr/>
        </p:nvPicPr>
        <p:blipFill>
          <a:blip r:embed="rId3"/>
          <a:stretch>
            <a:fillRect/>
          </a:stretch>
        </p:blipFill>
        <p:spPr>
          <a:xfrm>
            <a:off x="4635500" y="613976"/>
            <a:ext cx="4457700" cy="5774124"/>
          </a:xfrm>
          <a:prstGeom prst="rect">
            <a:avLst/>
          </a:prstGeom>
          <a:ln>
            <a:solidFill>
              <a:schemeClr val="tx1"/>
            </a:solidFill>
          </a:ln>
        </p:spPr>
      </p:pic>
      <p:sp>
        <p:nvSpPr>
          <p:cNvPr id="25" name="テキスト ボックス 24"/>
          <p:cNvSpPr txBox="1"/>
          <p:nvPr/>
        </p:nvSpPr>
        <p:spPr>
          <a:xfrm>
            <a:off x="1308100" y="2641600"/>
            <a:ext cx="110490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sp>
        <p:nvSpPr>
          <p:cNvPr id="26" name="テキスト ボックス 25"/>
          <p:cNvSpPr txBox="1"/>
          <p:nvPr/>
        </p:nvSpPr>
        <p:spPr>
          <a:xfrm>
            <a:off x="5913120" y="3438589"/>
            <a:ext cx="110490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全国</a:t>
            </a:r>
          </a:p>
        </p:txBody>
      </p:sp>
      <p:sp>
        <p:nvSpPr>
          <p:cNvPr id="27" name="テキスト ボックス 26"/>
          <p:cNvSpPr txBox="1"/>
          <p:nvPr/>
        </p:nvSpPr>
        <p:spPr>
          <a:xfrm>
            <a:off x="5913120" y="5526109"/>
            <a:ext cx="110490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sp>
        <p:nvSpPr>
          <p:cNvPr id="28" name="テキスト ボックス 27"/>
          <p:cNvSpPr txBox="1"/>
          <p:nvPr/>
        </p:nvSpPr>
        <p:spPr>
          <a:xfrm>
            <a:off x="5913120" y="4939926"/>
            <a:ext cx="110490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和歌山県</a:t>
            </a:r>
          </a:p>
        </p:txBody>
      </p:sp>
    </p:spTree>
    <p:extLst>
      <p:ext uri="{BB962C8B-B14F-4D97-AF65-F5344CB8AC3E}">
        <p14:creationId xmlns:p14="http://schemas.microsoft.com/office/powerpoint/2010/main" val="12103923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和歌山市の経営耕地面積規模別の経営体の割合</a:t>
            </a:r>
          </a:p>
        </p:txBody>
      </p:sp>
      <p:sp>
        <p:nvSpPr>
          <p:cNvPr id="8" name="テキスト ボックス 7"/>
          <p:cNvSpPr txBox="1"/>
          <p:nvPr/>
        </p:nvSpPr>
        <p:spPr>
          <a:xfrm>
            <a:off x="80556" y="6608894"/>
            <a:ext cx="8777694" cy="246221"/>
          </a:xfrm>
          <a:prstGeom prst="rect">
            <a:avLst/>
          </a:prstGeom>
          <a:noFill/>
        </p:spPr>
        <p:txBody>
          <a:bodyPr wrap="square" rtlCol="0">
            <a:spAutoFit/>
          </a:bodyPr>
          <a:lstStyle/>
          <a:p>
            <a:pPr algn="r"/>
            <a:r>
              <a:rPr kumimoji="1" lang="ja-JP" altLang="en-US" sz="1000" dirty="0">
                <a:latin typeface="+mn-ea"/>
              </a:rPr>
              <a:t>出典：地域経済分析システム（</a:t>
            </a:r>
            <a:r>
              <a:rPr kumimoji="1" lang="en-US" altLang="ja-JP" sz="1000" dirty="0">
                <a:latin typeface="+mn-ea"/>
              </a:rPr>
              <a:t>RESAS</a:t>
            </a:r>
            <a:r>
              <a:rPr kumimoji="1" lang="ja-JP" altLang="en-US" sz="1000" dirty="0">
                <a:latin typeface="+mn-ea"/>
              </a:rPr>
              <a:t>）　産業構造</a:t>
            </a:r>
            <a:r>
              <a:rPr lang="ja-JP" altLang="en-US" sz="1000" dirty="0">
                <a:latin typeface="+mn-ea"/>
              </a:rPr>
              <a:t>マップ　農林水産省「農林業センサス」再編加工</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62</a:t>
            </a:fld>
            <a:endParaRPr kumimoji="1" lang="ja-JP" altLang="en-US"/>
          </a:p>
        </p:txBody>
      </p:sp>
      <p:grpSp>
        <p:nvGrpSpPr>
          <p:cNvPr id="4" name="グループ化 3"/>
          <p:cNvGrpSpPr/>
          <p:nvPr/>
        </p:nvGrpSpPr>
        <p:grpSpPr>
          <a:xfrm>
            <a:off x="898525" y="635000"/>
            <a:ext cx="7853362" cy="5971009"/>
            <a:chOff x="898525" y="635000"/>
            <a:chExt cx="7853362" cy="5971009"/>
          </a:xfrm>
        </p:grpSpPr>
        <p:pic>
          <p:nvPicPr>
            <p:cNvPr id="10" name="図 9"/>
            <p:cNvPicPr>
              <a:picLocks noChangeAspect="1"/>
            </p:cNvPicPr>
            <p:nvPr/>
          </p:nvPicPr>
          <p:blipFill rotWithShape="1">
            <a:blip r:embed="rId2"/>
            <a:srcRect t="17004"/>
            <a:stretch/>
          </p:blipFill>
          <p:spPr>
            <a:xfrm>
              <a:off x="1103312" y="635000"/>
              <a:ext cx="7648575" cy="5971009"/>
            </a:xfrm>
            <a:prstGeom prst="rect">
              <a:avLst/>
            </a:prstGeom>
          </p:spPr>
        </p:pic>
        <p:sp>
          <p:nvSpPr>
            <p:cNvPr id="2" name="テキスト ボックス 1"/>
            <p:cNvSpPr txBox="1"/>
            <p:nvPr/>
          </p:nvSpPr>
          <p:spPr>
            <a:xfrm>
              <a:off x="898525" y="2095500"/>
              <a:ext cx="812800" cy="2677656"/>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和歌山市</a:t>
              </a:r>
              <a:endParaRPr kumimoji="1" lang="en-US" altLang="ja-JP" sz="1200" dirty="0">
                <a:latin typeface="HGPｺﾞｼｯｸE" panose="020B0900000000000000" pitchFamily="50" charset="-128"/>
                <a:ea typeface="HGPｺﾞｼｯｸE" panose="020B0900000000000000" pitchFamily="50" charset="-128"/>
              </a:endParaRPr>
            </a:p>
            <a:p>
              <a:pPr algn="ctr"/>
              <a:endParaRPr lang="en-US" altLang="ja-JP" sz="1200" dirty="0">
                <a:latin typeface="HGPｺﾞｼｯｸE" panose="020B0900000000000000" pitchFamily="50" charset="-128"/>
                <a:ea typeface="HGPｺﾞｼｯｸE" panose="020B0900000000000000" pitchFamily="50" charset="-128"/>
              </a:endParaRPr>
            </a:p>
            <a:p>
              <a:pPr algn="ctr"/>
              <a:endParaRPr kumimoji="1" lang="en-US" altLang="ja-JP" sz="1200" dirty="0">
                <a:latin typeface="HGPｺﾞｼｯｸE" panose="020B0900000000000000" pitchFamily="50" charset="-128"/>
                <a:ea typeface="HGPｺﾞｼｯｸE" panose="020B0900000000000000" pitchFamily="50" charset="-128"/>
              </a:endParaRPr>
            </a:p>
            <a:p>
              <a:pPr algn="ctr"/>
              <a:endParaRPr lang="en-US" altLang="ja-JP" sz="1200" dirty="0">
                <a:latin typeface="HGPｺﾞｼｯｸE" panose="020B0900000000000000" pitchFamily="50" charset="-128"/>
                <a:ea typeface="HGPｺﾞｼｯｸE" panose="020B0900000000000000" pitchFamily="50" charset="-128"/>
              </a:endParaRPr>
            </a:p>
            <a:p>
              <a:pPr algn="ctr"/>
              <a:endParaRPr kumimoji="1" lang="en-US" altLang="ja-JP" sz="1200" dirty="0">
                <a:latin typeface="HGPｺﾞｼｯｸE" panose="020B0900000000000000" pitchFamily="50" charset="-128"/>
                <a:ea typeface="HGPｺﾞｼｯｸE" panose="020B0900000000000000" pitchFamily="50" charset="-128"/>
              </a:endParaRPr>
            </a:p>
            <a:p>
              <a:pPr algn="ctr"/>
              <a:endParaRPr kumimoji="1" lang="en-US" altLang="ja-JP" sz="1200" dirty="0">
                <a:latin typeface="HGPｺﾞｼｯｸE" panose="020B0900000000000000" pitchFamily="50" charset="-128"/>
                <a:ea typeface="HGPｺﾞｼｯｸE" panose="020B0900000000000000" pitchFamily="50" charset="-128"/>
              </a:endParaRPr>
            </a:p>
            <a:p>
              <a:pPr algn="ctr"/>
              <a:r>
                <a:rPr lang="ja-JP" altLang="en-US" sz="1200" dirty="0">
                  <a:latin typeface="HGPｺﾞｼｯｸE" panose="020B0900000000000000" pitchFamily="50" charset="-128"/>
                  <a:ea typeface="HGPｺﾞｼｯｸE" panose="020B0900000000000000" pitchFamily="50" charset="-128"/>
                </a:rPr>
                <a:t>和歌山県</a:t>
              </a:r>
              <a:endParaRPr lang="en-US" altLang="ja-JP" sz="1200" dirty="0">
                <a:latin typeface="HGPｺﾞｼｯｸE" panose="020B0900000000000000" pitchFamily="50" charset="-128"/>
                <a:ea typeface="HGPｺﾞｼｯｸE" panose="020B0900000000000000" pitchFamily="50" charset="-128"/>
              </a:endParaRPr>
            </a:p>
            <a:p>
              <a:pPr algn="ctr"/>
              <a:r>
                <a:rPr lang="ja-JP" altLang="en-US" sz="1200" dirty="0">
                  <a:latin typeface="HGPｺﾞｼｯｸE" panose="020B0900000000000000" pitchFamily="50" charset="-128"/>
                  <a:ea typeface="HGPｺﾞｼｯｸE" panose="020B0900000000000000" pitchFamily="50" charset="-128"/>
                </a:rPr>
                <a:t>平均</a:t>
              </a:r>
              <a:endParaRPr lang="en-US" altLang="ja-JP" sz="1200" dirty="0">
                <a:latin typeface="HGPｺﾞｼｯｸE" panose="020B0900000000000000" pitchFamily="50" charset="-128"/>
                <a:ea typeface="HGPｺﾞｼｯｸE" panose="020B0900000000000000" pitchFamily="50" charset="-128"/>
              </a:endParaRPr>
            </a:p>
            <a:p>
              <a:pPr algn="ctr"/>
              <a:endParaRPr kumimoji="1" lang="en-US" altLang="ja-JP" sz="1200" dirty="0">
                <a:latin typeface="HGPｺﾞｼｯｸE" panose="020B0900000000000000" pitchFamily="50" charset="-128"/>
                <a:ea typeface="HGPｺﾞｼｯｸE" panose="020B0900000000000000" pitchFamily="50" charset="-128"/>
              </a:endParaRPr>
            </a:p>
            <a:p>
              <a:pPr algn="ctr"/>
              <a:endParaRPr lang="en-US" altLang="ja-JP" sz="1200" dirty="0">
                <a:latin typeface="HGPｺﾞｼｯｸE" panose="020B0900000000000000" pitchFamily="50" charset="-128"/>
                <a:ea typeface="HGPｺﾞｼｯｸE" panose="020B0900000000000000" pitchFamily="50" charset="-128"/>
              </a:endParaRPr>
            </a:p>
            <a:p>
              <a:pPr algn="ctr"/>
              <a:endParaRPr kumimoji="1" lang="en-US" altLang="ja-JP" sz="1200" dirty="0">
                <a:latin typeface="HGPｺﾞｼｯｸE" panose="020B0900000000000000" pitchFamily="50" charset="-128"/>
                <a:ea typeface="HGPｺﾞｼｯｸE" panose="020B0900000000000000" pitchFamily="50" charset="-128"/>
              </a:endParaRPr>
            </a:p>
            <a:p>
              <a:pPr algn="ctr"/>
              <a:endParaRPr lang="en-US" altLang="ja-JP" sz="1200" dirty="0">
                <a:latin typeface="HGPｺﾞｼｯｸE" panose="020B0900000000000000" pitchFamily="50" charset="-128"/>
                <a:ea typeface="HGPｺﾞｼｯｸE" panose="020B0900000000000000" pitchFamily="50" charset="-128"/>
              </a:endParaRPr>
            </a:p>
            <a:p>
              <a:pPr algn="ctr"/>
              <a:r>
                <a:rPr kumimoji="1" lang="ja-JP" altLang="en-US" sz="1200" dirty="0">
                  <a:latin typeface="HGPｺﾞｼｯｸE" panose="020B0900000000000000" pitchFamily="50" charset="-128"/>
                  <a:ea typeface="HGPｺﾞｼｯｸE" panose="020B0900000000000000" pitchFamily="50" charset="-128"/>
                </a:rPr>
                <a:t>全国</a:t>
              </a:r>
              <a:endParaRPr kumimoji="1" lang="en-US" altLang="ja-JP" sz="1200" dirty="0">
                <a:latin typeface="HGPｺﾞｼｯｸE" panose="020B0900000000000000" pitchFamily="50" charset="-128"/>
                <a:ea typeface="HGPｺﾞｼｯｸE" panose="020B0900000000000000" pitchFamily="50" charset="-128"/>
              </a:endParaRPr>
            </a:p>
            <a:p>
              <a:pPr algn="ctr"/>
              <a:r>
                <a:rPr lang="ja-JP" altLang="en-US" sz="1200" dirty="0">
                  <a:latin typeface="HGPｺﾞｼｯｸE" panose="020B0900000000000000" pitchFamily="50" charset="-128"/>
                  <a:ea typeface="HGPｺﾞｼｯｸE" panose="020B0900000000000000" pitchFamily="50" charset="-128"/>
                </a:rPr>
                <a:t>平均</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9" name="テキスト ボックス 8"/>
            <p:cNvSpPr txBox="1"/>
            <p:nvPr/>
          </p:nvSpPr>
          <p:spPr>
            <a:xfrm>
              <a:off x="4838700" y="2095500"/>
              <a:ext cx="812800" cy="2677656"/>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和歌山市</a:t>
              </a:r>
              <a:endParaRPr kumimoji="1" lang="en-US" altLang="ja-JP" sz="1200" dirty="0">
                <a:latin typeface="HGPｺﾞｼｯｸE" panose="020B0900000000000000" pitchFamily="50" charset="-128"/>
                <a:ea typeface="HGPｺﾞｼｯｸE" panose="020B0900000000000000" pitchFamily="50" charset="-128"/>
              </a:endParaRPr>
            </a:p>
            <a:p>
              <a:pPr algn="ctr"/>
              <a:endParaRPr lang="en-US" altLang="ja-JP" sz="1200" dirty="0">
                <a:latin typeface="HGPｺﾞｼｯｸE" panose="020B0900000000000000" pitchFamily="50" charset="-128"/>
                <a:ea typeface="HGPｺﾞｼｯｸE" panose="020B0900000000000000" pitchFamily="50" charset="-128"/>
              </a:endParaRPr>
            </a:p>
            <a:p>
              <a:pPr algn="ctr"/>
              <a:endParaRPr kumimoji="1" lang="en-US" altLang="ja-JP" sz="1200" dirty="0">
                <a:latin typeface="HGPｺﾞｼｯｸE" panose="020B0900000000000000" pitchFamily="50" charset="-128"/>
                <a:ea typeface="HGPｺﾞｼｯｸE" panose="020B0900000000000000" pitchFamily="50" charset="-128"/>
              </a:endParaRPr>
            </a:p>
            <a:p>
              <a:pPr algn="ctr"/>
              <a:endParaRPr lang="en-US" altLang="ja-JP" sz="1200" dirty="0">
                <a:latin typeface="HGPｺﾞｼｯｸE" panose="020B0900000000000000" pitchFamily="50" charset="-128"/>
                <a:ea typeface="HGPｺﾞｼｯｸE" panose="020B0900000000000000" pitchFamily="50" charset="-128"/>
              </a:endParaRPr>
            </a:p>
            <a:p>
              <a:pPr algn="ctr"/>
              <a:endParaRPr kumimoji="1" lang="en-US" altLang="ja-JP" sz="1200" dirty="0">
                <a:latin typeface="HGPｺﾞｼｯｸE" panose="020B0900000000000000" pitchFamily="50" charset="-128"/>
                <a:ea typeface="HGPｺﾞｼｯｸE" panose="020B0900000000000000" pitchFamily="50" charset="-128"/>
              </a:endParaRPr>
            </a:p>
            <a:p>
              <a:pPr algn="ctr"/>
              <a:endParaRPr kumimoji="1" lang="en-US" altLang="ja-JP" sz="1200" dirty="0">
                <a:latin typeface="HGPｺﾞｼｯｸE" panose="020B0900000000000000" pitchFamily="50" charset="-128"/>
                <a:ea typeface="HGPｺﾞｼｯｸE" panose="020B0900000000000000" pitchFamily="50" charset="-128"/>
              </a:endParaRPr>
            </a:p>
            <a:p>
              <a:pPr algn="ctr"/>
              <a:r>
                <a:rPr lang="ja-JP" altLang="en-US" sz="1200" dirty="0">
                  <a:latin typeface="HGPｺﾞｼｯｸE" panose="020B0900000000000000" pitchFamily="50" charset="-128"/>
                  <a:ea typeface="HGPｺﾞｼｯｸE" panose="020B0900000000000000" pitchFamily="50" charset="-128"/>
                </a:rPr>
                <a:t>和歌山県</a:t>
              </a:r>
              <a:endParaRPr lang="en-US" altLang="ja-JP" sz="1200" dirty="0">
                <a:latin typeface="HGPｺﾞｼｯｸE" panose="020B0900000000000000" pitchFamily="50" charset="-128"/>
                <a:ea typeface="HGPｺﾞｼｯｸE" panose="020B0900000000000000" pitchFamily="50" charset="-128"/>
              </a:endParaRPr>
            </a:p>
            <a:p>
              <a:pPr algn="ctr"/>
              <a:r>
                <a:rPr lang="ja-JP" altLang="en-US" sz="1200" dirty="0">
                  <a:latin typeface="HGPｺﾞｼｯｸE" panose="020B0900000000000000" pitchFamily="50" charset="-128"/>
                  <a:ea typeface="HGPｺﾞｼｯｸE" panose="020B0900000000000000" pitchFamily="50" charset="-128"/>
                </a:rPr>
                <a:t>平均</a:t>
              </a:r>
              <a:endParaRPr lang="en-US" altLang="ja-JP" sz="1200" dirty="0">
                <a:latin typeface="HGPｺﾞｼｯｸE" panose="020B0900000000000000" pitchFamily="50" charset="-128"/>
                <a:ea typeface="HGPｺﾞｼｯｸE" panose="020B0900000000000000" pitchFamily="50" charset="-128"/>
              </a:endParaRPr>
            </a:p>
            <a:p>
              <a:pPr algn="ctr"/>
              <a:endParaRPr kumimoji="1" lang="en-US" altLang="ja-JP" sz="1200" dirty="0">
                <a:latin typeface="HGPｺﾞｼｯｸE" panose="020B0900000000000000" pitchFamily="50" charset="-128"/>
                <a:ea typeface="HGPｺﾞｼｯｸE" panose="020B0900000000000000" pitchFamily="50" charset="-128"/>
              </a:endParaRPr>
            </a:p>
            <a:p>
              <a:pPr algn="ctr"/>
              <a:endParaRPr lang="en-US" altLang="ja-JP" sz="1200" dirty="0">
                <a:latin typeface="HGPｺﾞｼｯｸE" panose="020B0900000000000000" pitchFamily="50" charset="-128"/>
                <a:ea typeface="HGPｺﾞｼｯｸE" panose="020B0900000000000000" pitchFamily="50" charset="-128"/>
              </a:endParaRPr>
            </a:p>
            <a:p>
              <a:pPr algn="ctr"/>
              <a:endParaRPr kumimoji="1" lang="en-US" altLang="ja-JP" sz="1200" dirty="0">
                <a:latin typeface="HGPｺﾞｼｯｸE" panose="020B0900000000000000" pitchFamily="50" charset="-128"/>
                <a:ea typeface="HGPｺﾞｼｯｸE" panose="020B0900000000000000" pitchFamily="50" charset="-128"/>
              </a:endParaRPr>
            </a:p>
            <a:p>
              <a:pPr algn="ctr"/>
              <a:endParaRPr lang="en-US" altLang="ja-JP" sz="1200" dirty="0">
                <a:latin typeface="HGPｺﾞｼｯｸE" panose="020B0900000000000000" pitchFamily="50" charset="-128"/>
                <a:ea typeface="HGPｺﾞｼｯｸE" panose="020B0900000000000000" pitchFamily="50" charset="-128"/>
              </a:endParaRPr>
            </a:p>
            <a:p>
              <a:pPr algn="ctr"/>
              <a:r>
                <a:rPr kumimoji="1" lang="ja-JP" altLang="en-US" sz="1200" dirty="0">
                  <a:latin typeface="HGPｺﾞｼｯｸE" panose="020B0900000000000000" pitchFamily="50" charset="-128"/>
                  <a:ea typeface="HGPｺﾞｼｯｸE" panose="020B0900000000000000" pitchFamily="50" charset="-128"/>
                </a:rPr>
                <a:t>全国</a:t>
              </a:r>
              <a:endParaRPr kumimoji="1" lang="en-US" altLang="ja-JP" sz="1200" dirty="0">
                <a:latin typeface="HGPｺﾞｼｯｸE" panose="020B0900000000000000" pitchFamily="50" charset="-128"/>
                <a:ea typeface="HGPｺﾞｼｯｸE" panose="020B0900000000000000" pitchFamily="50" charset="-128"/>
              </a:endParaRPr>
            </a:p>
            <a:p>
              <a:pPr algn="ctr"/>
              <a:r>
                <a:rPr lang="ja-JP" altLang="en-US" sz="1200" dirty="0">
                  <a:latin typeface="HGPｺﾞｼｯｸE" panose="020B0900000000000000" pitchFamily="50" charset="-128"/>
                  <a:ea typeface="HGPｺﾞｼｯｸE" panose="020B0900000000000000" pitchFamily="50" charset="-128"/>
                </a:rPr>
                <a:t>平均</a:t>
              </a:r>
              <a:endParaRPr kumimoji="1" lang="ja-JP" altLang="en-US" sz="12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11577652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和歌山県内の野菜産地の農作業日数と耕作放棄地率</a:t>
            </a:r>
          </a:p>
        </p:txBody>
      </p:sp>
      <p:sp>
        <p:nvSpPr>
          <p:cNvPr id="8" name="テキスト ボックス 7"/>
          <p:cNvSpPr txBox="1"/>
          <p:nvPr/>
        </p:nvSpPr>
        <p:spPr>
          <a:xfrm>
            <a:off x="80556" y="6608894"/>
            <a:ext cx="8777694" cy="246221"/>
          </a:xfrm>
          <a:prstGeom prst="rect">
            <a:avLst/>
          </a:prstGeom>
          <a:noFill/>
        </p:spPr>
        <p:txBody>
          <a:bodyPr wrap="square" rtlCol="0">
            <a:spAutoFit/>
          </a:bodyPr>
          <a:lstStyle/>
          <a:p>
            <a:pPr algn="r"/>
            <a:r>
              <a:rPr kumimoji="1" lang="ja-JP" altLang="en-US" sz="1000" dirty="0">
                <a:latin typeface="+mn-ea"/>
              </a:rPr>
              <a:t>出典：</a:t>
            </a:r>
            <a:r>
              <a:rPr kumimoji="1" lang="en-US" altLang="ja-JP" sz="1000" dirty="0">
                <a:latin typeface="+mn-ea"/>
              </a:rPr>
              <a:t>RESAS</a:t>
            </a:r>
            <a:r>
              <a:rPr kumimoji="1" lang="ja-JP" altLang="en-US" sz="1000" dirty="0">
                <a:latin typeface="+mn-ea"/>
              </a:rPr>
              <a:t>　産業構造</a:t>
            </a:r>
            <a:r>
              <a:rPr lang="ja-JP" altLang="en-US" sz="1000" dirty="0">
                <a:latin typeface="+mn-ea"/>
              </a:rPr>
              <a:t>マップ　農林水産省「農林業センサス」再編加工</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63</a:t>
            </a:fld>
            <a:endParaRPr kumimoji="1" lang="ja-JP" altLang="en-US"/>
          </a:p>
        </p:txBody>
      </p:sp>
      <p:grpSp>
        <p:nvGrpSpPr>
          <p:cNvPr id="2" name="グループ化 1"/>
          <p:cNvGrpSpPr/>
          <p:nvPr/>
        </p:nvGrpSpPr>
        <p:grpSpPr>
          <a:xfrm>
            <a:off x="80556" y="957260"/>
            <a:ext cx="4462870" cy="5000625"/>
            <a:chOff x="80556" y="957260"/>
            <a:chExt cx="4462870" cy="5000625"/>
          </a:xfrm>
        </p:grpSpPr>
        <p:pic>
          <p:nvPicPr>
            <p:cNvPr id="3" name="図 2"/>
            <p:cNvPicPr>
              <a:picLocks noChangeAspect="1"/>
            </p:cNvPicPr>
            <p:nvPr/>
          </p:nvPicPr>
          <p:blipFill>
            <a:blip r:embed="rId2"/>
            <a:stretch>
              <a:fillRect/>
            </a:stretch>
          </p:blipFill>
          <p:spPr>
            <a:xfrm>
              <a:off x="80556" y="957260"/>
              <a:ext cx="4462870" cy="5000625"/>
            </a:xfrm>
            <a:prstGeom prst="rect">
              <a:avLst/>
            </a:prstGeom>
            <a:ln>
              <a:solidFill>
                <a:schemeClr val="tx1"/>
              </a:solidFill>
            </a:ln>
          </p:spPr>
        </p:pic>
        <p:sp>
          <p:nvSpPr>
            <p:cNvPr id="9" name="テキスト ボックス 8"/>
            <p:cNvSpPr txBox="1"/>
            <p:nvPr/>
          </p:nvSpPr>
          <p:spPr>
            <a:xfrm>
              <a:off x="1308100" y="2641600"/>
              <a:ext cx="110490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sp>
          <p:nvSpPr>
            <p:cNvPr id="10" name="テキスト ボックス 9"/>
            <p:cNvSpPr txBox="1"/>
            <p:nvPr/>
          </p:nvSpPr>
          <p:spPr>
            <a:xfrm>
              <a:off x="1308100" y="3989187"/>
              <a:ext cx="110490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印南町</a:t>
              </a:r>
            </a:p>
          </p:txBody>
        </p:sp>
        <p:sp>
          <p:nvSpPr>
            <p:cNvPr id="11" name="テキスト ボックス 10"/>
            <p:cNvSpPr txBox="1"/>
            <p:nvPr/>
          </p:nvSpPr>
          <p:spPr>
            <a:xfrm>
              <a:off x="1308100" y="5193999"/>
              <a:ext cx="110490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美浜町</a:t>
              </a:r>
            </a:p>
          </p:txBody>
        </p:sp>
        <p:sp>
          <p:nvSpPr>
            <p:cNvPr id="12" name="テキスト ボックス 11"/>
            <p:cNvSpPr txBox="1"/>
            <p:nvPr/>
          </p:nvSpPr>
          <p:spPr>
            <a:xfrm>
              <a:off x="1308100" y="4822916"/>
              <a:ext cx="110490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日高町</a:t>
              </a:r>
            </a:p>
          </p:txBody>
        </p:sp>
      </p:grpSp>
      <p:grpSp>
        <p:nvGrpSpPr>
          <p:cNvPr id="4" name="グループ化 3"/>
          <p:cNvGrpSpPr/>
          <p:nvPr/>
        </p:nvGrpSpPr>
        <p:grpSpPr>
          <a:xfrm>
            <a:off x="4633505" y="957260"/>
            <a:ext cx="4544080" cy="5003510"/>
            <a:chOff x="4633505" y="957260"/>
            <a:chExt cx="4544080" cy="5003510"/>
          </a:xfrm>
        </p:grpSpPr>
        <p:pic>
          <p:nvPicPr>
            <p:cNvPr id="6" name="図 5"/>
            <p:cNvPicPr>
              <a:picLocks noChangeAspect="1"/>
            </p:cNvPicPr>
            <p:nvPr/>
          </p:nvPicPr>
          <p:blipFill>
            <a:blip r:embed="rId3"/>
            <a:stretch>
              <a:fillRect/>
            </a:stretch>
          </p:blipFill>
          <p:spPr>
            <a:xfrm>
              <a:off x="4633505" y="957260"/>
              <a:ext cx="4462870" cy="5003510"/>
            </a:xfrm>
            <a:prstGeom prst="rect">
              <a:avLst/>
            </a:prstGeom>
            <a:ln>
              <a:solidFill>
                <a:schemeClr val="tx1"/>
              </a:solidFill>
            </a:ln>
          </p:spPr>
        </p:pic>
        <p:sp>
          <p:nvSpPr>
            <p:cNvPr id="13" name="テキスト ボックス 12"/>
            <p:cNvSpPr txBox="1"/>
            <p:nvPr/>
          </p:nvSpPr>
          <p:spPr>
            <a:xfrm>
              <a:off x="8307242" y="4127686"/>
              <a:ext cx="81915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sp>
          <p:nvSpPr>
            <p:cNvPr id="14" name="テキスト ボックス 13"/>
            <p:cNvSpPr txBox="1"/>
            <p:nvPr/>
          </p:nvSpPr>
          <p:spPr>
            <a:xfrm>
              <a:off x="8345342" y="3122666"/>
              <a:ext cx="74295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印南町</a:t>
              </a:r>
            </a:p>
          </p:txBody>
        </p:sp>
        <p:sp>
          <p:nvSpPr>
            <p:cNvPr id="15" name="テキスト ボックス 14"/>
            <p:cNvSpPr txBox="1"/>
            <p:nvPr/>
          </p:nvSpPr>
          <p:spPr>
            <a:xfrm>
              <a:off x="7282841" y="4487555"/>
              <a:ext cx="66541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美浜町</a:t>
              </a:r>
            </a:p>
          </p:txBody>
        </p:sp>
        <p:sp>
          <p:nvSpPr>
            <p:cNvPr id="16" name="テキスト ボックス 15"/>
            <p:cNvSpPr txBox="1"/>
            <p:nvPr/>
          </p:nvSpPr>
          <p:spPr>
            <a:xfrm>
              <a:off x="8291484" y="2708544"/>
              <a:ext cx="74930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日高町</a:t>
              </a:r>
            </a:p>
          </p:txBody>
        </p:sp>
        <p:sp>
          <p:nvSpPr>
            <p:cNvPr id="17" name="テキスト ボックス 16"/>
            <p:cNvSpPr txBox="1"/>
            <p:nvPr/>
          </p:nvSpPr>
          <p:spPr>
            <a:xfrm>
              <a:off x="8291484" y="3663682"/>
              <a:ext cx="886101"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和歌山県</a:t>
              </a:r>
            </a:p>
          </p:txBody>
        </p:sp>
        <p:sp>
          <p:nvSpPr>
            <p:cNvPr id="18" name="テキスト ボックス 17"/>
            <p:cNvSpPr txBox="1"/>
            <p:nvPr/>
          </p:nvSpPr>
          <p:spPr>
            <a:xfrm>
              <a:off x="7329535" y="4917000"/>
              <a:ext cx="618716"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全国</a:t>
              </a:r>
            </a:p>
          </p:txBody>
        </p:sp>
      </p:grpSp>
    </p:spTree>
    <p:extLst>
      <p:ext uri="{BB962C8B-B14F-4D97-AF65-F5344CB8AC3E}">
        <p14:creationId xmlns:p14="http://schemas.microsoft.com/office/powerpoint/2010/main" val="571524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和歌山県内の野菜産地の法人化率と経営体の販売額規模</a:t>
            </a:r>
          </a:p>
        </p:txBody>
      </p:sp>
      <p:sp>
        <p:nvSpPr>
          <p:cNvPr id="8" name="テキスト ボックス 7"/>
          <p:cNvSpPr txBox="1"/>
          <p:nvPr/>
        </p:nvSpPr>
        <p:spPr>
          <a:xfrm>
            <a:off x="80556" y="6608894"/>
            <a:ext cx="8777694" cy="246221"/>
          </a:xfrm>
          <a:prstGeom prst="rect">
            <a:avLst/>
          </a:prstGeom>
          <a:noFill/>
        </p:spPr>
        <p:txBody>
          <a:bodyPr wrap="square" rtlCol="0">
            <a:spAutoFit/>
          </a:bodyPr>
          <a:lstStyle/>
          <a:p>
            <a:pPr algn="r"/>
            <a:r>
              <a:rPr kumimoji="1" lang="ja-JP" altLang="en-US" sz="1000" dirty="0">
                <a:latin typeface="+mn-ea"/>
              </a:rPr>
              <a:t>出典：</a:t>
            </a:r>
            <a:r>
              <a:rPr kumimoji="1" lang="en-US" altLang="ja-JP" sz="1000" dirty="0">
                <a:latin typeface="+mn-ea"/>
              </a:rPr>
              <a:t>RESAS</a:t>
            </a:r>
            <a:r>
              <a:rPr kumimoji="1" lang="ja-JP" altLang="en-US" sz="1000" dirty="0">
                <a:latin typeface="+mn-ea"/>
              </a:rPr>
              <a:t>産業構造</a:t>
            </a:r>
            <a:r>
              <a:rPr lang="ja-JP" altLang="en-US" sz="1000" dirty="0">
                <a:latin typeface="+mn-ea"/>
              </a:rPr>
              <a:t>マップ　農林水産省「農林業センサス」再編加工</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64</a:t>
            </a:fld>
            <a:endParaRPr kumimoji="1" lang="ja-JP" altLang="en-US"/>
          </a:p>
        </p:txBody>
      </p:sp>
      <p:grpSp>
        <p:nvGrpSpPr>
          <p:cNvPr id="2" name="グループ化 1"/>
          <p:cNvGrpSpPr/>
          <p:nvPr/>
        </p:nvGrpSpPr>
        <p:grpSpPr>
          <a:xfrm>
            <a:off x="0" y="952500"/>
            <a:ext cx="4572000" cy="4750497"/>
            <a:chOff x="0" y="952500"/>
            <a:chExt cx="4572000" cy="4750497"/>
          </a:xfrm>
        </p:grpSpPr>
        <p:pic>
          <p:nvPicPr>
            <p:cNvPr id="9" name="図 8"/>
            <p:cNvPicPr>
              <a:picLocks noChangeAspect="1"/>
            </p:cNvPicPr>
            <p:nvPr/>
          </p:nvPicPr>
          <p:blipFill>
            <a:blip r:embed="rId2"/>
            <a:stretch>
              <a:fillRect/>
            </a:stretch>
          </p:blipFill>
          <p:spPr>
            <a:xfrm>
              <a:off x="80556" y="952500"/>
              <a:ext cx="4434294" cy="4484252"/>
            </a:xfrm>
            <a:prstGeom prst="rect">
              <a:avLst/>
            </a:prstGeom>
            <a:ln>
              <a:solidFill>
                <a:schemeClr val="tx1"/>
              </a:solidFill>
            </a:ln>
          </p:spPr>
        </p:pic>
        <p:sp>
          <p:nvSpPr>
            <p:cNvPr id="17" name="テキスト ボックス 16"/>
            <p:cNvSpPr txBox="1"/>
            <p:nvPr/>
          </p:nvSpPr>
          <p:spPr>
            <a:xfrm>
              <a:off x="3695700" y="4520102"/>
              <a:ext cx="81915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sp>
          <p:nvSpPr>
            <p:cNvPr id="18" name="テキスト ボックス 17"/>
            <p:cNvSpPr txBox="1"/>
            <p:nvPr/>
          </p:nvSpPr>
          <p:spPr>
            <a:xfrm>
              <a:off x="3695700" y="4701428"/>
              <a:ext cx="74295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印南町</a:t>
              </a:r>
            </a:p>
          </p:txBody>
        </p:sp>
        <p:sp>
          <p:nvSpPr>
            <p:cNvPr id="19" name="テキスト ボックス 18"/>
            <p:cNvSpPr txBox="1"/>
            <p:nvPr/>
          </p:nvSpPr>
          <p:spPr>
            <a:xfrm>
              <a:off x="0" y="5456776"/>
              <a:ext cx="1563731" cy="246221"/>
            </a:xfrm>
            <a:prstGeom prst="rect">
              <a:avLst/>
            </a:prstGeom>
            <a:noFill/>
          </p:spPr>
          <p:txBody>
            <a:bodyPr wrap="square" rtlCol="0">
              <a:spAutoFit/>
            </a:bodyPr>
            <a:lstStyle/>
            <a:p>
              <a:r>
                <a:rPr kumimoji="1" lang="ja-JP" altLang="en-US" sz="1000" dirty="0">
                  <a:latin typeface="+mn-ea"/>
                </a:rPr>
                <a:t>（注）美浜町はデータなし</a:t>
              </a:r>
            </a:p>
          </p:txBody>
        </p:sp>
        <p:sp>
          <p:nvSpPr>
            <p:cNvPr id="20" name="テキスト ボックス 19"/>
            <p:cNvSpPr txBox="1"/>
            <p:nvPr/>
          </p:nvSpPr>
          <p:spPr>
            <a:xfrm>
              <a:off x="3685899" y="3752314"/>
              <a:ext cx="749300"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日高町</a:t>
              </a:r>
            </a:p>
          </p:txBody>
        </p:sp>
        <p:sp>
          <p:nvSpPr>
            <p:cNvPr id="21" name="テキスト ボックス 20"/>
            <p:cNvSpPr txBox="1"/>
            <p:nvPr/>
          </p:nvSpPr>
          <p:spPr>
            <a:xfrm>
              <a:off x="3685899" y="4192909"/>
              <a:ext cx="886101"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和歌山県</a:t>
              </a:r>
            </a:p>
          </p:txBody>
        </p:sp>
        <p:sp>
          <p:nvSpPr>
            <p:cNvPr id="22" name="テキスト ボックス 21"/>
            <p:cNvSpPr txBox="1"/>
            <p:nvPr/>
          </p:nvSpPr>
          <p:spPr>
            <a:xfrm>
              <a:off x="3695700" y="2569418"/>
              <a:ext cx="618716"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全国</a:t>
              </a:r>
            </a:p>
          </p:txBody>
        </p:sp>
      </p:grpSp>
      <p:grpSp>
        <p:nvGrpSpPr>
          <p:cNvPr id="3" name="グループ化 2"/>
          <p:cNvGrpSpPr/>
          <p:nvPr/>
        </p:nvGrpSpPr>
        <p:grpSpPr>
          <a:xfrm>
            <a:off x="4390244" y="952500"/>
            <a:ext cx="4616050" cy="5286375"/>
            <a:chOff x="4390244" y="952500"/>
            <a:chExt cx="4616050" cy="5286375"/>
          </a:xfrm>
        </p:grpSpPr>
        <p:grpSp>
          <p:nvGrpSpPr>
            <p:cNvPr id="16" name="グループ化 15"/>
            <p:cNvGrpSpPr/>
            <p:nvPr/>
          </p:nvGrpSpPr>
          <p:grpSpPr>
            <a:xfrm>
              <a:off x="4572000" y="952500"/>
              <a:ext cx="4434294" cy="5286375"/>
              <a:chOff x="4572000" y="952500"/>
              <a:chExt cx="4434294" cy="5286375"/>
            </a:xfrm>
          </p:grpSpPr>
          <p:pic>
            <p:nvPicPr>
              <p:cNvPr id="4" name="図 3"/>
              <p:cNvPicPr>
                <a:picLocks noChangeAspect="1"/>
              </p:cNvPicPr>
              <p:nvPr/>
            </p:nvPicPr>
            <p:blipFill>
              <a:blip r:embed="rId3"/>
              <a:stretch>
                <a:fillRect/>
              </a:stretch>
            </p:blipFill>
            <p:spPr>
              <a:xfrm>
                <a:off x="4572000" y="952500"/>
                <a:ext cx="4434294" cy="5286375"/>
              </a:xfrm>
              <a:prstGeom prst="rect">
                <a:avLst/>
              </a:prstGeom>
              <a:ln>
                <a:solidFill>
                  <a:schemeClr val="tx1"/>
                </a:solidFill>
              </a:ln>
            </p:spPr>
          </p:pic>
          <p:sp>
            <p:nvSpPr>
              <p:cNvPr id="11" name="正方形/長方形 10"/>
              <p:cNvSpPr/>
              <p:nvPr/>
            </p:nvSpPr>
            <p:spPr>
              <a:xfrm>
                <a:off x="4614862" y="2808449"/>
                <a:ext cx="301087" cy="1813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824662" y="2779874"/>
                <a:ext cx="331147" cy="1866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p:cNvSpPr txBox="1"/>
            <p:nvPr/>
          </p:nvSpPr>
          <p:spPr>
            <a:xfrm>
              <a:off x="4390244" y="2758536"/>
              <a:ext cx="812800" cy="1887696"/>
            </a:xfrm>
            <a:prstGeom prst="rect">
              <a:avLst/>
            </a:prstGeom>
            <a:noFill/>
          </p:spPr>
          <p:txBody>
            <a:bodyPr wrap="square" rtlCol="0">
              <a:spAutoFit/>
            </a:bodyPr>
            <a:lstStyle/>
            <a:p>
              <a:pPr algn="ctr">
                <a:lnSpc>
                  <a:spcPts val="1000"/>
                </a:lnSpc>
              </a:pPr>
              <a:r>
                <a:rPr kumimoji="1" lang="ja-JP" altLang="en-US" sz="800" dirty="0">
                  <a:latin typeface="HGPｺﾞｼｯｸE" panose="020B0900000000000000" pitchFamily="50" charset="-128"/>
                  <a:ea typeface="HGPｺﾞｼｯｸE" panose="020B0900000000000000" pitchFamily="50" charset="-128"/>
                </a:rPr>
                <a:t>和歌山市</a:t>
              </a: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r>
                <a:rPr lang="ja-JP" altLang="en-US" sz="800" dirty="0">
                  <a:latin typeface="HGPｺﾞｼｯｸE" panose="020B0900000000000000" pitchFamily="50" charset="-128"/>
                  <a:ea typeface="HGPｺﾞｼｯｸE" panose="020B0900000000000000" pitchFamily="50" charset="-128"/>
                </a:rPr>
                <a:t>和歌山県</a:t>
              </a: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r>
                <a:rPr lang="ja-JP" altLang="en-US" sz="800" dirty="0">
                  <a:latin typeface="HGPｺﾞｼｯｸE" panose="020B0900000000000000" pitchFamily="50" charset="-128"/>
                  <a:ea typeface="HGPｺﾞｼｯｸE" panose="020B0900000000000000" pitchFamily="50" charset="-128"/>
                </a:rPr>
                <a:t>平均</a:t>
              </a: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r>
                <a:rPr kumimoji="1" lang="ja-JP" altLang="en-US" sz="800" dirty="0">
                  <a:latin typeface="HGPｺﾞｼｯｸE" panose="020B0900000000000000" pitchFamily="50" charset="-128"/>
                  <a:ea typeface="HGPｺﾞｼｯｸE" panose="020B0900000000000000" pitchFamily="50" charset="-128"/>
                </a:rPr>
                <a:t>全国</a:t>
              </a: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r>
                <a:rPr lang="ja-JP" altLang="en-US" sz="800" dirty="0">
                  <a:latin typeface="HGPｺﾞｼｯｸE" panose="020B0900000000000000" pitchFamily="50" charset="-128"/>
                  <a:ea typeface="HGPｺﾞｼｯｸE" panose="020B0900000000000000" pitchFamily="50" charset="-128"/>
                </a:rPr>
                <a:t>平均</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24" name="テキスト ボックス 23"/>
            <p:cNvSpPr txBox="1"/>
            <p:nvPr/>
          </p:nvSpPr>
          <p:spPr>
            <a:xfrm>
              <a:off x="6611209" y="2754534"/>
              <a:ext cx="812800" cy="1887696"/>
            </a:xfrm>
            <a:prstGeom prst="rect">
              <a:avLst/>
            </a:prstGeom>
            <a:noFill/>
          </p:spPr>
          <p:txBody>
            <a:bodyPr wrap="square" rtlCol="0">
              <a:spAutoFit/>
            </a:bodyPr>
            <a:lstStyle/>
            <a:p>
              <a:pPr algn="ctr">
                <a:lnSpc>
                  <a:spcPts val="1000"/>
                </a:lnSpc>
              </a:pPr>
              <a:r>
                <a:rPr kumimoji="1" lang="ja-JP" altLang="en-US" sz="800" dirty="0">
                  <a:latin typeface="HGPｺﾞｼｯｸE" panose="020B0900000000000000" pitchFamily="50" charset="-128"/>
                  <a:ea typeface="HGPｺﾞｼｯｸE" panose="020B0900000000000000" pitchFamily="50" charset="-128"/>
                </a:rPr>
                <a:t>和歌山市</a:t>
              </a: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r>
                <a:rPr lang="ja-JP" altLang="en-US" sz="800" dirty="0">
                  <a:latin typeface="HGPｺﾞｼｯｸE" panose="020B0900000000000000" pitchFamily="50" charset="-128"/>
                  <a:ea typeface="HGPｺﾞｼｯｸE" panose="020B0900000000000000" pitchFamily="50" charset="-128"/>
                </a:rPr>
                <a:t>和歌山県</a:t>
              </a: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r>
                <a:rPr lang="ja-JP" altLang="en-US" sz="800" dirty="0">
                  <a:latin typeface="HGPｺﾞｼｯｸE" panose="020B0900000000000000" pitchFamily="50" charset="-128"/>
                  <a:ea typeface="HGPｺﾞｼｯｸE" panose="020B0900000000000000" pitchFamily="50" charset="-128"/>
                </a:rPr>
                <a:t>平均</a:t>
              </a: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endParaRPr lang="en-US" altLang="ja-JP" sz="800" dirty="0">
                <a:latin typeface="HGPｺﾞｼｯｸE" panose="020B0900000000000000" pitchFamily="50" charset="-128"/>
                <a:ea typeface="HGPｺﾞｼｯｸE" panose="020B0900000000000000" pitchFamily="50" charset="-128"/>
              </a:endParaRPr>
            </a:p>
            <a:p>
              <a:pPr algn="ctr">
                <a:lnSpc>
                  <a:spcPts val="1000"/>
                </a:lnSpc>
              </a:pPr>
              <a:r>
                <a:rPr kumimoji="1" lang="ja-JP" altLang="en-US" sz="800" dirty="0">
                  <a:latin typeface="HGPｺﾞｼｯｸE" panose="020B0900000000000000" pitchFamily="50" charset="-128"/>
                  <a:ea typeface="HGPｺﾞｼｯｸE" panose="020B0900000000000000" pitchFamily="50" charset="-128"/>
                </a:rPr>
                <a:t>全国</a:t>
              </a:r>
              <a:endParaRPr kumimoji="1" lang="en-US" altLang="ja-JP" sz="800" dirty="0">
                <a:latin typeface="HGPｺﾞｼｯｸE" panose="020B0900000000000000" pitchFamily="50" charset="-128"/>
                <a:ea typeface="HGPｺﾞｼｯｸE" panose="020B0900000000000000" pitchFamily="50" charset="-128"/>
              </a:endParaRPr>
            </a:p>
            <a:p>
              <a:pPr algn="ctr">
                <a:lnSpc>
                  <a:spcPts val="1000"/>
                </a:lnSpc>
              </a:pPr>
              <a:r>
                <a:rPr lang="ja-JP" altLang="en-US" sz="800" dirty="0">
                  <a:latin typeface="HGPｺﾞｼｯｸE" panose="020B0900000000000000" pitchFamily="50" charset="-128"/>
                  <a:ea typeface="HGPｺﾞｼｯｸE" panose="020B0900000000000000" pitchFamily="50" charset="-128"/>
                </a:rPr>
                <a:t>平均</a:t>
              </a:r>
              <a:endParaRPr kumimoji="1" lang="ja-JP" altLang="en-US" sz="8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2836913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298636" y="6585330"/>
            <a:ext cx="8505826" cy="261610"/>
          </a:xfrm>
          <a:prstGeom prst="rect">
            <a:avLst/>
          </a:prstGeom>
          <a:noFill/>
        </p:spPr>
        <p:txBody>
          <a:bodyPr wrap="square" rtlCol="0">
            <a:spAutoFit/>
          </a:bodyPr>
          <a:lstStyle/>
          <a:p>
            <a:pPr algn="r"/>
            <a:r>
              <a:rPr lang="ja-JP" altLang="en-US" sz="1100" dirty="0">
                <a:latin typeface="+mn-ea"/>
              </a:rPr>
              <a:t>出典：</a:t>
            </a:r>
            <a:r>
              <a:rPr lang="en-US" altLang="ja-JP" sz="1100" dirty="0">
                <a:latin typeface="+mn-ea"/>
              </a:rPr>
              <a:t>RESAS</a:t>
            </a:r>
            <a:r>
              <a:rPr lang="ja-JP" altLang="en-US" sz="1100" dirty="0">
                <a:latin typeface="+mn-ea"/>
              </a:rPr>
              <a:t>産業構造マップ　農林水産省「農林業センサス」再編加工</a:t>
            </a:r>
            <a:endParaRPr kumimoji="1" lang="ja-JP" altLang="en-US" sz="1100" dirty="0">
              <a:latin typeface="+mn-ea"/>
            </a:endParaRPr>
          </a:p>
        </p:txBody>
      </p:sp>
      <p:sp>
        <p:nvSpPr>
          <p:cNvPr id="8" name="スライド番号プレースホルダー 7"/>
          <p:cNvSpPr>
            <a:spLocks noGrp="1"/>
          </p:cNvSpPr>
          <p:nvPr>
            <p:ph type="sldNum" sz="quarter" idx="12"/>
          </p:nvPr>
        </p:nvSpPr>
        <p:spPr/>
        <p:txBody>
          <a:bodyPr/>
          <a:lstStyle/>
          <a:p>
            <a:fld id="{61519898-4A8B-4E27-9995-89E4CB889D7A}" type="slidenum">
              <a:rPr kumimoji="1" lang="ja-JP" altLang="en-US" smtClean="0"/>
              <a:t>65</a:t>
            </a:fld>
            <a:endParaRPr kumimoji="1" lang="ja-JP" altLang="en-US"/>
          </a:p>
        </p:txBody>
      </p:sp>
      <p:sp>
        <p:nvSpPr>
          <p:cNvPr id="19" name="テキスト ボックス 18"/>
          <p:cNvSpPr txBox="1"/>
          <p:nvPr/>
        </p:nvSpPr>
        <p:spPr>
          <a:xfrm>
            <a:off x="-3500"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林業総収入と部門別経営体数</a:t>
            </a:r>
            <a:endParaRPr lang="en-US" altLang="ja-JP" dirty="0"/>
          </a:p>
        </p:txBody>
      </p:sp>
      <p:sp>
        <p:nvSpPr>
          <p:cNvPr id="7" name="テキスト ボックス 6"/>
          <p:cNvSpPr txBox="1"/>
          <p:nvPr/>
        </p:nvSpPr>
        <p:spPr>
          <a:xfrm>
            <a:off x="2059846" y="5031831"/>
            <a:ext cx="819150" cy="276999"/>
          </a:xfrm>
          <a:prstGeom prst="rect">
            <a:avLst/>
          </a:prstGeom>
          <a:solidFill>
            <a:schemeClr val="bg1"/>
          </a:solid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sp>
        <p:nvSpPr>
          <p:cNvPr id="11" name="テキスト ボックス 10"/>
          <p:cNvSpPr txBox="1"/>
          <p:nvPr/>
        </p:nvSpPr>
        <p:spPr>
          <a:xfrm>
            <a:off x="6598290" y="4822106"/>
            <a:ext cx="819150" cy="276999"/>
          </a:xfrm>
          <a:prstGeom prst="rect">
            <a:avLst/>
          </a:prstGeom>
          <a:solidFill>
            <a:schemeClr val="bg1"/>
          </a:solid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grpSp>
        <p:nvGrpSpPr>
          <p:cNvPr id="5" name="グループ化 4"/>
          <p:cNvGrpSpPr/>
          <p:nvPr/>
        </p:nvGrpSpPr>
        <p:grpSpPr>
          <a:xfrm>
            <a:off x="144971" y="678034"/>
            <a:ext cx="4326963" cy="4949198"/>
            <a:chOff x="144971" y="678034"/>
            <a:chExt cx="4326963" cy="4949198"/>
          </a:xfrm>
        </p:grpSpPr>
        <p:pic>
          <p:nvPicPr>
            <p:cNvPr id="10" name="図 9"/>
            <p:cNvPicPr>
              <a:picLocks noChangeAspect="1"/>
            </p:cNvPicPr>
            <p:nvPr/>
          </p:nvPicPr>
          <p:blipFill>
            <a:blip r:embed="rId2"/>
            <a:stretch>
              <a:fillRect/>
            </a:stretch>
          </p:blipFill>
          <p:spPr>
            <a:xfrm>
              <a:off x="144971" y="678034"/>
              <a:ext cx="4326963" cy="4949198"/>
            </a:xfrm>
            <a:prstGeom prst="rect">
              <a:avLst/>
            </a:prstGeom>
            <a:ln>
              <a:noFill/>
            </a:ln>
          </p:spPr>
        </p:pic>
        <p:pic>
          <p:nvPicPr>
            <p:cNvPr id="2" name="図 1"/>
            <p:cNvPicPr>
              <a:picLocks noChangeAspect="1"/>
            </p:cNvPicPr>
            <p:nvPr/>
          </p:nvPicPr>
          <p:blipFill>
            <a:blip r:embed="rId3"/>
            <a:stretch>
              <a:fillRect/>
            </a:stretch>
          </p:blipFill>
          <p:spPr>
            <a:xfrm>
              <a:off x="361862" y="5345093"/>
              <a:ext cx="4050747" cy="282139"/>
            </a:xfrm>
            <a:prstGeom prst="rect">
              <a:avLst/>
            </a:prstGeom>
          </p:spPr>
        </p:pic>
      </p:grpSp>
      <p:grpSp>
        <p:nvGrpSpPr>
          <p:cNvPr id="4" name="グループ化 3"/>
          <p:cNvGrpSpPr/>
          <p:nvPr/>
        </p:nvGrpSpPr>
        <p:grpSpPr>
          <a:xfrm>
            <a:off x="4505001" y="678034"/>
            <a:ext cx="4475403" cy="5167499"/>
            <a:chOff x="4505001" y="678034"/>
            <a:chExt cx="4475403" cy="5167499"/>
          </a:xfrm>
        </p:grpSpPr>
        <p:pic>
          <p:nvPicPr>
            <p:cNvPr id="9" name="図 8"/>
            <p:cNvPicPr>
              <a:picLocks noChangeAspect="1"/>
            </p:cNvPicPr>
            <p:nvPr/>
          </p:nvPicPr>
          <p:blipFill>
            <a:blip r:embed="rId4"/>
            <a:stretch>
              <a:fillRect/>
            </a:stretch>
          </p:blipFill>
          <p:spPr>
            <a:xfrm>
              <a:off x="4505001" y="678034"/>
              <a:ext cx="4442336" cy="4949198"/>
            </a:xfrm>
            <a:prstGeom prst="rect">
              <a:avLst/>
            </a:prstGeom>
            <a:ln>
              <a:noFill/>
            </a:ln>
          </p:spPr>
        </p:pic>
        <p:pic>
          <p:nvPicPr>
            <p:cNvPr id="3" name="図 2"/>
            <p:cNvPicPr>
              <a:picLocks noChangeAspect="1"/>
            </p:cNvPicPr>
            <p:nvPr/>
          </p:nvPicPr>
          <p:blipFill>
            <a:blip r:embed="rId5"/>
            <a:stretch>
              <a:fillRect/>
            </a:stretch>
          </p:blipFill>
          <p:spPr>
            <a:xfrm>
              <a:off x="4875728" y="5126791"/>
              <a:ext cx="4104676" cy="718742"/>
            </a:xfrm>
            <a:prstGeom prst="rect">
              <a:avLst/>
            </a:prstGeom>
          </p:spPr>
        </p:pic>
      </p:grpSp>
    </p:spTree>
    <p:extLst>
      <p:ext uri="{BB962C8B-B14F-4D97-AF65-F5344CB8AC3E}">
        <p14:creationId xmlns:p14="http://schemas.microsoft.com/office/powerpoint/2010/main" val="28692491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和歌山市の林業経営体の規模</a:t>
            </a:r>
            <a:endParaRPr lang="en-US" altLang="ja-JP" sz="2000" dirty="0"/>
          </a:p>
        </p:txBody>
      </p:sp>
      <p:sp>
        <p:nvSpPr>
          <p:cNvPr id="14" name="テキスト ボックス 13"/>
          <p:cNvSpPr txBox="1"/>
          <p:nvPr/>
        </p:nvSpPr>
        <p:spPr>
          <a:xfrm>
            <a:off x="336736" y="6575805"/>
            <a:ext cx="8505826" cy="261610"/>
          </a:xfrm>
          <a:prstGeom prst="rect">
            <a:avLst/>
          </a:prstGeom>
          <a:noFill/>
        </p:spPr>
        <p:txBody>
          <a:bodyPr wrap="square" rtlCol="0">
            <a:spAutoFit/>
          </a:bodyPr>
          <a:lstStyle/>
          <a:p>
            <a:pPr algn="r"/>
            <a:r>
              <a:rPr lang="ja-JP" altLang="en-US" sz="1100" dirty="0">
                <a:latin typeface="+mn-ea"/>
              </a:rPr>
              <a:t>出典：</a:t>
            </a:r>
            <a:r>
              <a:rPr lang="en-US" altLang="ja-JP" sz="1100" dirty="0">
                <a:latin typeface="+mn-ea"/>
              </a:rPr>
              <a:t>RESAS</a:t>
            </a:r>
            <a:r>
              <a:rPr lang="ja-JP" altLang="en-US" sz="1100" dirty="0">
                <a:latin typeface="+mn-ea"/>
              </a:rPr>
              <a:t>産業構造マップ　農林水産省「農林業センサス」再編加工</a:t>
            </a:r>
            <a:endParaRPr kumimoji="1" lang="ja-JP" altLang="en-US" sz="1100" dirty="0">
              <a:latin typeface="+mn-ea"/>
            </a:endParaRPr>
          </a:p>
        </p:txBody>
      </p:sp>
      <p:sp>
        <p:nvSpPr>
          <p:cNvPr id="8" name="スライド番号プレースホルダー 7"/>
          <p:cNvSpPr>
            <a:spLocks noGrp="1"/>
          </p:cNvSpPr>
          <p:nvPr>
            <p:ph type="sldNum" sz="quarter" idx="12"/>
          </p:nvPr>
        </p:nvSpPr>
        <p:spPr/>
        <p:txBody>
          <a:bodyPr/>
          <a:lstStyle/>
          <a:p>
            <a:fld id="{61519898-4A8B-4E27-9995-89E4CB889D7A}" type="slidenum">
              <a:rPr kumimoji="1" lang="ja-JP" altLang="en-US" smtClean="0"/>
              <a:t>66</a:t>
            </a:fld>
            <a:endParaRPr kumimoji="1" lang="ja-JP" altLang="en-US"/>
          </a:p>
        </p:txBody>
      </p:sp>
      <p:grpSp>
        <p:nvGrpSpPr>
          <p:cNvPr id="4" name="グループ化 3"/>
          <p:cNvGrpSpPr/>
          <p:nvPr/>
        </p:nvGrpSpPr>
        <p:grpSpPr>
          <a:xfrm>
            <a:off x="57476" y="604057"/>
            <a:ext cx="9086524" cy="5951163"/>
            <a:chOff x="57476" y="604057"/>
            <a:chExt cx="9086524" cy="5951163"/>
          </a:xfrm>
        </p:grpSpPr>
        <p:grpSp>
          <p:nvGrpSpPr>
            <p:cNvPr id="20" name="グループ化 19"/>
            <p:cNvGrpSpPr/>
            <p:nvPr/>
          </p:nvGrpSpPr>
          <p:grpSpPr>
            <a:xfrm>
              <a:off x="72716" y="604057"/>
              <a:ext cx="9071284" cy="3035436"/>
              <a:chOff x="72716" y="604057"/>
              <a:chExt cx="9071284" cy="2824118"/>
            </a:xfrm>
          </p:grpSpPr>
          <p:pic>
            <p:nvPicPr>
              <p:cNvPr id="12" name="図 11"/>
              <p:cNvPicPr>
                <a:picLocks noChangeAspect="1"/>
              </p:cNvPicPr>
              <p:nvPr/>
            </p:nvPicPr>
            <p:blipFill>
              <a:blip r:embed="rId2"/>
              <a:stretch>
                <a:fillRect/>
              </a:stretch>
            </p:blipFill>
            <p:spPr>
              <a:xfrm>
                <a:off x="72716" y="605260"/>
                <a:ext cx="3946049" cy="2815068"/>
              </a:xfrm>
              <a:prstGeom prst="rect">
                <a:avLst/>
              </a:prstGeom>
              <a:ln>
                <a:solidFill>
                  <a:schemeClr val="tx1"/>
                </a:solidFill>
              </a:ln>
            </p:spPr>
          </p:pic>
          <p:pic>
            <p:nvPicPr>
              <p:cNvPr id="16" name="図 15"/>
              <p:cNvPicPr>
                <a:picLocks noChangeAspect="1"/>
              </p:cNvPicPr>
              <p:nvPr/>
            </p:nvPicPr>
            <p:blipFill rotWithShape="1">
              <a:blip r:embed="rId3"/>
              <a:srcRect l="2731"/>
              <a:stretch/>
            </p:blipFill>
            <p:spPr>
              <a:xfrm>
                <a:off x="4047111" y="604057"/>
                <a:ext cx="3950698" cy="2815068"/>
              </a:xfrm>
              <a:prstGeom prst="rect">
                <a:avLst/>
              </a:prstGeom>
              <a:ln>
                <a:solidFill>
                  <a:schemeClr val="tx1"/>
                </a:solidFill>
              </a:ln>
            </p:spPr>
          </p:pic>
          <p:pic>
            <p:nvPicPr>
              <p:cNvPr id="6" name="図 5"/>
              <p:cNvPicPr>
                <a:picLocks noChangeAspect="1"/>
              </p:cNvPicPr>
              <p:nvPr/>
            </p:nvPicPr>
            <p:blipFill>
              <a:blip r:embed="rId4"/>
              <a:stretch>
                <a:fillRect/>
              </a:stretch>
            </p:blipFill>
            <p:spPr>
              <a:xfrm>
                <a:off x="8026155" y="2374778"/>
                <a:ext cx="1117845" cy="1053397"/>
              </a:xfrm>
              <a:prstGeom prst="rect">
                <a:avLst/>
              </a:prstGeom>
            </p:spPr>
          </p:pic>
        </p:grpSp>
        <p:grpSp>
          <p:nvGrpSpPr>
            <p:cNvPr id="3" name="グループ化 2"/>
            <p:cNvGrpSpPr/>
            <p:nvPr/>
          </p:nvGrpSpPr>
          <p:grpSpPr>
            <a:xfrm>
              <a:off x="4011145" y="1668780"/>
              <a:ext cx="619819" cy="1493520"/>
              <a:chOff x="4011145" y="1668780"/>
              <a:chExt cx="619819" cy="1493520"/>
            </a:xfrm>
          </p:grpSpPr>
          <p:sp>
            <p:nvSpPr>
              <p:cNvPr id="2" name="正方形/長方形 1"/>
              <p:cNvSpPr/>
              <p:nvPr/>
            </p:nvSpPr>
            <p:spPr>
              <a:xfrm>
                <a:off x="4047111" y="1668780"/>
                <a:ext cx="494409" cy="149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p:cNvGrpSpPr/>
              <p:nvPr/>
            </p:nvGrpSpPr>
            <p:grpSpPr>
              <a:xfrm>
                <a:off x="4011145" y="1808027"/>
                <a:ext cx="619819" cy="1277273"/>
                <a:chOff x="3999332" y="1719718"/>
                <a:chExt cx="619819" cy="1188353"/>
              </a:xfrm>
            </p:grpSpPr>
            <p:sp>
              <p:nvSpPr>
                <p:cNvPr id="21" name="正方形/長方形 20"/>
                <p:cNvSpPr/>
                <p:nvPr/>
              </p:nvSpPr>
              <p:spPr>
                <a:xfrm>
                  <a:off x="4198724" y="1756372"/>
                  <a:ext cx="246527" cy="12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999332" y="1719718"/>
                  <a:ext cx="619819" cy="1188353"/>
                </a:xfrm>
                <a:prstGeom prst="rect">
                  <a:avLst/>
                </a:prstGeom>
                <a:noFill/>
              </p:spPr>
              <p:txBody>
                <a:bodyPr wrap="square" rtlCol="0">
                  <a:spAutoFit/>
                </a:bodyPr>
                <a:lstStyle/>
                <a:p>
                  <a:pPr algn="ctr"/>
                  <a:r>
                    <a:rPr kumimoji="1" lang="ja-JP" altLang="en-US" sz="700" dirty="0">
                      <a:latin typeface="HGPｺﾞｼｯｸE" panose="020B0900000000000000" pitchFamily="50" charset="-128"/>
                      <a:ea typeface="HGPｺﾞｼｯｸE" panose="020B0900000000000000" pitchFamily="50" charset="-128"/>
                    </a:rPr>
                    <a:t>和歌山市</a:t>
                  </a: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r>
                    <a:rPr lang="ja-JP" altLang="en-US" sz="700" dirty="0">
                      <a:latin typeface="HGPｺﾞｼｯｸE" panose="020B0900000000000000" pitchFamily="50" charset="-128"/>
                      <a:ea typeface="HGPｺﾞｼｯｸE" panose="020B0900000000000000" pitchFamily="50" charset="-128"/>
                    </a:rPr>
                    <a:t>和歌山県</a:t>
                  </a:r>
                  <a:endParaRPr lang="en-US" altLang="ja-JP" sz="700" dirty="0">
                    <a:latin typeface="HGPｺﾞｼｯｸE" panose="020B0900000000000000" pitchFamily="50" charset="-128"/>
                    <a:ea typeface="HGPｺﾞｼｯｸE" panose="020B0900000000000000" pitchFamily="50" charset="-128"/>
                  </a:endParaRPr>
                </a:p>
                <a:p>
                  <a:pPr algn="ctr"/>
                  <a:r>
                    <a:rPr kumimoji="1" lang="ja-JP" altLang="en-US" sz="700" dirty="0">
                      <a:latin typeface="HGPｺﾞｼｯｸE" panose="020B0900000000000000" pitchFamily="50" charset="-128"/>
                      <a:ea typeface="HGPｺﾞｼｯｸE" panose="020B0900000000000000" pitchFamily="50" charset="-128"/>
                    </a:rPr>
                    <a:t>平均</a:t>
                  </a: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r>
                    <a:rPr kumimoji="1" lang="ja-JP" altLang="en-US" sz="700" dirty="0">
                      <a:latin typeface="HGPｺﾞｼｯｸE" panose="020B0900000000000000" pitchFamily="50" charset="-128"/>
                      <a:ea typeface="HGPｺﾞｼｯｸE" panose="020B0900000000000000" pitchFamily="50" charset="-128"/>
                    </a:rPr>
                    <a:t>全国平均</a:t>
                  </a:r>
                </a:p>
              </p:txBody>
            </p:sp>
          </p:grpSp>
        </p:grpSp>
        <p:pic>
          <p:nvPicPr>
            <p:cNvPr id="17" name="図 16"/>
            <p:cNvPicPr>
              <a:picLocks noChangeAspect="1"/>
            </p:cNvPicPr>
            <p:nvPr/>
          </p:nvPicPr>
          <p:blipFill>
            <a:blip r:embed="rId5"/>
            <a:stretch>
              <a:fillRect/>
            </a:stretch>
          </p:blipFill>
          <p:spPr>
            <a:xfrm>
              <a:off x="1464176" y="3742680"/>
              <a:ext cx="4953131" cy="2812540"/>
            </a:xfrm>
            <a:prstGeom prst="rect">
              <a:avLst/>
            </a:prstGeom>
          </p:spPr>
        </p:pic>
        <p:grpSp>
          <p:nvGrpSpPr>
            <p:cNvPr id="38" name="グループ化 37"/>
            <p:cNvGrpSpPr/>
            <p:nvPr/>
          </p:nvGrpSpPr>
          <p:grpSpPr>
            <a:xfrm>
              <a:off x="5941209" y="1654856"/>
              <a:ext cx="619819" cy="1493520"/>
              <a:chOff x="4011145" y="1668780"/>
              <a:chExt cx="619819" cy="1493520"/>
            </a:xfrm>
          </p:grpSpPr>
          <p:sp>
            <p:nvSpPr>
              <p:cNvPr id="39" name="正方形/長方形 38"/>
              <p:cNvSpPr/>
              <p:nvPr/>
            </p:nvSpPr>
            <p:spPr>
              <a:xfrm>
                <a:off x="4047111" y="1668780"/>
                <a:ext cx="494409" cy="149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p:cNvGrpSpPr/>
              <p:nvPr/>
            </p:nvGrpSpPr>
            <p:grpSpPr>
              <a:xfrm>
                <a:off x="4011145" y="1808027"/>
                <a:ext cx="619819" cy="1277273"/>
                <a:chOff x="3999332" y="1719718"/>
                <a:chExt cx="619819" cy="1188353"/>
              </a:xfrm>
            </p:grpSpPr>
            <p:sp>
              <p:nvSpPr>
                <p:cNvPr id="45" name="正方形/長方形 44"/>
                <p:cNvSpPr/>
                <p:nvPr/>
              </p:nvSpPr>
              <p:spPr>
                <a:xfrm>
                  <a:off x="4198724" y="1756372"/>
                  <a:ext cx="246527" cy="12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3999332" y="1719718"/>
                  <a:ext cx="619819" cy="1188353"/>
                </a:xfrm>
                <a:prstGeom prst="rect">
                  <a:avLst/>
                </a:prstGeom>
                <a:noFill/>
              </p:spPr>
              <p:txBody>
                <a:bodyPr wrap="square" rtlCol="0">
                  <a:spAutoFit/>
                </a:bodyPr>
                <a:lstStyle/>
                <a:p>
                  <a:pPr algn="ctr"/>
                  <a:r>
                    <a:rPr kumimoji="1" lang="ja-JP" altLang="en-US" sz="700" dirty="0">
                      <a:latin typeface="HGPｺﾞｼｯｸE" panose="020B0900000000000000" pitchFamily="50" charset="-128"/>
                      <a:ea typeface="HGPｺﾞｼｯｸE" panose="020B0900000000000000" pitchFamily="50" charset="-128"/>
                    </a:rPr>
                    <a:t>和歌山市</a:t>
                  </a: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r>
                    <a:rPr lang="ja-JP" altLang="en-US" sz="700" dirty="0">
                      <a:latin typeface="HGPｺﾞｼｯｸE" panose="020B0900000000000000" pitchFamily="50" charset="-128"/>
                      <a:ea typeface="HGPｺﾞｼｯｸE" panose="020B0900000000000000" pitchFamily="50" charset="-128"/>
                    </a:rPr>
                    <a:t>和歌山県</a:t>
                  </a:r>
                  <a:endParaRPr lang="en-US" altLang="ja-JP" sz="700" dirty="0">
                    <a:latin typeface="HGPｺﾞｼｯｸE" panose="020B0900000000000000" pitchFamily="50" charset="-128"/>
                    <a:ea typeface="HGPｺﾞｼｯｸE" panose="020B0900000000000000" pitchFamily="50" charset="-128"/>
                  </a:endParaRPr>
                </a:p>
                <a:p>
                  <a:pPr algn="ctr"/>
                  <a:r>
                    <a:rPr kumimoji="1" lang="ja-JP" altLang="en-US" sz="700" dirty="0">
                      <a:latin typeface="HGPｺﾞｼｯｸE" panose="020B0900000000000000" pitchFamily="50" charset="-128"/>
                      <a:ea typeface="HGPｺﾞｼｯｸE" panose="020B0900000000000000" pitchFamily="50" charset="-128"/>
                    </a:rPr>
                    <a:t>平均</a:t>
                  </a: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r>
                    <a:rPr kumimoji="1" lang="ja-JP" altLang="en-US" sz="700" dirty="0">
                      <a:latin typeface="HGPｺﾞｼｯｸE" panose="020B0900000000000000" pitchFamily="50" charset="-128"/>
                      <a:ea typeface="HGPｺﾞｼｯｸE" panose="020B0900000000000000" pitchFamily="50" charset="-128"/>
                    </a:rPr>
                    <a:t>全国平均</a:t>
                  </a:r>
                </a:p>
              </p:txBody>
            </p:sp>
          </p:grpSp>
        </p:grpSp>
        <p:grpSp>
          <p:nvGrpSpPr>
            <p:cNvPr id="47" name="グループ化 46"/>
            <p:cNvGrpSpPr/>
            <p:nvPr/>
          </p:nvGrpSpPr>
          <p:grpSpPr>
            <a:xfrm>
              <a:off x="1988166" y="1647002"/>
              <a:ext cx="619819" cy="1493520"/>
              <a:chOff x="4011145" y="1668780"/>
              <a:chExt cx="619819" cy="1493520"/>
            </a:xfrm>
          </p:grpSpPr>
          <p:sp>
            <p:nvSpPr>
              <p:cNvPr id="48" name="正方形/長方形 47"/>
              <p:cNvSpPr/>
              <p:nvPr/>
            </p:nvSpPr>
            <p:spPr>
              <a:xfrm>
                <a:off x="4047111" y="1668780"/>
                <a:ext cx="494409" cy="149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グループ化 48"/>
              <p:cNvGrpSpPr/>
              <p:nvPr/>
            </p:nvGrpSpPr>
            <p:grpSpPr>
              <a:xfrm>
                <a:off x="4011145" y="1808027"/>
                <a:ext cx="619819" cy="1277273"/>
                <a:chOff x="3999332" y="1719718"/>
                <a:chExt cx="619819" cy="1188353"/>
              </a:xfrm>
            </p:grpSpPr>
            <p:sp>
              <p:nvSpPr>
                <p:cNvPr id="50" name="正方形/長方形 49"/>
                <p:cNvSpPr/>
                <p:nvPr/>
              </p:nvSpPr>
              <p:spPr>
                <a:xfrm>
                  <a:off x="4198724" y="1756372"/>
                  <a:ext cx="246527" cy="12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3999332" y="1719718"/>
                  <a:ext cx="619819" cy="1188353"/>
                </a:xfrm>
                <a:prstGeom prst="rect">
                  <a:avLst/>
                </a:prstGeom>
                <a:noFill/>
              </p:spPr>
              <p:txBody>
                <a:bodyPr wrap="square" rtlCol="0">
                  <a:spAutoFit/>
                </a:bodyPr>
                <a:lstStyle/>
                <a:p>
                  <a:pPr algn="ctr"/>
                  <a:r>
                    <a:rPr kumimoji="1" lang="ja-JP" altLang="en-US" sz="700" dirty="0">
                      <a:latin typeface="HGPｺﾞｼｯｸE" panose="020B0900000000000000" pitchFamily="50" charset="-128"/>
                      <a:ea typeface="HGPｺﾞｼｯｸE" panose="020B0900000000000000" pitchFamily="50" charset="-128"/>
                    </a:rPr>
                    <a:t>和歌山市</a:t>
                  </a: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r>
                    <a:rPr lang="ja-JP" altLang="en-US" sz="700" dirty="0">
                      <a:latin typeface="HGPｺﾞｼｯｸE" panose="020B0900000000000000" pitchFamily="50" charset="-128"/>
                      <a:ea typeface="HGPｺﾞｼｯｸE" panose="020B0900000000000000" pitchFamily="50" charset="-128"/>
                    </a:rPr>
                    <a:t>和歌山県</a:t>
                  </a:r>
                  <a:endParaRPr lang="en-US" altLang="ja-JP" sz="700" dirty="0">
                    <a:latin typeface="HGPｺﾞｼｯｸE" panose="020B0900000000000000" pitchFamily="50" charset="-128"/>
                    <a:ea typeface="HGPｺﾞｼｯｸE" panose="020B0900000000000000" pitchFamily="50" charset="-128"/>
                  </a:endParaRPr>
                </a:p>
                <a:p>
                  <a:pPr algn="ctr"/>
                  <a:r>
                    <a:rPr kumimoji="1" lang="ja-JP" altLang="en-US" sz="700" dirty="0">
                      <a:latin typeface="HGPｺﾞｼｯｸE" panose="020B0900000000000000" pitchFamily="50" charset="-128"/>
                      <a:ea typeface="HGPｺﾞｼｯｸE" panose="020B0900000000000000" pitchFamily="50" charset="-128"/>
                    </a:rPr>
                    <a:t>平均</a:t>
                  </a: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r>
                    <a:rPr kumimoji="1" lang="ja-JP" altLang="en-US" sz="700" dirty="0">
                      <a:latin typeface="HGPｺﾞｼｯｸE" panose="020B0900000000000000" pitchFamily="50" charset="-128"/>
                      <a:ea typeface="HGPｺﾞｼｯｸE" panose="020B0900000000000000" pitchFamily="50" charset="-128"/>
                    </a:rPr>
                    <a:t>全国平均</a:t>
                  </a:r>
                </a:p>
              </p:txBody>
            </p:sp>
          </p:grpSp>
        </p:grpSp>
        <p:grpSp>
          <p:nvGrpSpPr>
            <p:cNvPr id="52" name="グループ化 51"/>
            <p:cNvGrpSpPr/>
            <p:nvPr/>
          </p:nvGrpSpPr>
          <p:grpSpPr>
            <a:xfrm>
              <a:off x="57476" y="1654856"/>
              <a:ext cx="619819" cy="1493520"/>
              <a:chOff x="4011145" y="1668780"/>
              <a:chExt cx="619819" cy="1493520"/>
            </a:xfrm>
          </p:grpSpPr>
          <p:sp>
            <p:nvSpPr>
              <p:cNvPr id="53" name="正方形/長方形 52"/>
              <p:cNvSpPr/>
              <p:nvPr/>
            </p:nvSpPr>
            <p:spPr>
              <a:xfrm>
                <a:off x="4047111" y="1668780"/>
                <a:ext cx="494409" cy="149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p:cNvGrpSpPr/>
              <p:nvPr/>
            </p:nvGrpSpPr>
            <p:grpSpPr>
              <a:xfrm>
                <a:off x="4011145" y="1808027"/>
                <a:ext cx="619819" cy="1277273"/>
                <a:chOff x="3999332" y="1719718"/>
                <a:chExt cx="619819" cy="1188353"/>
              </a:xfrm>
            </p:grpSpPr>
            <p:sp>
              <p:nvSpPr>
                <p:cNvPr id="55" name="正方形/長方形 54"/>
                <p:cNvSpPr/>
                <p:nvPr/>
              </p:nvSpPr>
              <p:spPr>
                <a:xfrm>
                  <a:off x="4198724" y="1756372"/>
                  <a:ext cx="246527" cy="12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3999332" y="1719718"/>
                  <a:ext cx="619819" cy="1188353"/>
                </a:xfrm>
                <a:prstGeom prst="rect">
                  <a:avLst/>
                </a:prstGeom>
                <a:noFill/>
              </p:spPr>
              <p:txBody>
                <a:bodyPr wrap="square" rtlCol="0">
                  <a:spAutoFit/>
                </a:bodyPr>
                <a:lstStyle/>
                <a:p>
                  <a:pPr algn="ctr"/>
                  <a:r>
                    <a:rPr kumimoji="1" lang="ja-JP" altLang="en-US" sz="700" dirty="0">
                      <a:latin typeface="HGPｺﾞｼｯｸE" panose="020B0900000000000000" pitchFamily="50" charset="-128"/>
                      <a:ea typeface="HGPｺﾞｼｯｸE" panose="020B0900000000000000" pitchFamily="50" charset="-128"/>
                    </a:rPr>
                    <a:t>和歌山市</a:t>
                  </a: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r>
                    <a:rPr lang="ja-JP" altLang="en-US" sz="700" dirty="0">
                      <a:latin typeface="HGPｺﾞｼｯｸE" panose="020B0900000000000000" pitchFamily="50" charset="-128"/>
                      <a:ea typeface="HGPｺﾞｼｯｸE" panose="020B0900000000000000" pitchFamily="50" charset="-128"/>
                    </a:rPr>
                    <a:t>和歌山県</a:t>
                  </a:r>
                  <a:endParaRPr lang="en-US" altLang="ja-JP" sz="700" dirty="0">
                    <a:latin typeface="HGPｺﾞｼｯｸE" panose="020B0900000000000000" pitchFamily="50" charset="-128"/>
                    <a:ea typeface="HGPｺﾞｼｯｸE" panose="020B0900000000000000" pitchFamily="50" charset="-128"/>
                  </a:endParaRPr>
                </a:p>
                <a:p>
                  <a:pPr algn="ctr"/>
                  <a:r>
                    <a:rPr kumimoji="1" lang="ja-JP" altLang="en-US" sz="700" dirty="0">
                      <a:latin typeface="HGPｺﾞｼｯｸE" panose="020B0900000000000000" pitchFamily="50" charset="-128"/>
                      <a:ea typeface="HGPｺﾞｼｯｸE" panose="020B0900000000000000" pitchFamily="50" charset="-128"/>
                    </a:rPr>
                    <a:t>平均</a:t>
                  </a: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r>
                    <a:rPr kumimoji="1" lang="ja-JP" altLang="en-US" sz="700" dirty="0">
                      <a:latin typeface="HGPｺﾞｼｯｸE" panose="020B0900000000000000" pitchFamily="50" charset="-128"/>
                      <a:ea typeface="HGPｺﾞｼｯｸE" panose="020B0900000000000000" pitchFamily="50" charset="-128"/>
                    </a:rPr>
                    <a:t>全国平均</a:t>
                  </a:r>
                </a:p>
              </p:txBody>
            </p:sp>
          </p:grpSp>
        </p:grpSp>
        <p:grpSp>
          <p:nvGrpSpPr>
            <p:cNvPr id="57" name="グループ化 56"/>
            <p:cNvGrpSpPr/>
            <p:nvPr/>
          </p:nvGrpSpPr>
          <p:grpSpPr>
            <a:xfrm>
              <a:off x="1452167" y="4702856"/>
              <a:ext cx="619819" cy="1493520"/>
              <a:chOff x="4011145" y="1668780"/>
              <a:chExt cx="619819" cy="1493520"/>
            </a:xfrm>
          </p:grpSpPr>
          <p:sp>
            <p:nvSpPr>
              <p:cNvPr id="58" name="正方形/長方形 57"/>
              <p:cNvSpPr/>
              <p:nvPr/>
            </p:nvSpPr>
            <p:spPr>
              <a:xfrm>
                <a:off x="4047111" y="1668780"/>
                <a:ext cx="494409" cy="149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endParaRPr kumimoji="1" lang="ja-JP" altLang="en-US"/>
              </a:p>
            </p:txBody>
          </p:sp>
          <p:grpSp>
            <p:nvGrpSpPr>
              <p:cNvPr id="59" name="グループ化 58"/>
              <p:cNvGrpSpPr/>
              <p:nvPr/>
            </p:nvGrpSpPr>
            <p:grpSpPr>
              <a:xfrm>
                <a:off x="4011145" y="1808026"/>
                <a:ext cx="619819" cy="1220847"/>
                <a:chOff x="3999332" y="1719718"/>
                <a:chExt cx="619819" cy="1135856"/>
              </a:xfrm>
            </p:grpSpPr>
            <p:sp>
              <p:nvSpPr>
                <p:cNvPr id="60" name="正方形/長方形 59"/>
                <p:cNvSpPr/>
                <p:nvPr/>
              </p:nvSpPr>
              <p:spPr>
                <a:xfrm>
                  <a:off x="4198724" y="1756372"/>
                  <a:ext cx="246527" cy="12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endParaRPr kumimoji="1" lang="ja-JP" altLang="en-US"/>
                </a:p>
              </p:txBody>
            </p:sp>
            <p:sp>
              <p:nvSpPr>
                <p:cNvPr id="61" name="テキスト ボックス 60"/>
                <p:cNvSpPr txBox="1"/>
                <p:nvPr/>
              </p:nvSpPr>
              <p:spPr>
                <a:xfrm>
                  <a:off x="3999332" y="1719718"/>
                  <a:ext cx="619819" cy="1135856"/>
                </a:xfrm>
                <a:prstGeom prst="rect">
                  <a:avLst/>
                </a:prstGeom>
                <a:noFill/>
              </p:spPr>
              <p:txBody>
                <a:bodyPr wrap="square" rtlCol="0">
                  <a:spAutoFit/>
                </a:bodyPr>
                <a:lstStyle/>
                <a:p>
                  <a:pPr algn="ctr">
                    <a:lnSpc>
                      <a:spcPts val="800"/>
                    </a:lnSpc>
                  </a:pPr>
                  <a:r>
                    <a:rPr kumimoji="1" lang="ja-JP" altLang="en-US" sz="700" dirty="0">
                      <a:latin typeface="HGPｺﾞｼｯｸE" panose="020B0900000000000000" pitchFamily="50" charset="-128"/>
                      <a:ea typeface="HGPｺﾞｼｯｸE" panose="020B0900000000000000" pitchFamily="50" charset="-128"/>
                    </a:rPr>
                    <a:t>和歌山市</a:t>
                  </a:r>
                  <a:endParaRPr kumimoji="1"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kumimoji="1"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kumimoji="1" lang="en-US" altLang="ja-JP" sz="700" dirty="0">
                    <a:latin typeface="HGPｺﾞｼｯｸE" panose="020B0900000000000000" pitchFamily="50" charset="-128"/>
                    <a:ea typeface="HGPｺﾞｼｯｸE" panose="020B0900000000000000" pitchFamily="50" charset="-128"/>
                  </a:endParaRPr>
                </a:p>
                <a:p>
                  <a:pPr algn="ctr">
                    <a:lnSpc>
                      <a:spcPts val="800"/>
                    </a:lnSpc>
                  </a:pPr>
                  <a:r>
                    <a:rPr lang="ja-JP" altLang="en-US" sz="700" dirty="0">
                      <a:latin typeface="HGPｺﾞｼｯｸE" panose="020B0900000000000000" pitchFamily="50" charset="-128"/>
                      <a:ea typeface="HGPｺﾞｼｯｸE" panose="020B0900000000000000" pitchFamily="50" charset="-128"/>
                    </a:rPr>
                    <a:t>和歌山県</a:t>
                  </a:r>
                  <a:endParaRPr lang="en-US" altLang="ja-JP" sz="700" dirty="0">
                    <a:latin typeface="HGPｺﾞｼｯｸE" panose="020B0900000000000000" pitchFamily="50" charset="-128"/>
                    <a:ea typeface="HGPｺﾞｼｯｸE" panose="020B0900000000000000" pitchFamily="50" charset="-128"/>
                  </a:endParaRPr>
                </a:p>
                <a:p>
                  <a:pPr algn="ctr">
                    <a:lnSpc>
                      <a:spcPts val="800"/>
                    </a:lnSpc>
                  </a:pPr>
                  <a:r>
                    <a:rPr kumimoji="1" lang="ja-JP" altLang="en-US" sz="700" dirty="0">
                      <a:latin typeface="HGPｺﾞｼｯｸE" panose="020B0900000000000000" pitchFamily="50" charset="-128"/>
                      <a:ea typeface="HGPｺﾞｼｯｸE" panose="020B0900000000000000" pitchFamily="50" charset="-128"/>
                    </a:rPr>
                    <a:t>平均</a:t>
                  </a:r>
                  <a:endParaRPr kumimoji="1"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kumimoji="1"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lang="en-US" altLang="ja-JP" sz="700" dirty="0">
                    <a:latin typeface="HGPｺﾞｼｯｸE" panose="020B0900000000000000" pitchFamily="50" charset="-128"/>
                    <a:ea typeface="HGPｺﾞｼｯｸE" panose="020B0900000000000000" pitchFamily="50" charset="-128"/>
                  </a:endParaRPr>
                </a:p>
                <a:p>
                  <a:pPr algn="ctr">
                    <a:lnSpc>
                      <a:spcPts val="800"/>
                    </a:lnSpc>
                  </a:pPr>
                  <a:r>
                    <a:rPr kumimoji="1" lang="ja-JP" altLang="en-US" sz="700" dirty="0">
                      <a:latin typeface="HGPｺﾞｼｯｸE" panose="020B0900000000000000" pitchFamily="50" charset="-128"/>
                      <a:ea typeface="HGPｺﾞｼｯｸE" panose="020B0900000000000000" pitchFamily="50" charset="-128"/>
                    </a:rPr>
                    <a:t>全国平均</a:t>
                  </a:r>
                </a:p>
              </p:txBody>
            </p:sp>
          </p:grpSp>
        </p:grpSp>
        <p:grpSp>
          <p:nvGrpSpPr>
            <p:cNvPr id="62" name="グループ化 61"/>
            <p:cNvGrpSpPr/>
            <p:nvPr/>
          </p:nvGrpSpPr>
          <p:grpSpPr>
            <a:xfrm>
              <a:off x="3908247" y="4694489"/>
              <a:ext cx="619819" cy="1493520"/>
              <a:chOff x="4011145" y="1668780"/>
              <a:chExt cx="619819" cy="1493520"/>
            </a:xfrm>
          </p:grpSpPr>
          <p:sp>
            <p:nvSpPr>
              <p:cNvPr id="63" name="正方形/長方形 62"/>
              <p:cNvSpPr/>
              <p:nvPr/>
            </p:nvSpPr>
            <p:spPr>
              <a:xfrm>
                <a:off x="4047111" y="1668780"/>
                <a:ext cx="494409" cy="149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endParaRPr kumimoji="1" lang="ja-JP" altLang="en-US"/>
              </a:p>
            </p:txBody>
          </p:sp>
          <p:grpSp>
            <p:nvGrpSpPr>
              <p:cNvPr id="64" name="グループ化 63"/>
              <p:cNvGrpSpPr/>
              <p:nvPr/>
            </p:nvGrpSpPr>
            <p:grpSpPr>
              <a:xfrm>
                <a:off x="4011145" y="1808026"/>
                <a:ext cx="619819" cy="1220847"/>
                <a:chOff x="3999332" y="1719718"/>
                <a:chExt cx="619819" cy="1135856"/>
              </a:xfrm>
            </p:grpSpPr>
            <p:sp>
              <p:nvSpPr>
                <p:cNvPr id="65" name="正方形/長方形 64"/>
                <p:cNvSpPr/>
                <p:nvPr/>
              </p:nvSpPr>
              <p:spPr>
                <a:xfrm>
                  <a:off x="4198724" y="1756372"/>
                  <a:ext cx="246527" cy="12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endParaRPr kumimoji="1" lang="ja-JP" altLang="en-US"/>
                </a:p>
              </p:txBody>
            </p:sp>
            <p:sp>
              <p:nvSpPr>
                <p:cNvPr id="66" name="テキスト ボックス 65"/>
                <p:cNvSpPr txBox="1"/>
                <p:nvPr/>
              </p:nvSpPr>
              <p:spPr>
                <a:xfrm>
                  <a:off x="3999332" y="1719718"/>
                  <a:ext cx="619819" cy="1135856"/>
                </a:xfrm>
                <a:prstGeom prst="rect">
                  <a:avLst/>
                </a:prstGeom>
                <a:noFill/>
              </p:spPr>
              <p:txBody>
                <a:bodyPr wrap="square" rtlCol="0">
                  <a:spAutoFit/>
                </a:bodyPr>
                <a:lstStyle/>
                <a:p>
                  <a:pPr algn="ctr">
                    <a:lnSpc>
                      <a:spcPts val="800"/>
                    </a:lnSpc>
                  </a:pPr>
                  <a:r>
                    <a:rPr kumimoji="1" lang="ja-JP" altLang="en-US" sz="700" dirty="0">
                      <a:latin typeface="HGPｺﾞｼｯｸE" panose="020B0900000000000000" pitchFamily="50" charset="-128"/>
                      <a:ea typeface="HGPｺﾞｼｯｸE" panose="020B0900000000000000" pitchFamily="50" charset="-128"/>
                    </a:rPr>
                    <a:t>和歌山市</a:t>
                  </a:r>
                  <a:endParaRPr kumimoji="1"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kumimoji="1"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kumimoji="1" lang="en-US" altLang="ja-JP" sz="700" dirty="0">
                    <a:latin typeface="HGPｺﾞｼｯｸE" panose="020B0900000000000000" pitchFamily="50" charset="-128"/>
                    <a:ea typeface="HGPｺﾞｼｯｸE" panose="020B0900000000000000" pitchFamily="50" charset="-128"/>
                  </a:endParaRPr>
                </a:p>
                <a:p>
                  <a:pPr algn="ctr">
                    <a:lnSpc>
                      <a:spcPts val="800"/>
                    </a:lnSpc>
                  </a:pPr>
                  <a:r>
                    <a:rPr lang="ja-JP" altLang="en-US" sz="700" dirty="0">
                      <a:latin typeface="HGPｺﾞｼｯｸE" panose="020B0900000000000000" pitchFamily="50" charset="-128"/>
                      <a:ea typeface="HGPｺﾞｼｯｸE" panose="020B0900000000000000" pitchFamily="50" charset="-128"/>
                    </a:rPr>
                    <a:t>和歌山県</a:t>
                  </a:r>
                  <a:endParaRPr lang="en-US" altLang="ja-JP" sz="700" dirty="0">
                    <a:latin typeface="HGPｺﾞｼｯｸE" panose="020B0900000000000000" pitchFamily="50" charset="-128"/>
                    <a:ea typeface="HGPｺﾞｼｯｸE" panose="020B0900000000000000" pitchFamily="50" charset="-128"/>
                  </a:endParaRPr>
                </a:p>
                <a:p>
                  <a:pPr algn="ctr">
                    <a:lnSpc>
                      <a:spcPts val="800"/>
                    </a:lnSpc>
                  </a:pPr>
                  <a:r>
                    <a:rPr kumimoji="1" lang="ja-JP" altLang="en-US" sz="700" dirty="0">
                      <a:latin typeface="HGPｺﾞｼｯｸE" panose="020B0900000000000000" pitchFamily="50" charset="-128"/>
                      <a:ea typeface="HGPｺﾞｼｯｸE" panose="020B0900000000000000" pitchFamily="50" charset="-128"/>
                    </a:rPr>
                    <a:t>平均</a:t>
                  </a:r>
                  <a:endParaRPr kumimoji="1"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kumimoji="1" lang="en-US" altLang="ja-JP" sz="700" dirty="0">
                    <a:latin typeface="HGPｺﾞｼｯｸE" panose="020B0900000000000000" pitchFamily="50" charset="-128"/>
                    <a:ea typeface="HGPｺﾞｼｯｸE" panose="020B0900000000000000" pitchFamily="50" charset="-128"/>
                  </a:endParaRPr>
                </a:p>
                <a:p>
                  <a:pPr algn="ctr">
                    <a:lnSpc>
                      <a:spcPts val="800"/>
                    </a:lnSpc>
                  </a:pPr>
                  <a:endParaRPr lang="en-US" altLang="ja-JP" sz="700" dirty="0">
                    <a:latin typeface="HGPｺﾞｼｯｸE" panose="020B0900000000000000" pitchFamily="50" charset="-128"/>
                    <a:ea typeface="HGPｺﾞｼｯｸE" panose="020B0900000000000000" pitchFamily="50" charset="-128"/>
                  </a:endParaRPr>
                </a:p>
                <a:p>
                  <a:pPr algn="ctr">
                    <a:lnSpc>
                      <a:spcPts val="800"/>
                    </a:lnSpc>
                  </a:pPr>
                  <a:r>
                    <a:rPr kumimoji="1" lang="ja-JP" altLang="en-US" sz="700" dirty="0">
                      <a:latin typeface="HGPｺﾞｼｯｸE" panose="020B0900000000000000" pitchFamily="50" charset="-128"/>
                      <a:ea typeface="HGPｺﾞｼｯｸE" panose="020B0900000000000000" pitchFamily="50" charset="-128"/>
                    </a:rPr>
                    <a:t>全国平均</a:t>
                  </a:r>
                </a:p>
              </p:txBody>
            </p:sp>
          </p:grpSp>
        </p:grpSp>
      </p:grpSp>
    </p:spTree>
    <p:extLst>
      <p:ext uri="{BB962C8B-B14F-4D97-AF65-F5344CB8AC3E}">
        <p14:creationId xmlns:p14="http://schemas.microsoft.com/office/powerpoint/2010/main" val="704413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3915366" y="4551309"/>
            <a:ext cx="5228634" cy="957738"/>
          </a:xfrm>
          <a:prstGeom prst="rect">
            <a:avLst/>
          </a:prstGeom>
        </p:spPr>
      </p:pic>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水産業（海面漁業）の構造</a:t>
            </a:r>
            <a:endParaRPr lang="en-US" altLang="ja-JP" dirty="0"/>
          </a:p>
        </p:txBody>
      </p:sp>
      <p:sp>
        <p:nvSpPr>
          <p:cNvPr id="11" name="テキスト ボックス 10"/>
          <p:cNvSpPr txBox="1"/>
          <p:nvPr/>
        </p:nvSpPr>
        <p:spPr>
          <a:xfrm>
            <a:off x="3105150" y="6575805"/>
            <a:ext cx="5619750" cy="261610"/>
          </a:xfrm>
          <a:prstGeom prst="rect">
            <a:avLst/>
          </a:prstGeom>
          <a:noFill/>
        </p:spPr>
        <p:txBody>
          <a:bodyPr wrap="square" rtlCol="0">
            <a:spAutoFit/>
          </a:bodyPr>
          <a:lstStyle/>
          <a:p>
            <a:pPr algn="r"/>
            <a:r>
              <a:rPr lang="ja-JP" altLang="en-US" sz="1100" dirty="0">
                <a:latin typeface="+mn-ea"/>
              </a:rPr>
              <a:t>出典：</a:t>
            </a:r>
            <a:r>
              <a:rPr lang="en-US" altLang="ja-JP" sz="1100" dirty="0">
                <a:latin typeface="+mn-ea"/>
              </a:rPr>
              <a:t>RESAS</a:t>
            </a:r>
            <a:r>
              <a:rPr lang="ja-JP" altLang="en-US" sz="1100" dirty="0">
                <a:latin typeface="+mn-ea"/>
              </a:rPr>
              <a:t>産業構造マップ　農林水産省「漁業センサス」再編加工</a:t>
            </a:r>
            <a:endParaRPr kumimoji="1" lang="ja-JP" altLang="en-US" sz="1100" dirty="0">
              <a:latin typeface="+mn-ea"/>
            </a:endParaRPr>
          </a:p>
        </p:txBody>
      </p:sp>
      <p:grpSp>
        <p:nvGrpSpPr>
          <p:cNvPr id="24" name="グループ化 23"/>
          <p:cNvGrpSpPr/>
          <p:nvPr/>
        </p:nvGrpSpPr>
        <p:grpSpPr>
          <a:xfrm>
            <a:off x="85723" y="598824"/>
            <a:ext cx="3699091" cy="3393839"/>
            <a:chOff x="85723" y="598824"/>
            <a:chExt cx="3699091" cy="3612447"/>
          </a:xfrm>
        </p:grpSpPr>
        <p:pic>
          <p:nvPicPr>
            <p:cNvPr id="9" name="図 8"/>
            <p:cNvPicPr>
              <a:picLocks noChangeAspect="1"/>
            </p:cNvPicPr>
            <p:nvPr/>
          </p:nvPicPr>
          <p:blipFill>
            <a:blip r:embed="rId3"/>
            <a:stretch>
              <a:fillRect/>
            </a:stretch>
          </p:blipFill>
          <p:spPr>
            <a:xfrm>
              <a:off x="85723" y="598824"/>
              <a:ext cx="3699091" cy="3612447"/>
            </a:xfrm>
            <a:prstGeom prst="rect">
              <a:avLst/>
            </a:prstGeom>
            <a:ln>
              <a:solidFill>
                <a:schemeClr val="tx1"/>
              </a:solidFill>
            </a:ln>
          </p:spPr>
        </p:pic>
        <p:sp>
          <p:nvSpPr>
            <p:cNvPr id="16" name="正方形/長方形 15"/>
            <p:cNvSpPr/>
            <p:nvPr/>
          </p:nvSpPr>
          <p:spPr>
            <a:xfrm>
              <a:off x="1774478" y="4010687"/>
              <a:ext cx="421629" cy="16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664087" y="3949661"/>
              <a:ext cx="1027827" cy="261610"/>
            </a:xfrm>
            <a:prstGeom prst="rect">
              <a:avLst/>
            </a:prstGeom>
            <a:noFill/>
          </p:spPr>
          <p:txBody>
            <a:bodyPr wrap="square" rtlCol="0">
              <a:spAutoFit/>
            </a:bodyPr>
            <a:lstStyle/>
            <a:p>
              <a:r>
                <a:rPr lang="ja-JP" altLang="en-US" sz="1100" dirty="0">
                  <a:latin typeface="HGPｺﾞｼｯｸE" panose="020B0900000000000000" pitchFamily="50" charset="-128"/>
                  <a:ea typeface="HGPｺﾞｼｯｸE" panose="020B0900000000000000" pitchFamily="50" charset="-128"/>
                </a:rPr>
                <a:t>和歌山市</a:t>
              </a:r>
              <a:endParaRPr kumimoji="1" lang="ja-JP" altLang="en-US" sz="1100" dirty="0">
                <a:latin typeface="HGPｺﾞｼｯｸE" panose="020B0900000000000000" pitchFamily="50" charset="-128"/>
                <a:ea typeface="HGPｺﾞｼｯｸE" panose="020B0900000000000000" pitchFamily="50" charset="-128"/>
              </a:endParaRPr>
            </a:p>
          </p:txBody>
        </p:sp>
      </p:grpSp>
      <p:grpSp>
        <p:nvGrpSpPr>
          <p:cNvPr id="33" name="グループ化 32"/>
          <p:cNvGrpSpPr/>
          <p:nvPr/>
        </p:nvGrpSpPr>
        <p:grpSpPr>
          <a:xfrm>
            <a:off x="3746980" y="597421"/>
            <a:ext cx="5349396" cy="3833046"/>
            <a:chOff x="3746980" y="597421"/>
            <a:chExt cx="5349396" cy="3833046"/>
          </a:xfrm>
        </p:grpSpPr>
        <p:pic>
          <p:nvPicPr>
            <p:cNvPr id="2" name="図 1"/>
            <p:cNvPicPr>
              <a:picLocks noChangeAspect="1"/>
            </p:cNvPicPr>
            <p:nvPr/>
          </p:nvPicPr>
          <p:blipFill>
            <a:blip r:embed="rId4"/>
            <a:stretch>
              <a:fillRect/>
            </a:stretch>
          </p:blipFill>
          <p:spPr>
            <a:xfrm>
              <a:off x="6362293" y="4050003"/>
              <a:ext cx="2706051" cy="380464"/>
            </a:xfrm>
            <a:prstGeom prst="rect">
              <a:avLst/>
            </a:prstGeom>
          </p:spPr>
        </p:pic>
        <p:grpSp>
          <p:nvGrpSpPr>
            <p:cNvPr id="32" name="グループ化 31"/>
            <p:cNvGrpSpPr/>
            <p:nvPr/>
          </p:nvGrpSpPr>
          <p:grpSpPr>
            <a:xfrm>
              <a:off x="3746980" y="597421"/>
              <a:ext cx="5349396" cy="3395158"/>
              <a:chOff x="3746980" y="597421"/>
              <a:chExt cx="5349396" cy="3395158"/>
            </a:xfrm>
          </p:grpSpPr>
          <p:pic>
            <p:nvPicPr>
              <p:cNvPr id="13" name="図 12"/>
              <p:cNvPicPr>
                <a:picLocks noChangeAspect="1"/>
              </p:cNvPicPr>
              <p:nvPr/>
            </p:nvPicPr>
            <p:blipFill>
              <a:blip r:embed="rId5"/>
              <a:stretch>
                <a:fillRect/>
              </a:stretch>
            </p:blipFill>
            <p:spPr>
              <a:xfrm>
                <a:off x="3861608" y="597421"/>
                <a:ext cx="5234768" cy="3395158"/>
              </a:xfrm>
              <a:prstGeom prst="rect">
                <a:avLst/>
              </a:prstGeom>
              <a:ln>
                <a:solidFill>
                  <a:schemeClr val="tx1"/>
                </a:solidFill>
              </a:ln>
            </p:spPr>
          </p:pic>
          <p:sp>
            <p:nvSpPr>
              <p:cNvPr id="22" name="正方形/長方形 21"/>
              <p:cNvSpPr/>
              <p:nvPr/>
            </p:nvSpPr>
            <p:spPr>
              <a:xfrm>
                <a:off x="6496538" y="2014571"/>
                <a:ext cx="437558" cy="1424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3746980" y="1636423"/>
                <a:ext cx="3389643" cy="1810094"/>
                <a:chOff x="3746980" y="1703347"/>
                <a:chExt cx="3389643" cy="1926688"/>
              </a:xfrm>
            </p:grpSpPr>
            <p:sp>
              <p:nvSpPr>
                <p:cNvPr id="14" name="正方形/長方形 13"/>
                <p:cNvSpPr/>
                <p:nvPr/>
              </p:nvSpPr>
              <p:spPr>
                <a:xfrm>
                  <a:off x="3915366" y="2090664"/>
                  <a:ext cx="437558" cy="1516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746980" y="1703347"/>
                  <a:ext cx="774330" cy="1925409"/>
                </a:xfrm>
                <a:prstGeom prst="rect">
                  <a:avLst/>
                </a:prstGeom>
                <a:noFill/>
              </p:spPr>
              <p:txBody>
                <a:bodyPr wrap="square" rtlCol="0">
                  <a:spAutoFit/>
                </a:bodyPr>
                <a:lstStyle/>
                <a:p>
                  <a:pPr algn="ctr">
                    <a:lnSpc>
                      <a:spcPts val="4800"/>
                    </a:lnSpc>
                  </a:pPr>
                  <a:r>
                    <a:rPr lang="ja-JP" altLang="en-US" sz="1100" dirty="0">
                      <a:latin typeface="HGPｺﾞｼｯｸE" panose="020B0900000000000000" pitchFamily="50" charset="-128"/>
                      <a:ea typeface="HGPｺﾞｼｯｸE" panose="020B0900000000000000" pitchFamily="50" charset="-128"/>
                    </a:rPr>
                    <a:t>和歌山市</a:t>
                  </a:r>
                  <a:endParaRPr lang="en-US" altLang="ja-JP" sz="1100" dirty="0">
                    <a:latin typeface="HGPｺﾞｼｯｸE" panose="020B0900000000000000" pitchFamily="50" charset="-128"/>
                    <a:ea typeface="HGPｺﾞｼｯｸE" panose="020B0900000000000000" pitchFamily="50" charset="-128"/>
                  </a:endParaRPr>
                </a:p>
                <a:p>
                  <a:pPr algn="ctr">
                    <a:lnSpc>
                      <a:spcPts val="4800"/>
                    </a:lnSpc>
                  </a:pPr>
                  <a:r>
                    <a:rPr kumimoji="1" lang="ja-JP" altLang="en-US" sz="1100" dirty="0">
                      <a:latin typeface="HGPｺﾞｼｯｸE" panose="020B0900000000000000" pitchFamily="50" charset="-128"/>
                      <a:ea typeface="HGPｺﾞｼｯｸE" panose="020B0900000000000000" pitchFamily="50" charset="-128"/>
                    </a:rPr>
                    <a:t>和歌山県</a:t>
                  </a:r>
                  <a:endParaRPr kumimoji="1" lang="en-US" altLang="ja-JP" sz="1100" dirty="0">
                    <a:latin typeface="HGPｺﾞｼｯｸE" panose="020B0900000000000000" pitchFamily="50" charset="-128"/>
                    <a:ea typeface="HGPｺﾞｼｯｸE" panose="020B0900000000000000" pitchFamily="50" charset="-128"/>
                  </a:endParaRPr>
                </a:p>
                <a:p>
                  <a:pPr algn="ctr">
                    <a:lnSpc>
                      <a:spcPts val="4800"/>
                    </a:lnSpc>
                  </a:pPr>
                  <a:r>
                    <a:rPr lang="ja-JP" altLang="en-US" sz="1100" dirty="0">
                      <a:latin typeface="HGPｺﾞｼｯｸE" panose="020B0900000000000000" pitchFamily="50" charset="-128"/>
                      <a:ea typeface="HGPｺﾞｼｯｸE" panose="020B0900000000000000" pitchFamily="50" charset="-128"/>
                    </a:rPr>
                    <a:t>全国</a:t>
                  </a:r>
                  <a:endParaRPr kumimoji="1" lang="ja-JP" altLang="en-US" sz="1100" dirty="0">
                    <a:latin typeface="HGPｺﾞｼｯｸE" panose="020B0900000000000000" pitchFamily="50" charset="-128"/>
                    <a:ea typeface="HGPｺﾞｼｯｸE" panose="020B0900000000000000" pitchFamily="50" charset="-128"/>
                  </a:endParaRPr>
                </a:p>
              </p:txBody>
            </p:sp>
            <p:sp>
              <p:nvSpPr>
                <p:cNvPr id="26" name="テキスト ボックス 25"/>
                <p:cNvSpPr txBox="1"/>
                <p:nvPr/>
              </p:nvSpPr>
              <p:spPr>
                <a:xfrm>
                  <a:off x="6362293" y="1704626"/>
                  <a:ext cx="774330" cy="1925409"/>
                </a:xfrm>
                <a:prstGeom prst="rect">
                  <a:avLst/>
                </a:prstGeom>
                <a:noFill/>
              </p:spPr>
              <p:txBody>
                <a:bodyPr wrap="square" rtlCol="0">
                  <a:spAutoFit/>
                </a:bodyPr>
                <a:lstStyle/>
                <a:p>
                  <a:pPr algn="ctr">
                    <a:lnSpc>
                      <a:spcPts val="4800"/>
                    </a:lnSpc>
                  </a:pPr>
                  <a:r>
                    <a:rPr lang="ja-JP" altLang="en-US" sz="1100" dirty="0">
                      <a:latin typeface="HGPｺﾞｼｯｸE" panose="020B0900000000000000" pitchFamily="50" charset="-128"/>
                      <a:ea typeface="HGPｺﾞｼｯｸE" panose="020B0900000000000000" pitchFamily="50" charset="-128"/>
                    </a:rPr>
                    <a:t>和歌山市</a:t>
                  </a:r>
                  <a:endParaRPr lang="en-US" altLang="ja-JP" sz="1100" dirty="0">
                    <a:latin typeface="HGPｺﾞｼｯｸE" panose="020B0900000000000000" pitchFamily="50" charset="-128"/>
                    <a:ea typeface="HGPｺﾞｼｯｸE" panose="020B0900000000000000" pitchFamily="50" charset="-128"/>
                  </a:endParaRPr>
                </a:p>
                <a:p>
                  <a:pPr algn="ctr">
                    <a:lnSpc>
                      <a:spcPts val="4800"/>
                    </a:lnSpc>
                  </a:pPr>
                  <a:r>
                    <a:rPr kumimoji="1" lang="ja-JP" altLang="en-US" sz="1100" dirty="0">
                      <a:latin typeface="HGPｺﾞｼｯｸE" panose="020B0900000000000000" pitchFamily="50" charset="-128"/>
                      <a:ea typeface="HGPｺﾞｼｯｸE" panose="020B0900000000000000" pitchFamily="50" charset="-128"/>
                    </a:rPr>
                    <a:t>和歌山県</a:t>
                  </a:r>
                  <a:endParaRPr kumimoji="1" lang="en-US" altLang="ja-JP" sz="1100" dirty="0">
                    <a:latin typeface="HGPｺﾞｼｯｸE" panose="020B0900000000000000" pitchFamily="50" charset="-128"/>
                    <a:ea typeface="HGPｺﾞｼｯｸE" panose="020B0900000000000000" pitchFamily="50" charset="-128"/>
                  </a:endParaRPr>
                </a:p>
                <a:p>
                  <a:pPr algn="ctr">
                    <a:lnSpc>
                      <a:spcPts val="4800"/>
                    </a:lnSpc>
                  </a:pPr>
                  <a:r>
                    <a:rPr lang="ja-JP" altLang="en-US" sz="1100" dirty="0">
                      <a:latin typeface="HGPｺﾞｼｯｸE" panose="020B0900000000000000" pitchFamily="50" charset="-128"/>
                      <a:ea typeface="HGPｺﾞｼｯｸE" panose="020B0900000000000000" pitchFamily="50" charset="-128"/>
                    </a:rPr>
                    <a:t>全国</a:t>
                  </a:r>
                  <a:endParaRPr kumimoji="1" lang="ja-JP" altLang="en-US" sz="1100" dirty="0">
                    <a:latin typeface="HGPｺﾞｼｯｸE" panose="020B0900000000000000" pitchFamily="50" charset="-128"/>
                    <a:ea typeface="HGPｺﾞｼｯｸE" panose="020B0900000000000000" pitchFamily="50" charset="-128"/>
                  </a:endParaRPr>
                </a:p>
              </p:txBody>
            </p:sp>
          </p:grpSp>
        </p:grpSp>
      </p:grpSp>
      <p:grpSp>
        <p:nvGrpSpPr>
          <p:cNvPr id="31" name="グループ化 30"/>
          <p:cNvGrpSpPr/>
          <p:nvPr/>
        </p:nvGrpSpPr>
        <p:grpSpPr>
          <a:xfrm>
            <a:off x="75093" y="4050003"/>
            <a:ext cx="3709722" cy="2777268"/>
            <a:chOff x="75093" y="4050003"/>
            <a:chExt cx="3709722" cy="2777268"/>
          </a:xfrm>
        </p:grpSpPr>
        <p:pic>
          <p:nvPicPr>
            <p:cNvPr id="29" name="図 28"/>
            <p:cNvPicPr>
              <a:picLocks noChangeAspect="1"/>
            </p:cNvPicPr>
            <p:nvPr/>
          </p:nvPicPr>
          <p:blipFill>
            <a:blip r:embed="rId6"/>
            <a:stretch>
              <a:fillRect/>
            </a:stretch>
          </p:blipFill>
          <p:spPr>
            <a:xfrm>
              <a:off x="75093" y="4050003"/>
              <a:ext cx="3709722" cy="2460400"/>
            </a:xfrm>
            <a:prstGeom prst="rect">
              <a:avLst/>
            </a:prstGeom>
            <a:ln>
              <a:solidFill>
                <a:schemeClr val="tx1"/>
              </a:solidFill>
            </a:ln>
          </p:spPr>
        </p:pic>
        <p:pic>
          <p:nvPicPr>
            <p:cNvPr id="27" name="図 26"/>
            <p:cNvPicPr>
              <a:picLocks noChangeAspect="1"/>
            </p:cNvPicPr>
            <p:nvPr/>
          </p:nvPicPr>
          <p:blipFill>
            <a:blip r:embed="rId7"/>
            <a:stretch>
              <a:fillRect/>
            </a:stretch>
          </p:blipFill>
          <p:spPr>
            <a:xfrm>
              <a:off x="838898" y="6596436"/>
              <a:ext cx="2465077" cy="230835"/>
            </a:xfrm>
            <a:prstGeom prst="rect">
              <a:avLst/>
            </a:prstGeom>
          </p:spPr>
        </p:pic>
        <p:sp>
          <p:nvSpPr>
            <p:cNvPr id="30" name="正方形/長方形 29"/>
            <p:cNvSpPr/>
            <p:nvPr/>
          </p:nvSpPr>
          <p:spPr>
            <a:xfrm>
              <a:off x="1451295" y="6291743"/>
              <a:ext cx="1132513" cy="1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170978" y="6200063"/>
              <a:ext cx="1635397" cy="348813"/>
            </a:xfrm>
            <a:prstGeom prst="rect">
              <a:avLst/>
            </a:prstGeom>
            <a:noFill/>
          </p:spPr>
          <p:txBody>
            <a:bodyPr wrap="square" rtlCol="0">
              <a:spAutoFit/>
            </a:bodyPr>
            <a:lstStyle/>
            <a:p>
              <a:pPr algn="ctr">
                <a:lnSpc>
                  <a:spcPts val="1000"/>
                </a:lnSpc>
              </a:pPr>
              <a:r>
                <a:rPr lang="en-US" altLang="ja-JP" sz="1000" dirty="0">
                  <a:latin typeface="HGPｺﾞｼｯｸE" panose="020B0900000000000000" pitchFamily="50" charset="-128"/>
                  <a:ea typeface="HGPｺﾞｼｯｸE" panose="020B0900000000000000" pitchFamily="50" charset="-128"/>
                </a:rPr>
                <a:t>2008</a:t>
              </a:r>
              <a:r>
                <a:rPr lang="ja-JP" altLang="en-US" sz="1000" dirty="0">
                  <a:latin typeface="HGPｺﾞｼｯｸE" panose="020B0900000000000000" pitchFamily="50" charset="-128"/>
                  <a:ea typeface="HGPｺﾞｼｯｸE" panose="020B0900000000000000" pitchFamily="50" charset="-128"/>
                </a:rPr>
                <a:t>年　　　　</a:t>
              </a:r>
              <a:r>
                <a:rPr lang="en-US" altLang="ja-JP" sz="1000" dirty="0">
                  <a:latin typeface="HGPｺﾞｼｯｸE" panose="020B0900000000000000" pitchFamily="50" charset="-128"/>
                  <a:ea typeface="HGPｺﾞｼｯｸE" panose="020B0900000000000000" pitchFamily="50" charset="-128"/>
                </a:rPr>
                <a:t>2013</a:t>
              </a:r>
              <a:r>
                <a:rPr lang="ja-JP" altLang="en-US" sz="1000" dirty="0">
                  <a:latin typeface="HGPｺﾞｼｯｸE" panose="020B0900000000000000" pitchFamily="50" charset="-128"/>
                  <a:ea typeface="HGPｺﾞｼｯｸE" panose="020B0900000000000000" pitchFamily="50" charset="-128"/>
                </a:rPr>
                <a:t>年</a:t>
              </a:r>
              <a:endParaRPr lang="en-US" altLang="ja-JP" sz="1000" dirty="0">
                <a:latin typeface="HGPｺﾞｼｯｸE" panose="020B0900000000000000" pitchFamily="50" charset="-128"/>
                <a:ea typeface="HGPｺﾞｼｯｸE" panose="020B0900000000000000" pitchFamily="50" charset="-128"/>
              </a:endParaRPr>
            </a:p>
            <a:p>
              <a:pPr algn="ctr">
                <a:lnSpc>
                  <a:spcPts val="1000"/>
                </a:lnSpc>
              </a:pPr>
              <a:r>
                <a:rPr lang="ja-JP" altLang="en-US" sz="1000" dirty="0">
                  <a:latin typeface="HGPｺﾞｼｯｸE" panose="020B0900000000000000" pitchFamily="50" charset="-128"/>
                  <a:ea typeface="HGPｺﾞｼｯｸE" panose="020B0900000000000000" pitchFamily="50" charset="-128"/>
                </a:rPr>
                <a:t>和歌山市</a:t>
              </a:r>
              <a:endParaRPr kumimoji="1" lang="ja-JP" altLang="en-US" sz="1000" dirty="0">
                <a:latin typeface="HGPｺﾞｼｯｸE" panose="020B0900000000000000" pitchFamily="50" charset="-128"/>
                <a:ea typeface="HGPｺﾞｼｯｸE" panose="020B0900000000000000" pitchFamily="50" charset="-128"/>
              </a:endParaRPr>
            </a:p>
          </p:txBody>
        </p:sp>
      </p:grpSp>
      <p:sp>
        <p:nvSpPr>
          <p:cNvPr id="3" name="スライド番号プレースホルダー 2"/>
          <p:cNvSpPr>
            <a:spLocks noGrp="1"/>
          </p:cNvSpPr>
          <p:nvPr>
            <p:ph type="sldNum" sz="quarter" idx="12"/>
          </p:nvPr>
        </p:nvSpPr>
        <p:spPr/>
        <p:txBody>
          <a:bodyPr/>
          <a:lstStyle/>
          <a:p>
            <a:fld id="{61519898-4A8B-4E27-9995-89E4CB889D7A}" type="slidenum">
              <a:rPr kumimoji="1" lang="ja-JP" altLang="en-US" smtClean="0"/>
              <a:t>67</a:t>
            </a:fld>
            <a:endParaRPr kumimoji="1" lang="ja-JP" altLang="en-US"/>
          </a:p>
        </p:txBody>
      </p:sp>
    </p:spTree>
    <p:extLst>
      <p:ext uri="{BB962C8B-B14F-4D97-AF65-F5344CB8AC3E}">
        <p14:creationId xmlns:p14="http://schemas.microsoft.com/office/powerpoint/2010/main" val="37725264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46347"/>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水産業（海面漁業）の販売金額と規模別経営体数</a:t>
            </a:r>
            <a:endParaRPr lang="en-US" altLang="ja-JP" dirty="0"/>
          </a:p>
        </p:txBody>
      </p:sp>
      <p:sp>
        <p:nvSpPr>
          <p:cNvPr id="14" name="テキスト ボックス 13"/>
          <p:cNvSpPr txBox="1"/>
          <p:nvPr/>
        </p:nvSpPr>
        <p:spPr>
          <a:xfrm>
            <a:off x="3324225" y="6611779"/>
            <a:ext cx="5493048"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農林水産省「漁業センサス」再編加工</a:t>
            </a:r>
            <a:endParaRPr kumimoji="1" lang="ja-JP" altLang="en-US" sz="1000" dirty="0">
              <a:latin typeface="+mn-ea"/>
            </a:endParaRPr>
          </a:p>
        </p:txBody>
      </p:sp>
      <p:grpSp>
        <p:nvGrpSpPr>
          <p:cNvPr id="10" name="グループ化 9"/>
          <p:cNvGrpSpPr/>
          <p:nvPr/>
        </p:nvGrpSpPr>
        <p:grpSpPr>
          <a:xfrm>
            <a:off x="52013" y="3670439"/>
            <a:ext cx="6425304" cy="2951064"/>
            <a:chOff x="52013" y="3670439"/>
            <a:chExt cx="6425304" cy="2951064"/>
          </a:xfrm>
        </p:grpSpPr>
        <p:pic>
          <p:nvPicPr>
            <p:cNvPr id="6" name="図 5"/>
            <p:cNvPicPr>
              <a:picLocks noChangeAspect="1"/>
            </p:cNvPicPr>
            <p:nvPr/>
          </p:nvPicPr>
          <p:blipFill>
            <a:blip r:embed="rId3"/>
            <a:stretch>
              <a:fillRect/>
            </a:stretch>
          </p:blipFill>
          <p:spPr>
            <a:xfrm>
              <a:off x="4581842" y="5695671"/>
              <a:ext cx="1895475" cy="925675"/>
            </a:xfrm>
            <a:prstGeom prst="rect">
              <a:avLst/>
            </a:prstGeom>
          </p:spPr>
        </p:pic>
        <p:pic>
          <p:nvPicPr>
            <p:cNvPr id="25" name="図 24"/>
            <p:cNvPicPr>
              <a:picLocks noChangeAspect="1"/>
            </p:cNvPicPr>
            <p:nvPr/>
          </p:nvPicPr>
          <p:blipFill>
            <a:blip r:embed="rId4"/>
            <a:stretch>
              <a:fillRect/>
            </a:stretch>
          </p:blipFill>
          <p:spPr>
            <a:xfrm>
              <a:off x="118807" y="3670439"/>
              <a:ext cx="4345417" cy="2951064"/>
            </a:xfrm>
            <a:prstGeom prst="rect">
              <a:avLst/>
            </a:prstGeom>
            <a:ln>
              <a:solidFill>
                <a:schemeClr val="tx1"/>
              </a:solidFill>
            </a:ln>
          </p:spPr>
        </p:pic>
        <p:sp>
          <p:nvSpPr>
            <p:cNvPr id="18" name="テキスト ボックス 17"/>
            <p:cNvSpPr txBox="1"/>
            <p:nvPr/>
          </p:nvSpPr>
          <p:spPr>
            <a:xfrm>
              <a:off x="52013" y="4562072"/>
              <a:ext cx="1191372" cy="1631216"/>
            </a:xfrm>
            <a:prstGeom prst="rect">
              <a:avLst/>
            </a:prstGeom>
            <a:noFill/>
          </p:spPr>
          <p:txBody>
            <a:bodyPr wrap="square" rtlCol="0">
              <a:spAutoFit/>
            </a:bodyPr>
            <a:lstStyle/>
            <a:p>
              <a:pPr>
                <a:lnSpc>
                  <a:spcPts val="4000"/>
                </a:lnSpc>
              </a:pPr>
              <a:r>
                <a:rPr kumimoji="1" lang="ja-JP" altLang="en-US" sz="1100" dirty="0">
                  <a:latin typeface="HGPｺﾞｼｯｸE" panose="020B0900000000000000" pitchFamily="50" charset="-128"/>
                  <a:ea typeface="HGPｺﾞｼｯｸE" panose="020B0900000000000000" pitchFamily="50" charset="-128"/>
                </a:rPr>
                <a:t>和歌山市</a:t>
              </a:r>
              <a:endParaRPr kumimoji="1" lang="en-US" altLang="ja-JP" sz="1100" dirty="0">
                <a:latin typeface="HGPｺﾞｼｯｸE" panose="020B0900000000000000" pitchFamily="50" charset="-128"/>
                <a:ea typeface="HGPｺﾞｼｯｸE" panose="020B0900000000000000" pitchFamily="50" charset="-128"/>
              </a:endParaRPr>
            </a:p>
            <a:p>
              <a:pPr>
                <a:lnSpc>
                  <a:spcPts val="4000"/>
                </a:lnSpc>
              </a:pPr>
              <a:r>
                <a:rPr kumimoji="1" lang="ja-JP" altLang="en-US" sz="1100" dirty="0">
                  <a:latin typeface="HGPｺﾞｼｯｸE" panose="020B0900000000000000" pitchFamily="50" charset="-128"/>
                  <a:ea typeface="HGPｺﾞｼｯｸE" panose="020B0900000000000000" pitchFamily="50" charset="-128"/>
                </a:rPr>
                <a:t>和歌山県</a:t>
              </a:r>
              <a:endParaRPr kumimoji="1" lang="en-US" altLang="ja-JP" sz="1100" dirty="0">
                <a:latin typeface="HGPｺﾞｼｯｸE" panose="020B0900000000000000" pitchFamily="50" charset="-128"/>
                <a:ea typeface="HGPｺﾞｼｯｸE" panose="020B0900000000000000" pitchFamily="50" charset="-128"/>
              </a:endParaRPr>
            </a:p>
            <a:p>
              <a:pPr>
                <a:lnSpc>
                  <a:spcPts val="4000"/>
                </a:lnSpc>
              </a:pPr>
              <a:r>
                <a:rPr lang="ja-JP" altLang="en-US" sz="1100" dirty="0">
                  <a:latin typeface="HGPｺﾞｼｯｸE" panose="020B0900000000000000" pitchFamily="50" charset="-128"/>
                  <a:ea typeface="HGPｺﾞｼｯｸE" panose="020B0900000000000000" pitchFamily="50" charset="-128"/>
                </a:rPr>
                <a:t>全国</a:t>
              </a:r>
              <a:endParaRPr kumimoji="1" lang="ja-JP" altLang="en-US" sz="1100" dirty="0">
                <a:latin typeface="HGPｺﾞｼｯｸE" panose="020B0900000000000000" pitchFamily="50" charset="-128"/>
                <a:ea typeface="HGPｺﾞｼｯｸE" panose="020B0900000000000000" pitchFamily="50" charset="-128"/>
              </a:endParaRPr>
            </a:p>
          </p:txBody>
        </p:sp>
        <p:sp>
          <p:nvSpPr>
            <p:cNvPr id="26" name="テキスト ボックス 25"/>
            <p:cNvSpPr txBox="1"/>
            <p:nvPr/>
          </p:nvSpPr>
          <p:spPr>
            <a:xfrm>
              <a:off x="2260135" y="4588358"/>
              <a:ext cx="1191372" cy="1631216"/>
            </a:xfrm>
            <a:prstGeom prst="rect">
              <a:avLst/>
            </a:prstGeom>
            <a:noFill/>
          </p:spPr>
          <p:txBody>
            <a:bodyPr wrap="square" rtlCol="0">
              <a:spAutoFit/>
            </a:bodyPr>
            <a:lstStyle/>
            <a:p>
              <a:pPr>
                <a:lnSpc>
                  <a:spcPts val="4000"/>
                </a:lnSpc>
              </a:pPr>
              <a:r>
                <a:rPr kumimoji="1" lang="ja-JP" altLang="en-US" sz="1100" dirty="0">
                  <a:latin typeface="HGPｺﾞｼｯｸE" panose="020B0900000000000000" pitchFamily="50" charset="-128"/>
                  <a:ea typeface="HGPｺﾞｼｯｸE" panose="020B0900000000000000" pitchFamily="50" charset="-128"/>
                </a:rPr>
                <a:t>和歌山市</a:t>
              </a:r>
              <a:endParaRPr kumimoji="1" lang="en-US" altLang="ja-JP" sz="1100" dirty="0">
                <a:latin typeface="HGPｺﾞｼｯｸE" panose="020B0900000000000000" pitchFamily="50" charset="-128"/>
                <a:ea typeface="HGPｺﾞｼｯｸE" panose="020B0900000000000000" pitchFamily="50" charset="-128"/>
              </a:endParaRPr>
            </a:p>
            <a:p>
              <a:pPr>
                <a:lnSpc>
                  <a:spcPts val="4000"/>
                </a:lnSpc>
              </a:pPr>
              <a:r>
                <a:rPr kumimoji="1" lang="ja-JP" altLang="en-US" sz="1100" dirty="0">
                  <a:latin typeface="HGPｺﾞｼｯｸE" panose="020B0900000000000000" pitchFamily="50" charset="-128"/>
                  <a:ea typeface="HGPｺﾞｼｯｸE" panose="020B0900000000000000" pitchFamily="50" charset="-128"/>
                </a:rPr>
                <a:t>和歌山県</a:t>
              </a:r>
              <a:endParaRPr kumimoji="1" lang="en-US" altLang="ja-JP" sz="1100" dirty="0">
                <a:latin typeface="HGPｺﾞｼｯｸE" panose="020B0900000000000000" pitchFamily="50" charset="-128"/>
                <a:ea typeface="HGPｺﾞｼｯｸE" panose="020B0900000000000000" pitchFamily="50" charset="-128"/>
              </a:endParaRPr>
            </a:p>
            <a:p>
              <a:pPr>
                <a:lnSpc>
                  <a:spcPts val="4000"/>
                </a:lnSpc>
              </a:pPr>
              <a:r>
                <a:rPr lang="ja-JP" altLang="en-US" sz="1100" dirty="0">
                  <a:latin typeface="HGPｺﾞｼｯｸE" panose="020B0900000000000000" pitchFamily="50" charset="-128"/>
                  <a:ea typeface="HGPｺﾞｼｯｸE" panose="020B0900000000000000" pitchFamily="50" charset="-128"/>
                </a:rPr>
                <a:t>全国</a:t>
              </a:r>
              <a:endParaRPr kumimoji="1" lang="ja-JP" altLang="en-US" sz="1100" dirty="0">
                <a:latin typeface="HGPｺﾞｼｯｸE" panose="020B0900000000000000" pitchFamily="50" charset="-128"/>
                <a:ea typeface="HGPｺﾞｼｯｸE" panose="020B0900000000000000" pitchFamily="50" charset="-128"/>
              </a:endParaRPr>
            </a:p>
          </p:txBody>
        </p:sp>
      </p:grpSp>
      <p:grpSp>
        <p:nvGrpSpPr>
          <p:cNvPr id="27" name="グループ化 26"/>
          <p:cNvGrpSpPr/>
          <p:nvPr/>
        </p:nvGrpSpPr>
        <p:grpSpPr>
          <a:xfrm>
            <a:off x="114990" y="600631"/>
            <a:ext cx="4349234" cy="3039707"/>
            <a:chOff x="114990" y="600631"/>
            <a:chExt cx="4349234" cy="3039707"/>
          </a:xfrm>
        </p:grpSpPr>
        <p:pic>
          <p:nvPicPr>
            <p:cNvPr id="3" name="図 2"/>
            <p:cNvPicPr>
              <a:picLocks noChangeAspect="1"/>
            </p:cNvPicPr>
            <p:nvPr/>
          </p:nvPicPr>
          <p:blipFill>
            <a:blip r:embed="rId5"/>
            <a:stretch>
              <a:fillRect/>
            </a:stretch>
          </p:blipFill>
          <p:spPr>
            <a:xfrm>
              <a:off x="114990" y="600631"/>
              <a:ext cx="4349234" cy="2992397"/>
            </a:xfrm>
            <a:prstGeom prst="rect">
              <a:avLst/>
            </a:prstGeom>
            <a:ln>
              <a:solidFill>
                <a:schemeClr val="tx1"/>
              </a:solidFill>
            </a:ln>
          </p:spPr>
        </p:pic>
        <p:sp>
          <p:nvSpPr>
            <p:cNvPr id="19" name="正方形/長方形 18"/>
            <p:cNvSpPr/>
            <p:nvPr/>
          </p:nvSpPr>
          <p:spPr>
            <a:xfrm>
              <a:off x="2260135" y="3460862"/>
              <a:ext cx="329156" cy="56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829027" y="3378728"/>
              <a:ext cx="1191372" cy="261610"/>
            </a:xfrm>
            <a:prstGeom prst="rect">
              <a:avLst/>
            </a:prstGeom>
            <a:noFill/>
          </p:spPr>
          <p:txBody>
            <a:bodyPr wrap="square" rtlCol="0">
              <a:spAutoFit/>
            </a:bodyPr>
            <a:lstStyle/>
            <a:p>
              <a:pPr algn="ctr"/>
              <a:r>
                <a:rPr lang="ja-JP" altLang="en-US" sz="1100" dirty="0">
                  <a:latin typeface="HGPｺﾞｼｯｸE" panose="020B0900000000000000" pitchFamily="50" charset="-128"/>
                  <a:ea typeface="HGPｺﾞｼｯｸE" panose="020B0900000000000000" pitchFamily="50" charset="-128"/>
                </a:rPr>
                <a:t>和歌山市</a:t>
              </a:r>
              <a:endParaRPr kumimoji="1" lang="ja-JP" altLang="en-US" sz="1100" dirty="0">
                <a:latin typeface="HGPｺﾞｼｯｸE" panose="020B0900000000000000" pitchFamily="50" charset="-128"/>
                <a:ea typeface="HGPｺﾞｼｯｸE" panose="020B0900000000000000" pitchFamily="50" charset="-128"/>
              </a:endParaRPr>
            </a:p>
          </p:txBody>
        </p:sp>
      </p:grpSp>
      <p:grpSp>
        <p:nvGrpSpPr>
          <p:cNvPr id="29" name="グループ化 28"/>
          <p:cNvGrpSpPr/>
          <p:nvPr/>
        </p:nvGrpSpPr>
        <p:grpSpPr>
          <a:xfrm>
            <a:off x="4571998" y="597780"/>
            <a:ext cx="4448237" cy="3022407"/>
            <a:chOff x="4571998" y="597780"/>
            <a:chExt cx="4448237" cy="3022407"/>
          </a:xfrm>
        </p:grpSpPr>
        <p:pic>
          <p:nvPicPr>
            <p:cNvPr id="8" name="図 7"/>
            <p:cNvPicPr>
              <a:picLocks noChangeAspect="1"/>
            </p:cNvPicPr>
            <p:nvPr/>
          </p:nvPicPr>
          <p:blipFill>
            <a:blip r:embed="rId6"/>
            <a:stretch>
              <a:fillRect/>
            </a:stretch>
          </p:blipFill>
          <p:spPr>
            <a:xfrm>
              <a:off x="4571998" y="597780"/>
              <a:ext cx="4448237" cy="2983935"/>
            </a:xfrm>
            <a:prstGeom prst="rect">
              <a:avLst/>
            </a:prstGeom>
            <a:ln>
              <a:solidFill>
                <a:schemeClr val="tx1"/>
              </a:solidFill>
            </a:ln>
          </p:spPr>
        </p:pic>
        <p:sp>
          <p:nvSpPr>
            <p:cNvPr id="28" name="正方形/長方形 27"/>
            <p:cNvSpPr/>
            <p:nvPr/>
          </p:nvSpPr>
          <p:spPr>
            <a:xfrm>
              <a:off x="5450186" y="3460861"/>
              <a:ext cx="2779414" cy="98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513559" y="3358577"/>
              <a:ext cx="3440317" cy="261610"/>
            </a:xfrm>
            <a:prstGeom prst="rect">
              <a:avLst/>
            </a:prstGeom>
            <a:noFill/>
          </p:spPr>
          <p:txBody>
            <a:bodyPr wrap="square" rtlCol="0">
              <a:spAutoFit/>
            </a:bodyPr>
            <a:lstStyle/>
            <a:p>
              <a:r>
                <a:rPr lang="ja-JP" altLang="en-US" sz="1100" dirty="0">
                  <a:latin typeface="HGPｺﾞｼｯｸE" panose="020B0900000000000000" pitchFamily="50" charset="-128"/>
                  <a:ea typeface="HGPｺﾞｼｯｸE" panose="020B0900000000000000" pitchFamily="50" charset="-128"/>
                </a:rPr>
                <a:t>和歌山市　　　　　　和歌山県　　　 　　　全国</a:t>
              </a:r>
              <a:endParaRPr kumimoji="1" lang="ja-JP" altLang="en-US" sz="1100" dirty="0">
                <a:latin typeface="HGPｺﾞｼｯｸE" panose="020B0900000000000000" pitchFamily="50" charset="-128"/>
                <a:ea typeface="HGPｺﾞｼｯｸE" panose="020B0900000000000000" pitchFamily="50" charset="-128"/>
              </a:endParaRPr>
            </a:p>
          </p:txBody>
        </p:sp>
      </p:grpSp>
      <p:sp>
        <p:nvSpPr>
          <p:cNvPr id="2" name="スライド番号プレースホルダー 1"/>
          <p:cNvSpPr>
            <a:spLocks noGrp="1"/>
          </p:cNvSpPr>
          <p:nvPr>
            <p:ph type="sldNum" sz="quarter" idx="12"/>
          </p:nvPr>
        </p:nvSpPr>
        <p:spPr/>
        <p:txBody>
          <a:bodyPr/>
          <a:lstStyle/>
          <a:p>
            <a:fld id="{61519898-4A8B-4E27-9995-89E4CB889D7A}" type="slidenum">
              <a:rPr kumimoji="1" lang="ja-JP" altLang="en-US" smtClean="0"/>
              <a:t>68</a:t>
            </a:fld>
            <a:endParaRPr kumimoji="1" lang="ja-JP" altLang="en-US"/>
          </a:p>
        </p:txBody>
      </p:sp>
    </p:spTree>
    <p:extLst>
      <p:ext uri="{BB962C8B-B14F-4D97-AF65-F5344CB8AC3E}">
        <p14:creationId xmlns:p14="http://schemas.microsoft.com/office/powerpoint/2010/main" val="2818817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8900" y="554283"/>
            <a:ext cx="8966200" cy="1200329"/>
          </a:xfrm>
          <a:prstGeom prst="rect">
            <a:avLst/>
          </a:prstGeom>
          <a:noFill/>
        </p:spPr>
        <p:txBody>
          <a:bodyPr wrap="square" rtlCol="0">
            <a:spAutoFit/>
          </a:bodyPr>
          <a:lstStyle/>
          <a:p>
            <a:r>
              <a:rPr lang="ja-JP" altLang="en-US" sz="1200" dirty="0">
                <a:latin typeface="+mn-ea"/>
              </a:rPr>
              <a:t>　事業計画書の主な項目は下表の通りです。作成に当たっては、まず、自社は何をやりたいのかを明確にし、商品やサービスが会社の使命・目的と合致しているのかを確認する必要があります。そして、その商品やサービスの強みや訴求点から、ターゲットを明確にすることが不可欠です。ターゲットを明確にする段階から、市場調査等の様々なデータが要求されるようになります。ビッグデータの中から的確なデータを抽出し、市場規模やシェア予測等については、新規の商品やサービスであれば、受入れ性等の市場調査も必要になってきます。あらゆる角度からのデータ分析によって、より確実な事業予測が可能となります。このような、分析プロセスを経て、ようやく収支計画にたどり着きます。データ分析に基づくエビデンスをもって、より確実な事業計画の立案が望まれます。　</a:t>
            </a:r>
            <a:endParaRPr lang="en-US" altLang="ja-JP" sz="1200" dirty="0">
              <a:latin typeface="+mn-ea"/>
            </a:endParaRPr>
          </a:p>
        </p:txBody>
      </p:sp>
      <p:sp>
        <p:nvSpPr>
          <p:cNvPr id="3" name="スライド番号プレースホルダー 2"/>
          <p:cNvSpPr>
            <a:spLocks noGrp="1"/>
          </p:cNvSpPr>
          <p:nvPr>
            <p:ph type="sldNum" sz="quarter" idx="12"/>
          </p:nvPr>
        </p:nvSpPr>
        <p:spPr>
          <a:xfrm>
            <a:off x="7086600" y="6611779"/>
            <a:ext cx="2057400" cy="246221"/>
          </a:xfrm>
        </p:spPr>
        <p:txBody>
          <a:bodyPr/>
          <a:lstStyle/>
          <a:p>
            <a:fld id="{61519898-4A8B-4E27-9995-89E4CB889D7A}" type="slidenum">
              <a:rPr kumimoji="1" lang="ja-JP" altLang="en-US" smtClean="0"/>
              <a:t>6</a:t>
            </a:fld>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1410191068"/>
              </p:ext>
            </p:extLst>
          </p:nvPr>
        </p:nvGraphicFramePr>
        <p:xfrm>
          <a:off x="156332" y="1886307"/>
          <a:ext cx="3550269" cy="478917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xmlns="" val="20000"/>
                    </a:ext>
                  </a:extLst>
                </a:gridCol>
                <a:gridCol w="1057013">
                  <a:extLst>
                    <a:ext uri="{9D8B030D-6E8A-4147-A177-3AD203B41FA5}">
                      <a16:colId xmlns:a16="http://schemas.microsoft.com/office/drawing/2014/main" xmlns="" val="20001"/>
                    </a:ext>
                  </a:extLst>
                </a:gridCol>
                <a:gridCol w="2205256">
                  <a:extLst>
                    <a:ext uri="{9D8B030D-6E8A-4147-A177-3AD203B41FA5}">
                      <a16:colId xmlns:a16="http://schemas.microsoft.com/office/drawing/2014/main" xmlns="" val="20002"/>
                    </a:ext>
                  </a:extLst>
                </a:gridCol>
              </a:tblGrid>
              <a:tr h="0">
                <a:tc gridSpan="3">
                  <a:txBody>
                    <a:bodyPr/>
                    <a:lstStyle/>
                    <a:p>
                      <a:pPr algn="l"/>
                      <a:r>
                        <a:rPr lang="ja-JP" altLang="en-US" sz="1200" dirty="0">
                          <a:solidFill>
                            <a:schemeClr val="tx1"/>
                          </a:solidFill>
                          <a:latin typeface="+mn-ea"/>
                          <a:ea typeface="+mn-ea"/>
                        </a:rPr>
                        <a:t>事業計画書の主な項目（例）</a:t>
                      </a:r>
                    </a:p>
                  </a:txBody>
                  <a:tcPr marL="28575" marR="28575" marT="28575" marB="2857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pPr algn="l"/>
                      <a:endParaRPr kumimoji="1" lang="ja-JP" altLang="en-US" sz="1200" dirty="0">
                        <a:latin typeface="+mn-ea"/>
                        <a:ea typeface="+mn-ea"/>
                      </a:endParaRPr>
                    </a:p>
                  </a:txBody>
                  <a:tcPr/>
                </a:tc>
                <a:extLst>
                  <a:ext uri="{0D108BD9-81ED-4DB2-BD59-A6C34878D82A}">
                    <a16:rowId xmlns:a16="http://schemas.microsoft.com/office/drawing/2014/main" xmlns="" val="10000"/>
                  </a:ext>
                </a:extLst>
              </a:tr>
              <a:tr h="0">
                <a:tc>
                  <a:txBody>
                    <a:bodyPr/>
                    <a:lstStyle/>
                    <a:p>
                      <a:pPr algn="ctr"/>
                      <a:r>
                        <a:rPr lang="en-US" altLang="ja-JP" sz="1200" dirty="0">
                          <a:solidFill>
                            <a:schemeClr val="tx1"/>
                          </a:solidFill>
                          <a:latin typeface="+mn-ea"/>
                          <a:ea typeface="+mn-ea"/>
                        </a:rPr>
                        <a:t>1</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mn-ea"/>
                          <a:ea typeface="+mn-ea"/>
                        </a:rPr>
                        <a:t>プレビュー</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en-US" altLang="ja-JP" sz="1200" dirty="0">
                          <a:solidFill>
                            <a:schemeClr val="tx1"/>
                          </a:solidFill>
                          <a:latin typeface="+mn-ea"/>
                          <a:ea typeface="+mn-ea"/>
                        </a:rPr>
                        <a:t>1. </a:t>
                      </a:r>
                      <a:r>
                        <a:rPr lang="ja-JP" altLang="en-US" sz="1200" dirty="0">
                          <a:solidFill>
                            <a:schemeClr val="tx1"/>
                          </a:solidFill>
                          <a:latin typeface="+mn-ea"/>
                          <a:ea typeface="+mn-ea"/>
                        </a:rPr>
                        <a:t>表紙</a:t>
                      </a:r>
                      <a:br>
                        <a:rPr lang="ja-JP" altLang="en-US" sz="1200" dirty="0">
                          <a:solidFill>
                            <a:schemeClr val="tx1"/>
                          </a:solidFill>
                          <a:latin typeface="+mn-ea"/>
                          <a:ea typeface="+mn-ea"/>
                        </a:rPr>
                      </a:br>
                      <a:r>
                        <a:rPr lang="en-US" altLang="ja-JP" sz="1200" dirty="0">
                          <a:solidFill>
                            <a:schemeClr val="tx1"/>
                          </a:solidFill>
                          <a:latin typeface="+mn-ea"/>
                          <a:ea typeface="+mn-ea"/>
                        </a:rPr>
                        <a:t>2. </a:t>
                      </a:r>
                      <a:r>
                        <a:rPr lang="ja-JP" altLang="en-US" sz="1200" dirty="0">
                          <a:solidFill>
                            <a:schemeClr val="tx1"/>
                          </a:solidFill>
                          <a:latin typeface="+mn-ea"/>
                          <a:ea typeface="+mn-ea"/>
                        </a:rPr>
                        <a:t>サマリー</a:t>
                      </a:r>
                      <a:br>
                        <a:rPr lang="ja-JP" altLang="en-US" sz="1200" dirty="0">
                          <a:solidFill>
                            <a:schemeClr val="tx1"/>
                          </a:solidFill>
                          <a:latin typeface="+mn-ea"/>
                          <a:ea typeface="+mn-ea"/>
                        </a:rPr>
                      </a:br>
                      <a:r>
                        <a:rPr lang="en-US" altLang="ja-JP" sz="1200" dirty="0">
                          <a:solidFill>
                            <a:schemeClr val="tx1"/>
                          </a:solidFill>
                          <a:latin typeface="+mn-ea"/>
                          <a:ea typeface="+mn-ea"/>
                        </a:rPr>
                        <a:t>3. </a:t>
                      </a:r>
                      <a:r>
                        <a:rPr lang="ja-JP" altLang="en-US" sz="1200" dirty="0">
                          <a:solidFill>
                            <a:schemeClr val="tx1"/>
                          </a:solidFill>
                          <a:latin typeface="+mn-ea"/>
                          <a:ea typeface="+mn-ea"/>
                        </a:rPr>
                        <a:t>目次</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0">
                <a:tc>
                  <a:txBody>
                    <a:bodyPr/>
                    <a:lstStyle/>
                    <a:p>
                      <a:pPr algn="ctr"/>
                      <a:r>
                        <a:rPr lang="en-US" altLang="ja-JP" sz="1200" dirty="0">
                          <a:solidFill>
                            <a:schemeClr val="tx1"/>
                          </a:solidFill>
                          <a:latin typeface="+mn-ea"/>
                          <a:ea typeface="+mn-ea"/>
                        </a:rPr>
                        <a:t>2</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mn-ea"/>
                          <a:ea typeface="+mn-ea"/>
                        </a:rPr>
                        <a:t>事業の全体像</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en-US" altLang="ja-JP" sz="1200" dirty="0">
                          <a:solidFill>
                            <a:schemeClr val="tx1"/>
                          </a:solidFill>
                          <a:latin typeface="+mn-ea"/>
                          <a:ea typeface="+mn-ea"/>
                        </a:rPr>
                        <a:t>1. </a:t>
                      </a:r>
                      <a:r>
                        <a:rPr lang="ja-JP" altLang="en-US" sz="1200" dirty="0">
                          <a:solidFill>
                            <a:schemeClr val="tx1"/>
                          </a:solidFill>
                          <a:latin typeface="+mn-ea"/>
                          <a:ea typeface="+mn-ea"/>
                        </a:rPr>
                        <a:t>経営理念</a:t>
                      </a:r>
                      <a:br>
                        <a:rPr lang="ja-JP" altLang="en-US" sz="1200" dirty="0">
                          <a:solidFill>
                            <a:schemeClr val="tx1"/>
                          </a:solidFill>
                          <a:latin typeface="+mn-ea"/>
                          <a:ea typeface="+mn-ea"/>
                        </a:rPr>
                      </a:br>
                      <a:r>
                        <a:rPr lang="en-US" altLang="ja-JP" sz="1200" dirty="0">
                          <a:solidFill>
                            <a:schemeClr val="tx1"/>
                          </a:solidFill>
                          <a:latin typeface="+mn-ea"/>
                          <a:ea typeface="+mn-ea"/>
                        </a:rPr>
                        <a:t>2. </a:t>
                      </a:r>
                      <a:r>
                        <a:rPr lang="ja-JP" altLang="en-US" sz="1200" dirty="0">
                          <a:solidFill>
                            <a:schemeClr val="tx1"/>
                          </a:solidFill>
                          <a:latin typeface="+mn-ea"/>
                          <a:ea typeface="+mn-ea"/>
                        </a:rPr>
                        <a:t>事業の内容</a:t>
                      </a:r>
                      <a:br>
                        <a:rPr lang="ja-JP" altLang="en-US" sz="1200" dirty="0">
                          <a:solidFill>
                            <a:schemeClr val="tx1"/>
                          </a:solidFill>
                          <a:latin typeface="+mn-ea"/>
                          <a:ea typeface="+mn-ea"/>
                        </a:rPr>
                      </a:br>
                      <a:r>
                        <a:rPr lang="en-US" altLang="ja-JP" sz="1200" dirty="0">
                          <a:solidFill>
                            <a:schemeClr val="tx1"/>
                          </a:solidFill>
                          <a:latin typeface="+mn-ea"/>
                          <a:ea typeface="+mn-ea"/>
                        </a:rPr>
                        <a:t>3. </a:t>
                      </a:r>
                      <a:r>
                        <a:rPr lang="ja-JP" altLang="en-US" sz="1200" dirty="0">
                          <a:solidFill>
                            <a:schemeClr val="tx1"/>
                          </a:solidFill>
                          <a:latin typeface="+mn-ea"/>
                          <a:ea typeface="+mn-ea"/>
                        </a:rPr>
                        <a:t>ターゲットとする市場</a:t>
                      </a:r>
                      <a:br>
                        <a:rPr lang="ja-JP" altLang="en-US" sz="1200" dirty="0">
                          <a:solidFill>
                            <a:schemeClr val="tx1"/>
                          </a:solidFill>
                          <a:latin typeface="+mn-ea"/>
                          <a:ea typeface="+mn-ea"/>
                        </a:rPr>
                      </a:br>
                      <a:r>
                        <a:rPr lang="en-US" altLang="ja-JP" sz="1200" dirty="0">
                          <a:solidFill>
                            <a:schemeClr val="tx1"/>
                          </a:solidFill>
                          <a:latin typeface="+mn-ea"/>
                          <a:ea typeface="+mn-ea"/>
                        </a:rPr>
                        <a:t>4. </a:t>
                      </a:r>
                      <a:r>
                        <a:rPr lang="ja-JP" altLang="en-US" sz="1200" dirty="0">
                          <a:solidFill>
                            <a:schemeClr val="tx1"/>
                          </a:solidFill>
                          <a:latin typeface="+mn-ea"/>
                          <a:ea typeface="+mn-ea"/>
                        </a:rPr>
                        <a:t>顧客ニーズ</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0">
                <a:tc>
                  <a:txBody>
                    <a:bodyPr/>
                    <a:lstStyle/>
                    <a:p>
                      <a:pPr algn="ctr"/>
                      <a:r>
                        <a:rPr lang="en-US" altLang="ja-JP" sz="1200" dirty="0">
                          <a:solidFill>
                            <a:schemeClr val="tx1"/>
                          </a:solidFill>
                          <a:latin typeface="+mn-ea"/>
                          <a:ea typeface="+mn-ea"/>
                        </a:rPr>
                        <a:t>3</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mn-ea"/>
                          <a:ea typeface="+mn-ea"/>
                        </a:rPr>
                        <a:t>事業の分析</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en-US" altLang="ja-JP" sz="1200" dirty="0">
                          <a:solidFill>
                            <a:schemeClr val="tx1"/>
                          </a:solidFill>
                          <a:latin typeface="+mn-ea"/>
                          <a:ea typeface="+mn-ea"/>
                        </a:rPr>
                        <a:t>1. </a:t>
                      </a:r>
                      <a:r>
                        <a:rPr lang="ja-JP" altLang="en-US" sz="1200" dirty="0">
                          <a:solidFill>
                            <a:schemeClr val="tx1"/>
                          </a:solidFill>
                          <a:latin typeface="+mn-ea"/>
                          <a:ea typeface="+mn-ea"/>
                        </a:rPr>
                        <a:t>新規性・独自性</a:t>
                      </a:r>
                      <a:br>
                        <a:rPr lang="ja-JP" altLang="en-US" sz="1200" dirty="0">
                          <a:solidFill>
                            <a:schemeClr val="tx1"/>
                          </a:solidFill>
                          <a:latin typeface="+mn-ea"/>
                          <a:ea typeface="+mn-ea"/>
                        </a:rPr>
                      </a:br>
                      <a:r>
                        <a:rPr lang="en-US" altLang="ja-JP" sz="1200" dirty="0">
                          <a:solidFill>
                            <a:schemeClr val="tx1"/>
                          </a:solidFill>
                          <a:latin typeface="+mn-ea"/>
                          <a:ea typeface="+mn-ea"/>
                        </a:rPr>
                        <a:t>2. </a:t>
                      </a:r>
                      <a:r>
                        <a:rPr lang="ja-JP" altLang="en-US" sz="1200" dirty="0">
                          <a:solidFill>
                            <a:schemeClr val="tx1"/>
                          </a:solidFill>
                          <a:latin typeface="+mn-ea"/>
                          <a:ea typeface="+mn-ea"/>
                        </a:rPr>
                        <a:t>市場規模と特性</a:t>
                      </a:r>
                      <a:br>
                        <a:rPr lang="ja-JP" altLang="en-US" sz="1200" dirty="0">
                          <a:solidFill>
                            <a:schemeClr val="tx1"/>
                          </a:solidFill>
                          <a:latin typeface="+mn-ea"/>
                          <a:ea typeface="+mn-ea"/>
                        </a:rPr>
                      </a:br>
                      <a:r>
                        <a:rPr lang="en-US" altLang="ja-JP" sz="1200" dirty="0">
                          <a:solidFill>
                            <a:schemeClr val="tx1"/>
                          </a:solidFill>
                          <a:latin typeface="+mn-ea"/>
                          <a:ea typeface="+mn-ea"/>
                        </a:rPr>
                        <a:t>3. </a:t>
                      </a:r>
                      <a:r>
                        <a:rPr lang="ja-JP" altLang="en-US" sz="1200" dirty="0">
                          <a:solidFill>
                            <a:schemeClr val="tx1"/>
                          </a:solidFill>
                          <a:latin typeface="+mn-ea"/>
                          <a:ea typeface="+mn-ea"/>
                        </a:rPr>
                        <a:t>競合状況と優位性</a:t>
                      </a:r>
                      <a:br>
                        <a:rPr lang="ja-JP" altLang="en-US" sz="1200" dirty="0">
                          <a:solidFill>
                            <a:schemeClr val="tx1"/>
                          </a:solidFill>
                          <a:latin typeface="+mn-ea"/>
                          <a:ea typeface="+mn-ea"/>
                        </a:rPr>
                      </a:br>
                      <a:r>
                        <a:rPr lang="en-US" altLang="ja-JP" sz="1200" dirty="0">
                          <a:solidFill>
                            <a:schemeClr val="tx1"/>
                          </a:solidFill>
                          <a:latin typeface="+mn-ea"/>
                          <a:ea typeface="+mn-ea"/>
                        </a:rPr>
                        <a:t>4. </a:t>
                      </a:r>
                      <a:r>
                        <a:rPr lang="ja-JP" altLang="en-US" sz="1200" dirty="0">
                          <a:solidFill>
                            <a:schemeClr val="tx1"/>
                          </a:solidFill>
                          <a:latin typeface="+mn-ea"/>
                          <a:ea typeface="+mn-ea"/>
                        </a:rPr>
                        <a:t>マーケットポジション</a:t>
                      </a:r>
                      <a:br>
                        <a:rPr lang="ja-JP" altLang="en-US" sz="1200" dirty="0">
                          <a:solidFill>
                            <a:schemeClr val="tx1"/>
                          </a:solidFill>
                          <a:latin typeface="+mn-ea"/>
                          <a:ea typeface="+mn-ea"/>
                        </a:rPr>
                      </a:br>
                      <a:r>
                        <a:rPr lang="en-US" altLang="ja-JP" sz="1200" dirty="0">
                          <a:solidFill>
                            <a:schemeClr val="tx1"/>
                          </a:solidFill>
                          <a:latin typeface="+mn-ea"/>
                          <a:ea typeface="+mn-ea"/>
                        </a:rPr>
                        <a:t>5. </a:t>
                      </a:r>
                      <a:r>
                        <a:rPr lang="ja-JP" altLang="en-US" sz="1200" dirty="0">
                          <a:solidFill>
                            <a:schemeClr val="tx1"/>
                          </a:solidFill>
                          <a:latin typeface="+mn-ea"/>
                          <a:ea typeface="+mn-ea"/>
                        </a:rPr>
                        <a:t>リスク分析</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0">
                <a:tc>
                  <a:txBody>
                    <a:bodyPr/>
                    <a:lstStyle/>
                    <a:p>
                      <a:pPr algn="ctr"/>
                      <a:r>
                        <a:rPr lang="en-US" altLang="ja-JP" sz="1200" dirty="0">
                          <a:solidFill>
                            <a:schemeClr val="tx1"/>
                          </a:solidFill>
                          <a:latin typeface="+mn-ea"/>
                          <a:ea typeface="+mn-ea"/>
                        </a:rPr>
                        <a:t>4</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mn-ea"/>
                          <a:ea typeface="+mn-ea"/>
                        </a:rPr>
                        <a:t>事業展開</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en-US" altLang="ja-JP" sz="1200" dirty="0">
                          <a:solidFill>
                            <a:schemeClr val="tx1"/>
                          </a:solidFill>
                          <a:latin typeface="+mn-ea"/>
                          <a:ea typeface="+mn-ea"/>
                        </a:rPr>
                        <a:t>1. </a:t>
                      </a:r>
                      <a:r>
                        <a:rPr lang="ja-JP" altLang="en-US" sz="1200" dirty="0">
                          <a:solidFill>
                            <a:schemeClr val="tx1"/>
                          </a:solidFill>
                          <a:latin typeface="+mn-ea"/>
                          <a:ea typeface="+mn-ea"/>
                        </a:rPr>
                        <a:t>商品開発計画</a:t>
                      </a:r>
                      <a:br>
                        <a:rPr lang="ja-JP" altLang="en-US" sz="1200" dirty="0">
                          <a:solidFill>
                            <a:schemeClr val="tx1"/>
                          </a:solidFill>
                          <a:latin typeface="+mn-ea"/>
                          <a:ea typeface="+mn-ea"/>
                        </a:rPr>
                      </a:br>
                      <a:r>
                        <a:rPr lang="en-US" altLang="ja-JP" sz="1200" dirty="0">
                          <a:solidFill>
                            <a:schemeClr val="tx1"/>
                          </a:solidFill>
                          <a:latin typeface="+mn-ea"/>
                          <a:ea typeface="+mn-ea"/>
                        </a:rPr>
                        <a:t>2. </a:t>
                      </a:r>
                      <a:r>
                        <a:rPr lang="ja-JP" altLang="en-US" sz="1200" dirty="0">
                          <a:solidFill>
                            <a:schemeClr val="tx1"/>
                          </a:solidFill>
                          <a:latin typeface="+mn-ea"/>
                          <a:ea typeface="+mn-ea"/>
                        </a:rPr>
                        <a:t>製造・調達計画</a:t>
                      </a:r>
                      <a:br>
                        <a:rPr lang="ja-JP" altLang="en-US" sz="1200" dirty="0">
                          <a:solidFill>
                            <a:schemeClr val="tx1"/>
                          </a:solidFill>
                          <a:latin typeface="+mn-ea"/>
                          <a:ea typeface="+mn-ea"/>
                        </a:rPr>
                      </a:br>
                      <a:r>
                        <a:rPr lang="en-US" altLang="ja-JP" sz="1200" dirty="0">
                          <a:solidFill>
                            <a:schemeClr val="tx1"/>
                          </a:solidFill>
                          <a:latin typeface="+mn-ea"/>
                          <a:ea typeface="+mn-ea"/>
                        </a:rPr>
                        <a:t>3. </a:t>
                      </a:r>
                      <a:r>
                        <a:rPr lang="ja-JP" altLang="en-US" sz="1200" dirty="0">
                          <a:solidFill>
                            <a:schemeClr val="tx1"/>
                          </a:solidFill>
                          <a:latin typeface="+mn-ea"/>
                          <a:ea typeface="+mn-ea"/>
                        </a:rPr>
                        <a:t>販売計画</a:t>
                      </a:r>
                      <a:br>
                        <a:rPr lang="ja-JP" altLang="en-US" sz="1200" dirty="0">
                          <a:solidFill>
                            <a:schemeClr val="tx1"/>
                          </a:solidFill>
                          <a:latin typeface="+mn-ea"/>
                          <a:ea typeface="+mn-ea"/>
                        </a:rPr>
                      </a:br>
                      <a:r>
                        <a:rPr lang="en-US" altLang="ja-JP" sz="1200" dirty="0">
                          <a:solidFill>
                            <a:schemeClr val="tx1"/>
                          </a:solidFill>
                          <a:latin typeface="+mn-ea"/>
                          <a:ea typeface="+mn-ea"/>
                        </a:rPr>
                        <a:t>4. </a:t>
                      </a:r>
                      <a:r>
                        <a:rPr lang="ja-JP" altLang="en-US" sz="1200" dirty="0">
                          <a:solidFill>
                            <a:schemeClr val="tx1"/>
                          </a:solidFill>
                          <a:latin typeface="+mn-ea"/>
                          <a:ea typeface="+mn-ea"/>
                        </a:rPr>
                        <a:t>将来（</a:t>
                      </a:r>
                      <a:r>
                        <a:rPr lang="en-US" altLang="ja-JP" sz="1200" dirty="0">
                          <a:solidFill>
                            <a:schemeClr val="tx1"/>
                          </a:solidFill>
                          <a:latin typeface="+mn-ea"/>
                          <a:ea typeface="+mn-ea"/>
                        </a:rPr>
                        <a:t>3</a:t>
                      </a:r>
                      <a:r>
                        <a:rPr lang="ja-JP" altLang="en-US" sz="1200" dirty="0">
                          <a:solidFill>
                            <a:schemeClr val="tx1"/>
                          </a:solidFill>
                          <a:latin typeface="+mn-ea"/>
                          <a:ea typeface="+mn-ea"/>
                        </a:rPr>
                        <a:t>～</a:t>
                      </a:r>
                      <a:r>
                        <a:rPr lang="en-US" altLang="ja-JP" sz="1200" dirty="0">
                          <a:solidFill>
                            <a:schemeClr val="tx1"/>
                          </a:solidFill>
                          <a:latin typeface="+mn-ea"/>
                          <a:ea typeface="+mn-ea"/>
                        </a:rPr>
                        <a:t>5</a:t>
                      </a:r>
                      <a:r>
                        <a:rPr lang="ja-JP" altLang="en-US" sz="1200" dirty="0">
                          <a:solidFill>
                            <a:schemeClr val="tx1"/>
                          </a:solidFill>
                          <a:latin typeface="+mn-ea"/>
                          <a:ea typeface="+mn-ea"/>
                        </a:rPr>
                        <a:t>年後）戦略</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0">
                <a:tc>
                  <a:txBody>
                    <a:bodyPr/>
                    <a:lstStyle/>
                    <a:p>
                      <a:pPr algn="ctr"/>
                      <a:r>
                        <a:rPr lang="en-US" altLang="ja-JP" sz="1200" dirty="0">
                          <a:solidFill>
                            <a:schemeClr val="tx1"/>
                          </a:solidFill>
                          <a:latin typeface="+mn-ea"/>
                          <a:ea typeface="+mn-ea"/>
                        </a:rPr>
                        <a:t>5</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mn-ea"/>
                          <a:ea typeface="+mn-ea"/>
                        </a:rPr>
                        <a:t>財務計画</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en-US" altLang="ja-JP" sz="1200" dirty="0">
                          <a:solidFill>
                            <a:schemeClr val="tx1"/>
                          </a:solidFill>
                          <a:latin typeface="+mn-ea"/>
                          <a:ea typeface="+mn-ea"/>
                        </a:rPr>
                        <a:t>1. </a:t>
                      </a:r>
                      <a:r>
                        <a:rPr lang="ja-JP" altLang="en-US" sz="1200" dirty="0">
                          <a:solidFill>
                            <a:schemeClr val="tx1"/>
                          </a:solidFill>
                          <a:latin typeface="+mn-ea"/>
                          <a:ea typeface="+mn-ea"/>
                        </a:rPr>
                        <a:t>収支計画</a:t>
                      </a:r>
                      <a:br>
                        <a:rPr lang="ja-JP" altLang="en-US" sz="1200" dirty="0">
                          <a:solidFill>
                            <a:schemeClr val="tx1"/>
                          </a:solidFill>
                          <a:latin typeface="+mn-ea"/>
                          <a:ea typeface="+mn-ea"/>
                        </a:rPr>
                      </a:br>
                      <a:r>
                        <a:rPr lang="en-US" altLang="ja-JP" sz="1200" dirty="0">
                          <a:solidFill>
                            <a:schemeClr val="tx1"/>
                          </a:solidFill>
                          <a:latin typeface="+mn-ea"/>
                          <a:ea typeface="+mn-ea"/>
                        </a:rPr>
                        <a:t>2. </a:t>
                      </a:r>
                      <a:r>
                        <a:rPr lang="ja-JP" altLang="en-US" sz="1200" dirty="0">
                          <a:solidFill>
                            <a:schemeClr val="tx1"/>
                          </a:solidFill>
                          <a:latin typeface="+mn-ea"/>
                          <a:ea typeface="+mn-ea"/>
                        </a:rPr>
                        <a:t>資金計画</a:t>
                      </a:r>
                      <a:br>
                        <a:rPr lang="ja-JP" altLang="en-US" sz="1200" dirty="0">
                          <a:solidFill>
                            <a:schemeClr val="tx1"/>
                          </a:solidFill>
                          <a:latin typeface="+mn-ea"/>
                          <a:ea typeface="+mn-ea"/>
                        </a:rPr>
                      </a:br>
                      <a:r>
                        <a:rPr lang="en-US" altLang="ja-JP" sz="1200" dirty="0">
                          <a:solidFill>
                            <a:schemeClr val="tx1"/>
                          </a:solidFill>
                          <a:latin typeface="+mn-ea"/>
                          <a:ea typeface="+mn-ea"/>
                        </a:rPr>
                        <a:t>3. </a:t>
                      </a:r>
                      <a:r>
                        <a:rPr lang="ja-JP" altLang="en-US" sz="1200" dirty="0">
                          <a:solidFill>
                            <a:schemeClr val="tx1"/>
                          </a:solidFill>
                          <a:latin typeface="+mn-ea"/>
                          <a:ea typeface="+mn-ea"/>
                        </a:rPr>
                        <a:t>財務分析</a:t>
                      </a:r>
                      <a:endParaRPr lang="en-US" altLang="ja-JP" sz="1200" dirty="0">
                        <a:solidFill>
                          <a:schemeClr val="tx1"/>
                        </a:solidFill>
                        <a:latin typeface="+mn-ea"/>
                        <a:ea typeface="+mn-ea"/>
                      </a:endParaRPr>
                    </a:p>
                    <a:p>
                      <a:pPr algn="l"/>
                      <a:r>
                        <a:rPr lang="ja-JP" altLang="en-US" sz="1200" dirty="0">
                          <a:solidFill>
                            <a:schemeClr val="tx1"/>
                          </a:solidFill>
                          <a:latin typeface="+mn-ea"/>
                          <a:ea typeface="+mn-ea"/>
                        </a:rPr>
                        <a:t>　　（損益分岐・財務指標分析等）</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0">
                <a:tc>
                  <a:txBody>
                    <a:bodyPr/>
                    <a:lstStyle/>
                    <a:p>
                      <a:pPr algn="ctr"/>
                      <a:r>
                        <a:rPr lang="en-US" altLang="ja-JP" sz="1200" dirty="0">
                          <a:solidFill>
                            <a:schemeClr val="tx1"/>
                          </a:solidFill>
                          <a:latin typeface="+mn-ea"/>
                          <a:ea typeface="+mn-ea"/>
                        </a:rPr>
                        <a:t>6</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mn-ea"/>
                          <a:ea typeface="+mn-ea"/>
                        </a:rPr>
                        <a:t>プロフィール</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en-US" altLang="ja-JP" sz="1200" dirty="0">
                          <a:solidFill>
                            <a:schemeClr val="tx1"/>
                          </a:solidFill>
                          <a:latin typeface="+mn-ea"/>
                          <a:ea typeface="+mn-ea"/>
                        </a:rPr>
                        <a:t>1. </a:t>
                      </a:r>
                      <a:r>
                        <a:rPr lang="ja-JP" altLang="en-US" sz="1200" dirty="0">
                          <a:solidFill>
                            <a:schemeClr val="tx1"/>
                          </a:solidFill>
                          <a:latin typeface="+mn-ea"/>
                          <a:ea typeface="+mn-ea"/>
                        </a:rPr>
                        <a:t>会社概要</a:t>
                      </a:r>
                      <a:br>
                        <a:rPr lang="ja-JP" altLang="en-US" sz="1200" dirty="0">
                          <a:solidFill>
                            <a:schemeClr val="tx1"/>
                          </a:solidFill>
                          <a:latin typeface="+mn-ea"/>
                          <a:ea typeface="+mn-ea"/>
                        </a:rPr>
                      </a:br>
                      <a:r>
                        <a:rPr lang="en-US" altLang="ja-JP" sz="1200" dirty="0">
                          <a:solidFill>
                            <a:schemeClr val="tx1"/>
                          </a:solidFill>
                          <a:latin typeface="+mn-ea"/>
                          <a:ea typeface="+mn-ea"/>
                        </a:rPr>
                        <a:t>2. </a:t>
                      </a:r>
                      <a:r>
                        <a:rPr lang="ja-JP" altLang="en-US" sz="1200" dirty="0">
                          <a:solidFill>
                            <a:schemeClr val="tx1"/>
                          </a:solidFill>
                          <a:latin typeface="+mn-ea"/>
                          <a:ea typeface="+mn-ea"/>
                        </a:rPr>
                        <a:t>経営陣プロフィール</a:t>
                      </a:r>
                      <a:br>
                        <a:rPr lang="ja-JP" altLang="en-US" sz="1200" dirty="0">
                          <a:solidFill>
                            <a:schemeClr val="tx1"/>
                          </a:solidFill>
                          <a:latin typeface="+mn-ea"/>
                          <a:ea typeface="+mn-ea"/>
                        </a:rPr>
                      </a:br>
                      <a:r>
                        <a:rPr lang="en-US" altLang="ja-JP" sz="1200" dirty="0">
                          <a:solidFill>
                            <a:schemeClr val="tx1"/>
                          </a:solidFill>
                          <a:latin typeface="+mn-ea"/>
                          <a:ea typeface="+mn-ea"/>
                        </a:rPr>
                        <a:t>3. </a:t>
                      </a:r>
                      <a:r>
                        <a:rPr lang="ja-JP" altLang="en-US" sz="1200" dirty="0">
                          <a:solidFill>
                            <a:schemeClr val="tx1"/>
                          </a:solidFill>
                          <a:latin typeface="+mn-ea"/>
                          <a:ea typeface="+mn-ea"/>
                        </a:rPr>
                        <a:t>社外ネットワーク</a:t>
                      </a:r>
                    </a:p>
                  </a:txBody>
                  <a:tcPr marL="28575" marR="28575" marT="28575" marB="2857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bl>
          </a:graphicData>
        </a:graphic>
      </p:graphicFrame>
      <p:sp>
        <p:nvSpPr>
          <p:cNvPr id="6" name="テキスト ボックス 5"/>
          <p:cNvSpPr txBox="1"/>
          <p:nvPr/>
        </p:nvSpPr>
        <p:spPr>
          <a:xfrm>
            <a:off x="3975101" y="1847038"/>
            <a:ext cx="3324835" cy="954107"/>
          </a:xfrm>
          <a:prstGeom prst="rect">
            <a:avLst/>
          </a:prstGeom>
          <a:noFill/>
          <a:ln>
            <a:solidFill>
              <a:schemeClr val="tx1"/>
            </a:solidFill>
          </a:ln>
        </p:spPr>
        <p:txBody>
          <a:bodyPr wrap="square" rtlCol="0">
            <a:spAutoFit/>
          </a:bodyPr>
          <a:lstStyle/>
          <a:p>
            <a:r>
              <a:rPr kumimoji="1" lang="ja-JP" altLang="en-US" sz="1400" dirty="0">
                <a:latin typeface="+mn-ea"/>
              </a:rPr>
              <a:t>使命</a:t>
            </a:r>
            <a:r>
              <a:rPr kumimoji="1" lang="ja-JP" altLang="en-US" sz="1100" dirty="0">
                <a:latin typeface="+mn-ea"/>
              </a:rPr>
              <a:t>　　　　　　　　　 　    なんのためにやるのか</a:t>
            </a:r>
            <a:endParaRPr kumimoji="1" lang="en-US" altLang="ja-JP" sz="1100" dirty="0">
              <a:latin typeface="+mn-ea"/>
            </a:endParaRPr>
          </a:p>
          <a:p>
            <a:r>
              <a:rPr lang="ja-JP" altLang="en-US" sz="1400" dirty="0">
                <a:latin typeface="+mn-ea"/>
              </a:rPr>
              <a:t>ビジョン</a:t>
            </a:r>
            <a:r>
              <a:rPr lang="ja-JP" altLang="en-US" sz="1100" dirty="0">
                <a:latin typeface="+mn-ea"/>
              </a:rPr>
              <a:t>　　　　　　　　    どんな会社を目指すのか</a:t>
            </a:r>
            <a:endParaRPr lang="en-US" altLang="ja-JP" sz="1100" dirty="0">
              <a:latin typeface="+mn-ea"/>
            </a:endParaRPr>
          </a:p>
          <a:p>
            <a:r>
              <a:rPr lang="ja-JP" altLang="en-US" sz="1400" dirty="0">
                <a:latin typeface="+mn-ea"/>
              </a:rPr>
              <a:t>基本とする価値観</a:t>
            </a:r>
            <a:r>
              <a:rPr lang="ja-JP" altLang="en-US" sz="1100" dirty="0">
                <a:latin typeface="+mn-ea"/>
              </a:rPr>
              <a:t>   何を大切にするのか</a:t>
            </a:r>
            <a:endParaRPr lang="en-US" altLang="ja-JP" sz="1100" dirty="0">
              <a:latin typeface="+mn-ea"/>
            </a:endParaRPr>
          </a:p>
          <a:p>
            <a:r>
              <a:rPr lang="ja-JP" altLang="en-US" sz="1400" dirty="0">
                <a:latin typeface="+mn-ea"/>
              </a:rPr>
              <a:t>行動原則</a:t>
            </a:r>
            <a:r>
              <a:rPr lang="ja-JP" altLang="en-US" sz="1100" dirty="0">
                <a:latin typeface="+mn-ea"/>
              </a:rPr>
              <a:t>　　　            どんな行動をするのか　　</a:t>
            </a:r>
            <a:endParaRPr kumimoji="1" lang="ja-JP" altLang="en-US" sz="1100" dirty="0">
              <a:latin typeface="+mn-ea"/>
            </a:endParaRPr>
          </a:p>
        </p:txBody>
      </p:sp>
      <p:sp>
        <p:nvSpPr>
          <p:cNvPr id="7" name="テキスト ボックス 6"/>
          <p:cNvSpPr txBox="1"/>
          <p:nvPr/>
        </p:nvSpPr>
        <p:spPr>
          <a:xfrm>
            <a:off x="3975101" y="2966025"/>
            <a:ext cx="3317874" cy="3785652"/>
          </a:xfrm>
          <a:prstGeom prst="rect">
            <a:avLst/>
          </a:prstGeom>
          <a:noFill/>
          <a:ln>
            <a:solidFill>
              <a:schemeClr val="tx1"/>
            </a:solidFill>
          </a:ln>
        </p:spPr>
        <p:txBody>
          <a:bodyPr wrap="square" rtlCol="0">
            <a:spAutoFit/>
          </a:bodyPr>
          <a:lstStyle/>
          <a:p>
            <a:r>
              <a:rPr lang="ja-JP" altLang="en-US" sz="1200" dirty="0"/>
              <a:t>＜マーケティング戦略＞</a:t>
            </a:r>
            <a:endParaRPr lang="en-US" altLang="ja-JP" sz="1200" dirty="0"/>
          </a:p>
          <a:p>
            <a:r>
              <a:rPr kumimoji="1" lang="ja-JP" altLang="en-US" sz="1200" dirty="0"/>
              <a:t>〇事業（商品、サービス等）のコンセプトは？</a:t>
            </a:r>
            <a:endParaRPr kumimoji="1" lang="en-US" altLang="ja-JP" sz="1200" dirty="0"/>
          </a:p>
          <a:p>
            <a:r>
              <a:rPr lang="ja-JP" altLang="en-US" sz="1200" dirty="0"/>
              <a:t>　　・強みと弱み（</a:t>
            </a:r>
            <a:r>
              <a:rPr lang="en-US" altLang="ja-JP" sz="1200" dirty="0"/>
              <a:t>SWOT</a:t>
            </a:r>
            <a:r>
              <a:rPr lang="ja-JP" altLang="en-US" sz="1200" dirty="0"/>
              <a:t>分析）は？</a:t>
            </a:r>
            <a:endParaRPr kumimoji="1" lang="en-US" altLang="ja-JP" sz="1200" dirty="0"/>
          </a:p>
          <a:p>
            <a:r>
              <a:rPr lang="ja-JP" altLang="en-US" sz="1200" dirty="0"/>
              <a:t>〇事業の訴求点は？</a:t>
            </a:r>
            <a:endParaRPr lang="en-US" altLang="ja-JP" sz="1200" dirty="0"/>
          </a:p>
          <a:p>
            <a:r>
              <a:rPr kumimoji="1" lang="ja-JP" altLang="en-US" sz="1200" dirty="0"/>
              <a:t>〇ターゲットは？</a:t>
            </a:r>
            <a:endParaRPr kumimoji="1" lang="en-US" altLang="ja-JP" sz="1200" dirty="0"/>
          </a:p>
          <a:p>
            <a:r>
              <a:rPr lang="ja-JP" altLang="en-US" sz="1200" dirty="0"/>
              <a:t>　　・その市場はどこか？　</a:t>
            </a:r>
            <a:endParaRPr lang="en-US" altLang="ja-JP" sz="1200" dirty="0"/>
          </a:p>
          <a:p>
            <a:r>
              <a:rPr lang="ja-JP" altLang="en-US" sz="1200" dirty="0"/>
              <a:t>　　・市場の規模は？</a:t>
            </a:r>
            <a:endParaRPr lang="en-US" altLang="ja-JP" sz="1200" dirty="0"/>
          </a:p>
          <a:p>
            <a:r>
              <a:rPr kumimoji="1" lang="ja-JP" altLang="en-US" sz="1200" dirty="0"/>
              <a:t>　　・市場における競合は？</a:t>
            </a:r>
            <a:endParaRPr kumimoji="1" lang="en-US" altLang="ja-JP" sz="1200" dirty="0"/>
          </a:p>
          <a:p>
            <a:r>
              <a:rPr lang="ja-JP" altLang="en-US" sz="1200" dirty="0"/>
              <a:t>　　・競合に対する優位性はあるか？</a:t>
            </a:r>
            <a:endParaRPr lang="en-US" altLang="ja-JP" sz="1200" dirty="0"/>
          </a:p>
          <a:p>
            <a:r>
              <a:rPr kumimoji="1" lang="ja-JP" altLang="en-US" sz="1200" dirty="0"/>
              <a:t>　　　　パフォーマンス／コスト、立地条件</a:t>
            </a:r>
            <a:endParaRPr kumimoji="1" lang="en-US" altLang="ja-JP" sz="1200" dirty="0"/>
          </a:p>
          <a:p>
            <a:r>
              <a:rPr lang="ja-JP" altLang="en-US" sz="1200" dirty="0"/>
              <a:t>　　　　上市タイミング</a:t>
            </a:r>
            <a:endParaRPr lang="en-US" altLang="ja-JP" sz="1200" dirty="0"/>
          </a:p>
          <a:p>
            <a:r>
              <a:rPr kumimoji="1" lang="ja-JP" altLang="en-US" sz="1200" dirty="0"/>
              <a:t>〇効率的なプロモ</a:t>
            </a:r>
            <a:r>
              <a:rPr kumimoji="1" lang="en-US" altLang="ja-JP" sz="1200" dirty="0"/>
              <a:t>―</a:t>
            </a:r>
            <a:r>
              <a:rPr lang="ja-JP" altLang="en-US" sz="1200" dirty="0"/>
              <a:t>ションは？</a:t>
            </a:r>
            <a:endParaRPr lang="en-US" altLang="ja-JP" sz="1200" dirty="0"/>
          </a:p>
          <a:p>
            <a:r>
              <a:rPr kumimoji="1" lang="ja-JP" altLang="en-US" sz="1200" dirty="0"/>
              <a:t>　　・いかに効果的にターゲットにアプローチし、</a:t>
            </a:r>
            <a:endParaRPr kumimoji="1" lang="en-US" altLang="ja-JP" sz="1200" dirty="0"/>
          </a:p>
          <a:p>
            <a:r>
              <a:rPr lang="ja-JP" altLang="en-US" sz="1200" dirty="0"/>
              <a:t>　　　試用からロイヤルユーザーに育てるか？</a:t>
            </a:r>
            <a:endParaRPr lang="en-US" altLang="ja-JP" sz="1200" dirty="0"/>
          </a:p>
          <a:p>
            <a:r>
              <a:rPr kumimoji="1" lang="ja-JP" altLang="en-US" sz="1200" dirty="0"/>
              <a:t>〇事業をどこまで大きくできるか？</a:t>
            </a:r>
            <a:endParaRPr kumimoji="1" lang="en-US" altLang="ja-JP" sz="1200" dirty="0"/>
          </a:p>
          <a:p>
            <a:r>
              <a:rPr lang="ja-JP" altLang="en-US" sz="1200" dirty="0"/>
              <a:t>　　・事業の競争力とプロモーション</a:t>
            </a:r>
            <a:endParaRPr lang="en-US" altLang="ja-JP" sz="1200" dirty="0"/>
          </a:p>
          <a:p>
            <a:r>
              <a:rPr lang="ja-JP" altLang="en-US" sz="1200" dirty="0"/>
              <a:t>　　・市場シェアをどこまで取れるか？</a:t>
            </a:r>
            <a:endParaRPr kumimoji="1" lang="en-US" altLang="ja-JP" sz="1200" dirty="0"/>
          </a:p>
          <a:p>
            <a:r>
              <a:rPr lang="ja-JP" altLang="en-US" sz="1200" dirty="0"/>
              <a:t>　　・市場を大きく、ターゲットをひろげられるか？</a:t>
            </a:r>
            <a:endParaRPr kumimoji="1" lang="en-US" altLang="ja-JP" sz="1200" dirty="0"/>
          </a:p>
          <a:p>
            <a:r>
              <a:rPr lang="ja-JP" altLang="en-US" sz="1200" dirty="0"/>
              <a:t>　　・もてる資源の最大活用</a:t>
            </a:r>
            <a:endParaRPr lang="en-US" altLang="ja-JP" sz="1200" dirty="0"/>
          </a:p>
          <a:p>
            <a:r>
              <a:rPr kumimoji="1" lang="ja-JP" altLang="en-US" sz="1200" dirty="0"/>
              <a:t>　　・このための人材投資</a:t>
            </a:r>
            <a:endParaRPr kumimoji="1" lang="en-US" altLang="ja-JP" sz="1200" dirty="0"/>
          </a:p>
        </p:txBody>
      </p:sp>
      <p:sp>
        <p:nvSpPr>
          <p:cNvPr id="8" name="テキスト ボックス 7"/>
          <p:cNvSpPr txBox="1"/>
          <p:nvPr/>
        </p:nvSpPr>
        <p:spPr>
          <a:xfrm>
            <a:off x="7505700" y="3887065"/>
            <a:ext cx="1549400" cy="1015663"/>
          </a:xfrm>
          <a:prstGeom prst="rect">
            <a:avLst/>
          </a:prstGeom>
          <a:solidFill>
            <a:schemeClr val="bg1"/>
          </a:solidFill>
          <a:ln>
            <a:solidFill>
              <a:schemeClr val="tx1"/>
            </a:solidFill>
          </a:ln>
        </p:spPr>
        <p:txBody>
          <a:bodyPr wrap="square" rtlCol="0">
            <a:spAutoFit/>
          </a:bodyPr>
          <a:lstStyle/>
          <a:p>
            <a:r>
              <a:rPr kumimoji="1" lang="ja-JP" altLang="en-US" sz="1200" dirty="0"/>
              <a:t>商品・サービスの</a:t>
            </a:r>
            <a:endParaRPr kumimoji="1" lang="en-US" altLang="ja-JP" sz="1200" dirty="0"/>
          </a:p>
          <a:p>
            <a:r>
              <a:rPr kumimoji="1" lang="ja-JP" altLang="en-US" sz="1200" dirty="0"/>
              <a:t>品質</a:t>
            </a:r>
            <a:endParaRPr kumimoji="1" lang="en-US" altLang="ja-JP" sz="1200" dirty="0"/>
          </a:p>
          <a:p>
            <a:r>
              <a:rPr lang="ja-JP" altLang="en-US" sz="1200" dirty="0"/>
              <a:t>コスト（価格）</a:t>
            </a:r>
            <a:endParaRPr lang="en-US" altLang="ja-JP" sz="1200" dirty="0"/>
          </a:p>
          <a:p>
            <a:r>
              <a:rPr kumimoji="1" lang="ja-JP" altLang="en-US" sz="1200" dirty="0"/>
              <a:t>スピード（速達性）</a:t>
            </a:r>
            <a:endParaRPr kumimoji="1" lang="en-US" altLang="ja-JP" sz="1200" dirty="0"/>
          </a:p>
          <a:p>
            <a:r>
              <a:rPr lang="ja-JP" altLang="en-US" sz="1200" dirty="0"/>
              <a:t>情緒性</a:t>
            </a:r>
            <a:endParaRPr kumimoji="1" lang="en-US" altLang="ja-JP" sz="1200" dirty="0"/>
          </a:p>
        </p:txBody>
      </p:sp>
      <p:sp>
        <p:nvSpPr>
          <p:cNvPr id="9" name="テキスト ボックス 8"/>
          <p:cNvSpPr txBox="1"/>
          <p:nvPr/>
        </p:nvSpPr>
        <p:spPr>
          <a:xfrm>
            <a:off x="7505700" y="5529412"/>
            <a:ext cx="1549400" cy="646331"/>
          </a:xfrm>
          <a:prstGeom prst="rect">
            <a:avLst/>
          </a:prstGeom>
          <a:solidFill>
            <a:schemeClr val="bg1"/>
          </a:solidFill>
          <a:ln>
            <a:solidFill>
              <a:schemeClr val="tx1"/>
            </a:solidFill>
          </a:ln>
        </p:spPr>
        <p:txBody>
          <a:bodyPr wrap="square" rtlCol="0">
            <a:spAutoFit/>
          </a:bodyPr>
          <a:lstStyle/>
          <a:p>
            <a:r>
              <a:rPr lang="ja-JP" altLang="en-US" sz="1200" dirty="0"/>
              <a:t>経営資源：</a:t>
            </a:r>
            <a:endParaRPr lang="en-US" altLang="ja-JP" sz="1200" dirty="0"/>
          </a:p>
          <a:p>
            <a:r>
              <a:rPr lang="ja-JP" altLang="en-US" sz="1200" dirty="0"/>
              <a:t>ひと・</a:t>
            </a:r>
            <a:r>
              <a:rPr kumimoji="1" lang="ja-JP" altLang="en-US" sz="1200" dirty="0"/>
              <a:t>モノ・</a:t>
            </a:r>
            <a:r>
              <a:rPr lang="ja-JP" altLang="en-US" sz="1200" dirty="0"/>
              <a:t>かね・知財</a:t>
            </a:r>
            <a:endParaRPr lang="en-US" altLang="ja-JP" sz="1200" dirty="0"/>
          </a:p>
          <a:p>
            <a:r>
              <a:rPr kumimoji="1" lang="ja-JP" altLang="en-US" sz="1200" dirty="0"/>
              <a:t>及びネットワーク</a:t>
            </a:r>
            <a:endParaRPr kumimoji="1" lang="en-US" altLang="ja-JP" sz="1200" dirty="0"/>
          </a:p>
        </p:txBody>
      </p:sp>
      <p:sp>
        <p:nvSpPr>
          <p:cNvPr id="11" name="正方形/長方形 10">
            <a:extLst>
              <a:ext uri="{FF2B5EF4-FFF2-40B4-BE49-F238E27FC236}">
                <a16:creationId xmlns:a16="http://schemas.microsoft.com/office/drawing/2014/main" xmlns="" id="{4189951A-5790-479C-B77F-BF06D7E299B4}"/>
              </a:ext>
            </a:extLst>
          </p:cNvPr>
          <p:cNvSpPr/>
          <p:nvPr/>
        </p:nvSpPr>
        <p:spPr>
          <a:xfrm>
            <a:off x="0" y="0"/>
            <a:ext cx="9144000" cy="583891"/>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kumimoji="0" lang="ja-JP" altLang="en-US" sz="2800" dirty="0">
                <a:solidFill>
                  <a:prstClr val="black"/>
                </a:solidFill>
                <a:latin typeface="HG丸ｺﾞｼｯｸM-PRO" panose="020F0600000000000000" pitchFamily="50" charset="-128"/>
                <a:ea typeface="HG丸ｺﾞｼｯｸM-PRO" panose="020F0600000000000000" pitchFamily="50" charset="-128"/>
              </a:rPr>
              <a:t>事業計画書の作成にあたって</a:t>
            </a:r>
          </a:p>
        </p:txBody>
      </p:sp>
      <p:sp>
        <p:nvSpPr>
          <p:cNvPr id="4" name="左右矢印 3"/>
          <p:cNvSpPr/>
          <p:nvPr/>
        </p:nvSpPr>
        <p:spPr>
          <a:xfrm>
            <a:off x="7086600" y="4059849"/>
            <a:ext cx="419100" cy="497920"/>
          </a:xfrm>
          <a:prstGeom prst="leftRightArrow">
            <a:avLst>
              <a:gd name="adj1" fmla="val 50000"/>
              <a:gd name="adj2" fmla="val 232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左右矢印 11"/>
          <p:cNvSpPr/>
          <p:nvPr/>
        </p:nvSpPr>
        <p:spPr>
          <a:xfrm>
            <a:off x="7086600" y="5603617"/>
            <a:ext cx="419100" cy="497920"/>
          </a:xfrm>
          <a:prstGeom prst="leftRightArrow">
            <a:avLst>
              <a:gd name="adj1" fmla="val 50000"/>
              <a:gd name="adj2" fmla="val 232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0730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和歌山県の市町村別・魚種別漁獲高　</a:t>
            </a:r>
            <a:r>
              <a:rPr lang="ja-JP" altLang="en-US" sz="2000" dirty="0"/>
              <a:t>平成</a:t>
            </a:r>
            <a:r>
              <a:rPr lang="en-US" altLang="ja-JP" sz="2000" dirty="0"/>
              <a:t>30(2018)</a:t>
            </a:r>
            <a:r>
              <a:rPr lang="ja-JP" altLang="en-US" sz="2000" dirty="0"/>
              <a:t>年</a:t>
            </a:r>
            <a:endParaRPr lang="en-US" altLang="ja-JP" sz="2000" dirty="0"/>
          </a:p>
        </p:txBody>
      </p:sp>
      <p:sp>
        <p:nvSpPr>
          <p:cNvPr id="14" name="テキスト ボックス 13"/>
          <p:cNvSpPr txBox="1"/>
          <p:nvPr/>
        </p:nvSpPr>
        <p:spPr>
          <a:xfrm>
            <a:off x="342899" y="6575805"/>
            <a:ext cx="8505826" cy="261610"/>
          </a:xfrm>
          <a:prstGeom prst="rect">
            <a:avLst/>
          </a:prstGeom>
          <a:noFill/>
        </p:spPr>
        <p:txBody>
          <a:bodyPr wrap="square" rtlCol="0">
            <a:spAutoFit/>
          </a:bodyPr>
          <a:lstStyle/>
          <a:p>
            <a:pPr algn="r"/>
            <a:r>
              <a:rPr lang="ja-JP" altLang="en-US" sz="1100" dirty="0">
                <a:latin typeface="+mn-ea"/>
              </a:rPr>
              <a:t>出典：農林水産省「</a:t>
            </a:r>
            <a:r>
              <a:rPr lang="zh-TW" altLang="en-US" sz="1100" dirty="0">
                <a:latin typeface="+mn-ea"/>
              </a:rPr>
              <a:t>海面漁業生産統計調査</a:t>
            </a:r>
            <a:r>
              <a:rPr lang="ja-JP" altLang="en-US" sz="1100" dirty="0">
                <a:latin typeface="+mn-ea"/>
              </a:rPr>
              <a:t>」</a:t>
            </a:r>
            <a:endParaRPr kumimoji="1" lang="ja-JP" altLang="en-US" sz="1100" dirty="0">
              <a:latin typeface="+mn-ea"/>
            </a:endParaRPr>
          </a:p>
        </p:txBody>
      </p:sp>
      <p:sp>
        <p:nvSpPr>
          <p:cNvPr id="8" name="テキスト ボックス 7"/>
          <p:cNvSpPr txBox="1"/>
          <p:nvPr/>
        </p:nvSpPr>
        <p:spPr>
          <a:xfrm>
            <a:off x="0" y="6252640"/>
            <a:ext cx="5160476" cy="584775"/>
          </a:xfrm>
          <a:prstGeom prst="rect">
            <a:avLst/>
          </a:prstGeom>
          <a:noFill/>
        </p:spPr>
        <p:txBody>
          <a:bodyPr wrap="square" rtlCol="0">
            <a:spAutoFit/>
          </a:bodyPr>
          <a:lstStyle/>
          <a:p>
            <a:r>
              <a:rPr lang="ja-JP" altLang="en-US" sz="800" dirty="0">
                <a:latin typeface="+mj-ea"/>
                <a:ea typeface="+mj-ea"/>
              </a:rPr>
              <a:t>「０」：単位に満たないもの（例：</a:t>
            </a:r>
            <a:r>
              <a:rPr lang="en-US" altLang="ja-JP" sz="800" dirty="0">
                <a:latin typeface="+mj-ea"/>
                <a:ea typeface="+mj-ea"/>
              </a:rPr>
              <a:t>0.4</a:t>
            </a:r>
            <a:r>
              <a:rPr lang="ja-JP" altLang="en-US" sz="800" dirty="0">
                <a:latin typeface="+mj-ea"/>
                <a:ea typeface="+mj-ea"/>
              </a:rPr>
              <a:t>ｔ→</a:t>
            </a:r>
            <a:r>
              <a:rPr lang="en-US" altLang="ja-JP" sz="800" dirty="0">
                <a:latin typeface="+mj-ea"/>
                <a:ea typeface="+mj-ea"/>
              </a:rPr>
              <a:t>0</a:t>
            </a:r>
            <a:r>
              <a:rPr lang="ja-JP" altLang="en-US" sz="800" dirty="0">
                <a:latin typeface="+mj-ea"/>
                <a:ea typeface="+mj-ea"/>
              </a:rPr>
              <a:t>ｔ）	</a:t>
            </a:r>
          </a:p>
          <a:p>
            <a:r>
              <a:rPr lang="ja-JP" altLang="en-US" sz="800" dirty="0">
                <a:latin typeface="+mj-ea"/>
                <a:ea typeface="+mj-ea"/>
              </a:rPr>
              <a:t>「－」：事実のないもの	</a:t>
            </a:r>
          </a:p>
          <a:p>
            <a:r>
              <a:rPr lang="ja-JP" altLang="en-US" sz="800" dirty="0">
                <a:latin typeface="+mj-ea"/>
                <a:ea typeface="+mj-ea"/>
              </a:rPr>
              <a:t>「</a:t>
            </a:r>
            <a:r>
              <a:rPr lang="en-US" altLang="ja-JP" sz="800" dirty="0">
                <a:latin typeface="+mj-ea"/>
                <a:ea typeface="+mj-ea"/>
              </a:rPr>
              <a:t>…</a:t>
            </a:r>
            <a:r>
              <a:rPr lang="ja-JP" altLang="en-US" sz="800" dirty="0">
                <a:latin typeface="+mj-ea"/>
                <a:ea typeface="+mj-ea"/>
              </a:rPr>
              <a:t>」：事実不詳又は調査を欠くもの	</a:t>
            </a:r>
          </a:p>
          <a:p>
            <a:r>
              <a:rPr lang="ja-JP" altLang="en-US" sz="800" dirty="0">
                <a:latin typeface="+mj-ea"/>
                <a:ea typeface="+mj-ea"/>
              </a:rPr>
              <a:t>「ｘ」：個人又は法人その他の団体に関する秘密を保護するため、統計数値を公表しないもの	</a:t>
            </a:r>
          </a:p>
        </p:txBody>
      </p:sp>
      <p:grpSp>
        <p:nvGrpSpPr>
          <p:cNvPr id="10" name="グループ化 9"/>
          <p:cNvGrpSpPr/>
          <p:nvPr/>
        </p:nvGrpSpPr>
        <p:grpSpPr>
          <a:xfrm>
            <a:off x="72428" y="523220"/>
            <a:ext cx="8999144" cy="5729420"/>
            <a:chOff x="72428" y="523220"/>
            <a:chExt cx="8999144" cy="5729420"/>
          </a:xfrm>
        </p:grpSpPr>
        <p:pic>
          <p:nvPicPr>
            <p:cNvPr id="5" name="図 4"/>
            <p:cNvPicPr>
              <a:picLocks noChangeAspect="1"/>
            </p:cNvPicPr>
            <p:nvPr/>
          </p:nvPicPr>
          <p:blipFill>
            <a:blip r:embed="rId2"/>
            <a:stretch>
              <a:fillRect/>
            </a:stretch>
          </p:blipFill>
          <p:spPr>
            <a:xfrm>
              <a:off x="72428" y="523220"/>
              <a:ext cx="8999144" cy="5729420"/>
            </a:xfrm>
            <a:prstGeom prst="rect">
              <a:avLst/>
            </a:prstGeom>
          </p:spPr>
        </p:pic>
        <p:sp>
          <p:nvSpPr>
            <p:cNvPr id="9" name="正方形/長方形 8"/>
            <p:cNvSpPr/>
            <p:nvPr/>
          </p:nvSpPr>
          <p:spPr>
            <a:xfrm>
              <a:off x="72428" y="1276538"/>
              <a:ext cx="8999144" cy="1810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スライド番号プレースホルダー 1"/>
          <p:cNvSpPr>
            <a:spLocks noGrp="1"/>
          </p:cNvSpPr>
          <p:nvPr>
            <p:ph type="sldNum" sz="quarter" idx="12"/>
          </p:nvPr>
        </p:nvSpPr>
        <p:spPr/>
        <p:txBody>
          <a:bodyPr/>
          <a:lstStyle/>
          <a:p>
            <a:fld id="{61519898-4A8B-4E27-9995-89E4CB889D7A}" type="slidenum">
              <a:rPr kumimoji="1" lang="ja-JP" altLang="en-US" smtClean="0"/>
              <a:t>69</a:t>
            </a:fld>
            <a:endParaRPr kumimoji="1" lang="ja-JP" altLang="en-US"/>
          </a:p>
        </p:txBody>
      </p:sp>
    </p:spTree>
    <p:extLst>
      <p:ext uri="{BB962C8B-B14F-4D97-AF65-F5344CB8AC3E}">
        <p14:creationId xmlns:p14="http://schemas.microsoft.com/office/powerpoint/2010/main" val="1735840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水産業（海面養殖漁業）の販売金額と規模別経営体数</a:t>
            </a:r>
          </a:p>
        </p:txBody>
      </p:sp>
      <p:sp>
        <p:nvSpPr>
          <p:cNvPr id="14" name="テキスト ボックス 13"/>
          <p:cNvSpPr txBox="1"/>
          <p:nvPr/>
        </p:nvSpPr>
        <p:spPr>
          <a:xfrm>
            <a:off x="333374" y="6585330"/>
            <a:ext cx="8505826" cy="261610"/>
          </a:xfrm>
          <a:prstGeom prst="rect">
            <a:avLst/>
          </a:prstGeom>
          <a:noFill/>
        </p:spPr>
        <p:txBody>
          <a:bodyPr wrap="square" rtlCol="0">
            <a:spAutoFit/>
          </a:bodyPr>
          <a:lstStyle/>
          <a:p>
            <a:pPr algn="r"/>
            <a:r>
              <a:rPr lang="ja-JP" altLang="en-US" sz="1100" dirty="0">
                <a:latin typeface="+mn-ea"/>
              </a:rPr>
              <a:t>出典：</a:t>
            </a:r>
            <a:r>
              <a:rPr lang="en-US" altLang="ja-JP" sz="1100" dirty="0">
                <a:latin typeface="+mn-ea"/>
              </a:rPr>
              <a:t>RESAS</a:t>
            </a:r>
            <a:r>
              <a:rPr lang="ja-JP" altLang="en-US" sz="1100" dirty="0">
                <a:latin typeface="+mn-ea"/>
              </a:rPr>
              <a:t>産業構造マップ　農林水産省「漁業センサス」再編加工</a:t>
            </a:r>
            <a:endParaRPr kumimoji="1" lang="ja-JP" altLang="en-US" sz="1100" dirty="0">
              <a:latin typeface="+mn-ea"/>
            </a:endParaRPr>
          </a:p>
        </p:txBody>
      </p:sp>
      <p:grpSp>
        <p:nvGrpSpPr>
          <p:cNvPr id="29" name="グループ化 28"/>
          <p:cNvGrpSpPr/>
          <p:nvPr/>
        </p:nvGrpSpPr>
        <p:grpSpPr>
          <a:xfrm>
            <a:off x="52013" y="3675975"/>
            <a:ext cx="6307686" cy="2974361"/>
            <a:chOff x="52013" y="3675975"/>
            <a:chExt cx="6307686" cy="2974361"/>
          </a:xfrm>
        </p:grpSpPr>
        <p:pic>
          <p:nvPicPr>
            <p:cNvPr id="6" name="図 5"/>
            <p:cNvPicPr>
              <a:picLocks noChangeAspect="1"/>
            </p:cNvPicPr>
            <p:nvPr/>
          </p:nvPicPr>
          <p:blipFill>
            <a:blip r:embed="rId2"/>
            <a:stretch>
              <a:fillRect/>
            </a:stretch>
          </p:blipFill>
          <p:spPr>
            <a:xfrm>
              <a:off x="4464224" y="5721854"/>
              <a:ext cx="1895475" cy="853951"/>
            </a:xfrm>
            <a:prstGeom prst="rect">
              <a:avLst/>
            </a:prstGeom>
          </p:spPr>
        </p:pic>
        <p:grpSp>
          <p:nvGrpSpPr>
            <p:cNvPr id="19" name="グループ化 18"/>
            <p:cNvGrpSpPr/>
            <p:nvPr/>
          </p:nvGrpSpPr>
          <p:grpSpPr>
            <a:xfrm>
              <a:off x="52013" y="3675975"/>
              <a:ext cx="4412211" cy="2974361"/>
              <a:chOff x="52013" y="3675975"/>
              <a:chExt cx="4412211" cy="2974361"/>
            </a:xfrm>
          </p:grpSpPr>
          <p:pic>
            <p:nvPicPr>
              <p:cNvPr id="12" name="図 11"/>
              <p:cNvPicPr>
                <a:picLocks noChangeAspect="1"/>
              </p:cNvPicPr>
              <p:nvPr/>
            </p:nvPicPr>
            <p:blipFill>
              <a:blip r:embed="rId3"/>
              <a:stretch>
                <a:fillRect/>
              </a:stretch>
            </p:blipFill>
            <p:spPr>
              <a:xfrm>
                <a:off x="114990" y="3675975"/>
                <a:ext cx="4349234" cy="2974361"/>
              </a:xfrm>
              <a:prstGeom prst="rect">
                <a:avLst/>
              </a:prstGeom>
              <a:ln>
                <a:solidFill>
                  <a:schemeClr val="tx1"/>
                </a:solidFill>
              </a:ln>
            </p:spPr>
          </p:pic>
          <p:sp>
            <p:nvSpPr>
              <p:cNvPr id="26" name="テキスト ボックス 25"/>
              <p:cNvSpPr txBox="1"/>
              <p:nvPr/>
            </p:nvSpPr>
            <p:spPr>
              <a:xfrm>
                <a:off x="52013" y="4562072"/>
                <a:ext cx="1191372" cy="1631216"/>
              </a:xfrm>
              <a:prstGeom prst="rect">
                <a:avLst/>
              </a:prstGeom>
              <a:noFill/>
            </p:spPr>
            <p:txBody>
              <a:bodyPr wrap="square" rtlCol="0">
                <a:spAutoFit/>
              </a:bodyPr>
              <a:lstStyle/>
              <a:p>
                <a:pPr>
                  <a:lnSpc>
                    <a:spcPts val="4000"/>
                  </a:lnSpc>
                </a:pPr>
                <a:r>
                  <a:rPr kumimoji="1" lang="ja-JP" altLang="en-US" sz="1100" dirty="0">
                    <a:latin typeface="HGPｺﾞｼｯｸE" panose="020B0900000000000000" pitchFamily="50" charset="-128"/>
                    <a:ea typeface="HGPｺﾞｼｯｸE" panose="020B0900000000000000" pitchFamily="50" charset="-128"/>
                  </a:rPr>
                  <a:t>和歌山市</a:t>
                </a:r>
                <a:endParaRPr kumimoji="1" lang="en-US" altLang="ja-JP" sz="1100" dirty="0">
                  <a:latin typeface="HGPｺﾞｼｯｸE" panose="020B0900000000000000" pitchFamily="50" charset="-128"/>
                  <a:ea typeface="HGPｺﾞｼｯｸE" panose="020B0900000000000000" pitchFamily="50" charset="-128"/>
                </a:endParaRPr>
              </a:p>
              <a:p>
                <a:pPr>
                  <a:lnSpc>
                    <a:spcPts val="4000"/>
                  </a:lnSpc>
                </a:pPr>
                <a:r>
                  <a:rPr kumimoji="1" lang="ja-JP" altLang="en-US" sz="1100" dirty="0">
                    <a:latin typeface="HGPｺﾞｼｯｸE" panose="020B0900000000000000" pitchFamily="50" charset="-128"/>
                    <a:ea typeface="HGPｺﾞｼｯｸE" panose="020B0900000000000000" pitchFamily="50" charset="-128"/>
                  </a:rPr>
                  <a:t>和歌山県</a:t>
                </a:r>
                <a:endParaRPr kumimoji="1" lang="en-US" altLang="ja-JP" sz="1100" dirty="0">
                  <a:latin typeface="HGPｺﾞｼｯｸE" panose="020B0900000000000000" pitchFamily="50" charset="-128"/>
                  <a:ea typeface="HGPｺﾞｼｯｸE" panose="020B0900000000000000" pitchFamily="50" charset="-128"/>
                </a:endParaRPr>
              </a:p>
              <a:p>
                <a:pPr>
                  <a:lnSpc>
                    <a:spcPts val="4000"/>
                  </a:lnSpc>
                </a:pPr>
                <a:r>
                  <a:rPr lang="ja-JP" altLang="en-US" sz="1100" dirty="0">
                    <a:latin typeface="HGPｺﾞｼｯｸE" panose="020B0900000000000000" pitchFamily="50" charset="-128"/>
                    <a:ea typeface="HGPｺﾞｼｯｸE" panose="020B0900000000000000" pitchFamily="50" charset="-128"/>
                  </a:rPr>
                  <a:t>全国</a:t>
                </a:r>
                <a:endParaRPr kumimoji="1" lang="ja-JP" altLang="en-US" sz="1100" dirty="0">
                  <a:latin typeface="HGPｺﾞｼｯｸE" panose="020B0900000000000000" pitchFamily="50" charset="-128"/>
                  <a:ea typeface="HGPｺﾞｼｯｸE" panose="020B0900000000000000" pitchFamily="50" charset="-128"/>
                </a:endParaRPr>
              </a:p>
            </p:txBody>
          </p:sp>
          <p:sp>
            <p:nvSpPr>
              <p:cNvPr id="27" name="テキスト ボックス 26"/>
              <p:cNvSpPr txBox="1"/>
              <p:nvPr/>
            </p:nvSpPr>
            <p:spPr>
              <a:xfrm>
                <a:off x="2260135" y="4588358"/>
                <a:ext cx="1191372" cy="1631216"/>
              </a:xfrm>
              <a:prstGeom prst="rect">
                <a:avLst/>
              </a:prstGeom>
              <a:noFill/>
            </p:spPr>
            <p:txBody>
              <a:bodyPr wrap="square" rtlCol="0">
                <a:spAutoFit/>
              </a:bodyPr>
              <a:lstStyle/>
              <a:p>
                <a:pPr>
                  <a:lnSpc>
                    <a:spcPts val="4000"/>
                  </a:lnSpc>
                </a:pPr>
                <a:r>
                  <a:rPr kumimoji="1" lang="ja-JP" altLang="en-US" sz="1100" dirty="0">
                    <a:latin typeface="HGPｺﾞｼｯｸE" panose="020B0900000000000000" pitchFamily="50" charset="-128"/>
                    <a:ea typeface="HGPｺﾞｼｯｸE" panose="020B0900000000000000" pitchFamily="50" charset="-128"/>
                  </a:rPr>
                  <a:t>和歌山市</a:t>
                </a:r>
                <a:endParaRPr kumimoji="1" lang="en-US" altLang="ja-JP" sz="1100" dirty="0">
                  <a:latin typeface="HGPｺﾞｼｯｸE" panose="020B0900000000000000" pitchFamily="50" charset="-128"/>
                  <a:ea typeface="HGPｺﾞｼｯｸE" panose="020B0900000000000000" pitchFamily="50" charset="-128"/>
                </a:endParaRPr>
              </a:p>
              <a:p>
                <a:pPr>
                  <a:lnSpc>
                    <a:spcPts val="4000"/>
                  </a:lnSpc>
                </a:pPr>
                <a:r>
                  <a:rPr kumimoji="1" lang="ja-JP" altLang="en-US" sz="1100" dirty="0">
                    <a:latin typeface="HGPｺﾞｼｯｸE" panose="020B0900000000000000" pitchFamily="50" charset="-128"/>
                    <a:ea typeface="HGPｺﾞｼｯｸE" panose="020B0900000000000000" pitchFamily="50" charset="-128"/>
                  </a:rPr>
                  <a:t>和歌山県</a:t>
                </a:r>
                <a:endParaRPr kumimoji="1" lang="en-US" altLang="ja-JP" sz="1100" dirty="0">
                  <a:latin typeface="HGPｺﾞｼｯｸE" panose="020B0900000000000000" pitchFamily="50" charset="-128"/>
                  <a:ea typeface="HGPｺﾞｼｯｸE" panose="020B0900000000000000" pitchFamily="50" charset="-128"/>
                </a:endParaRPr>
              </a:p>
              <a:p>
                <a:pPr>
                  <a:lnSpc>
                    <a:spcPts val="4000"/>
                  </a:lnSpc>
                </a:pPr>
                <a:r>
                  <a:rPr lang="ja-JP" altLang="en-US" sz="1100" dirty="0">
                    <a:latin typeface="HGPｺﾞｼｯｸE" panose="020B0900000000000000" pitchFamily="50" charset="-128"/>
                    <a:ea typeface="HGPｺﾞｼｯｸE" panose="020B0900000000000000" pitchFamily="50" charset="-128"/>
                  </a:rPr>
                  <a:t>全国</a:t>
                </a:r>
                <a:endParaRPr kumimoji="1" lang="ja-JP" altLang="en-US" sz="1100" dirty="0">
                  <a:latin typeface="HGPｺﾞｼｯｸE" panose="020B0900000000000000" pitchFamily="50" charset="-128"/>
                  <a:ea typeface="HGPｺﾞｼｯｸE" panose="020B0900000000000000" pitchFamily="50" charset="-128"/>
                </a:endParaRPr>
              </a:p>
            </p:txBody>
          </p:sp>
        </p:grpSp>
      </p:grpSp>
      <p:grpSp>
        <p:nvGrpSpPr>
          <p:cNvPr id="8" name="グループ化 7"/>
          <p:cNvGrpSpPr/>
          <p:nvPr/>
        </p:nvGrpSpPr>
        <p:grpSpPr>
          <a:xfrm>
            <a:off x="114990" y="602000"/>
            <a:ext cx="4349234" cy="3031628"/>
            <a:chOff x="114990" y="602000"/>
            <a:chExt cx="4349234" cy="3031628"/>
          </a:xfrm>
        </p:grpSpPr>
        <p:pic>
          <p:nvPicPr>
            <p:cNvPr id="9" name="図 8"/>
            <p:cNvPicPr>
              <a:picLocks noChangeAspect="1"/>
            </p:cNvPicPr>
            <p:nvPr/>
          </p:nvPicPr>
          <p:blipFill>
            <a:blip r:embed="rId4"/>
            <a:stretch>
              <a:fillRect/>
            </a:stretch>
          </p:blipFill>
          <p:spPr>
            <a:xfrm>
              <a:off x="114990" y="602000"/>
              <a:ext cx="4349234" cy="2992226"/>
            </a:xfrm>
            <a:prstGeom prst="rect">
              <a:avLst/>
            </a:prstGeom>
            <a:ln>
              <a:solidFill>
                <a:schemeClr val="tx1"/>
              </a:solidFill>
            </a:ln>
          </p:spPr>
        </p:pic>
        <p:sp>
          <p:nvSpPr>
            <p:cNvPr id="3" name="正方形/長方形 2"/>
            <p:cNvSpPr/>
            <p:nvPr/>
          </p:nvSpPr>
          <p:spPr>
            <a:xfrm>
              <a:off x="2118511" y="3449371"/>
              <a:ext cx="525101" cy="123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803481" y="3372018"/>
              <a:ext cx="1191372" cy="261610"/>
            </a:xfrm>
            <a:prstGeom prst="rect">
              <a:avLst/>
            </a:prstGeom>
            <a:noFill/>
          </p:spPr>
          <p:txBody>
            <a:bodyPr wrap="square" rtlCol="0">
              <a:spAutoFit/>
            </a:bodyPr>
            <a:lstStyle/>
            <a:p>
              <a:pPr algn="ctr"/>
              <a:r>
                <a:rPr lang="ja-JP" altLang="en-US" sz="1100" dirty="0">
                  <a:latin typeface="HGPｺﾞｼｯｸE" panose="020B0900000000000000" pitchFamily="50" charset="-128"/>
                  <a:ea typeface="HGPｺﾞｼｯｸE" panose="020B0900000000000000" pitchFamily="50" charset="-128"/>
                </a:rPr>
                <a:t>和歌山市</a:t>
              </a:r>
              <a:endParaRPr kumimoji="1" lang="ja-JP" altLang="en-US" sz="1100" dirty="0">
                <a:latin typeface="HGPｺﾞｼｯｸE" panose="020B0900000000000000" pitchFamily="50" charset="-128"/>
                <a:ea typeface="HGPｺﾞｼｯｸE" panose="020B0900000000000000" pitchFamily="50" charset="-128"/>
              </a:endParaRPr>
            </a:p>
          </p:txBody>
        </p:sp>
      </p:grpSp>
      <p:grpSp>
        <p:nvGrpSpPr>
          <p:cNvPr id="13" name="グループ化 12"/>
          <p:cNvGrpSpPr/>
          <p:nvPr/>
        </p:nvGrpSpPr>
        <p:grpSpPr>
          <a:xfrm>
            <a:off x="4580187" y="602000"/>
            <a:ext cx="4440049" cy="3025181"/>
            <a:chOff x="4580187" y="602000"/>
            <a:chExt cx="4440049" cy="3025181"/>
          </a:xfrm>
        </p:grpSpPr>
        <p:pic>
          <p:nvPicPr>
            <p:cNvPr id="10" name="図 9"/>
            <p:cNvPicPr>
              <a:picLocks noChangeAspect="1"/>
            </p:cNvPicPr>
            <p:nvPr/>
          </p:nvPicPr>
          <p:blipFill>
            <a:blip r:embed="rId5"/>
            <a:stretch>
              <a:fillRect/>
            </a:stretch>
          </p:blipFill>
          <p:spPr>
            <a:xfrm>
              <a:off x="4580187" y="602000"/>
              <a:ext cx="4440049" cy="2979715"/>
            </a:xfrm>
            <a:prstGeom prst="rect">
              <a:avLst/>
            </a:prstGeom>
            <a:ln>
              <a:solidFill>
                <a:schemeClr val="tx1"/>
              </a:solidFill>
            </a:ln>
          </p:spPr>
        </p:pic>
        <p:sp>
          <p:nvSpPr>
            <p:cNvPr id="28" name="正方形/長方形 27"/>
            <p:cNvSpPr/>
            <p:nvPr/>
          </p:nvSpPr>
          <p:spPr>
            <a:xfrm>
              <a:off x="5649362" y="3452095"/>
              <a:ext cx="2652666" cy="101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5513559" y="3365571"/>
              <a:ext cx="3440317" cy="261610"/>
            </a:xfrm>
            <a:prstGeom prst="rect">
              <a:avLst/>
            </a:prstGeom>
            <a:noFill/>
          </p:spPr>
          <p:txBody>
            <a:bodyPr wrap="square" rtlCol="0">
              <a:spAutoFit/>
            </a:bodyPr>
            <a:lstStyle/>
            <a:p>
              <a:r>
                <a:rPr lang="ja-JP" altLang="en-US" sz="1100" dirty="0">
                  <a:latin typeface="HGPｺﾞｼｯｸE" panose="020B0900000000000000" pitchFamily="50" charset="-128"/>
                  <a:ea typeface="HGPｺﾞｼｯｸE" panose="020B0900000000000000" pitchFamily="50" charset="-128"/>
                </a:rPr>
                <a:t>和歌山市　　　　　　和歌山県　　　 　　　全国</a:t>
              </a:r>
              <a:endParaRPr kumimoji="1" lang="ja-JP" altLang="en-US" sz="1100" dirty="0">
                <a:latin typeface="HGPｺﾞｼｯｸE" panose="020B0900000000000000" pitchFamily="50" charset="-128"/>
                <a:ea typeface="HGPｺﾞｼｯｸE" panose="020B0900000000000000" pitchFamily="50" charset="-128"/>
              </a:endParaRPr>
            </a:p>
          </p:txBody>
        </p:sp>
      </p:grpSp>
      <p:sp>
        <p:nvSpPr>
          <p:cNvPr id="2" name="スライド番号プレースホルダー 1"/>
          <p:cNvSpPr>
            <a:spLocks noGrp="1"/>
          </p:cNvSpPr>
          <p:nvPr>
            <p:ph type="sldNum" sz="quarter" idx="12"/>
          </p:nvPr>
        </p:nvSpPr>
        <p:spPr/>
        <p:txBody>
          <a:bodyPr/>
          <a:lstStyle/>
          <a:p>
            <a:fld id="{61519898-4A8B-4E27-9995-89E4CB889D7A}" type="slidenum">
              <a:rPr kumimoji="1" lang="ja-JP" altLang="en-US" smtClean="0"/>
              <a:t>70</a:t>
            </a:fld>
            <a:endParaRPr kumimoji="1" lang="ja-JP" altLang="en-US"/>
          </a:p>
        </p:txBody>
      </p:sp>
    </p:spTree>
    <p:extLst>
      <p:ext uri="{BB962C8B-B14F-4D97-AF65-F5344CB8AC3E}">
        <p14:creationId xmlns:p14="http://schemas.microsoft.com/office/powerpoint/2010/main" val="1846194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医療受給の概況　</a:t>
            </a:r>
            <a:r>
              <a:rPr lang="ja-JP" altLang="en-US" sz="2000" dirty="0"/>
              <a:t>～府県比較（近畿地方）～</a:t>
            </a:r>
            <a:endParaRPr lang="en-US" altLang="ja-JP" sz="2000" dirty="0"/>
          </a:p>
        </p:txBody>
      </p:sp>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kumimoji="1" lang="ja-JP" altLang="en-US" smtClean="0"/>
              <a:t>71</a:t>
            </a:fld>
            <a:endParaRPr kumimoji="1" lang="ja-JP" altLang="en-US" dirty="0"/>
          </a:p>
        </p:txBody>
      </p:sp>
      <p:grpSp>
        <p:nvGrpSpPr>
          <p:cNvPr id="44" name="グループ化 43"/>
          <p:cNvGrpSpPr/>
          <p:nvPr/>
        </p:nvGrpSpPr>
        <p:grpSpPr>
          <a:xfrm>
            <a:off x="-8067" y="543212"/>
            <a:ext cx="9221850" cy="5953521"/>
            <a:chOff x="-8067" y="543213"/>
            <a:chExt cx="9221850" cy="5679732"/>
          </a:xfrm>
        </p:grpSpPr>
        <p:pic>
          <p:nvPicPr>
            <p:cNvPr id="5" name="図 4"/>
            <p:cNvPicPr>
              <a:picLocks noChangeAspect="1"/>
            </p:cNvPicPr>
            <p:nvPr/>
          </p:nvPicPr>
          <p:blipFill>
            <a:blip r:embed="rId3"/>
            <a:stretch>
              <a:fillRect/>
            </a:stretch>
          </p:blipFill>
          <p:spPr>
            <a:xfrm>
              <a:off x="4622333" y="3394113"/>
              <a:ext cx="4487323" cy="2794371"/>
            </a:xfrm>
            <a:prstGeom prst="rect">
              <a:avLst/>
            </a:prstGeom>
            <a:ln>
              <a:solidFill>
                <a:schemeClr val="tx1"/>
              </a:solidFill>
            </a:ln>
          </p:spPr>
        </p:pic>
        <p:pic>
          <p:nvPicPr>
            <p:cNvPr id="6" name="図 5"/>
            <p:cNvPicPr>
              <a:picLocks noChangeAspect="1"/>
            </p:cNvPicPr>
            <p:nvPr/>
          </p:nvPicPr>
          <p:blipFill>
            <a:blip r:embed="rId4"/>
            <a:stretch>
              <a:fillRect/>
            </a:stretch>
          </p:blipFill>
          <p:spPr>
            <a:xfrm>
              <a:off x="59072" y="3385724"/>
              <a:ext cx="4487323" cy="2794371"/>
            </a:xfrm>
            <a:prstGeom prst="rect">
              <a:avLst/>
            </a:prstGeom>
            <a:ln>
              <a:solidFill>
                <a:schemeClr val="tx1"/>
              </a:solidFill>
            </a:ln>
          </p:spPr>
        </p:pic>
        <p:grpSp>
          <p:nvGrpSpPr>
            <p:cNvPr id="43" name="グループ化 42"/>
            <p:cNvGrpSpPr/>
            <p:nvPr/>
          </p:nvGrpSpPr>
          <p:grpSpPr>
            <a:xfrm>
              <a:off x="-8067" y="543213"/>
              <a:ext cx="9221850" cy="2854275"/>
              <a:chOff x="-8067" y="543213"/>
              <a:chExt cx="9221850" cy="2854275"/>
            </a:xfrm>
          </p:grpSpPr>
          <p:pic>
            <p:nvPicPr>
              <p:cNvPr id="2" name="図 1"/>
              <p:cNvPicPr>
                <a:picLocks noChangeAspect="1"/>
              </p:cNvPicPr>
              <p:nvPr/>
            </p:nvPicPr>
            <p:blipFill>
              <a:blip r:embed="rId5"/>
              <a:stretch>
                <a:fillRect/>
              </a:stretch>
            </p:blipFill>
            <p:spPr>
              <a:xfrm>
                <a:off x="59073" y="543213"/>
                <a:ext cx="4487323" cy="2799661"/>
              </a:xfrm>
              <a:prstGeom prst="rect">
                <a:avLst/>
              </a:prstGeom>
              <a:ln>
                <a:solidFill>
                  <a:schemeClr val="tx1"/>
                </a:solidFill>
              </a:ln>
            </p:spPr>
          </p:pic>
          <p:pic>
            <p:nvPicPr>
              <p:cNvPr id="4" name="図 3"/>
              <p:cNvPicPr>
                <a:picLocks noChangeAspect="1"/>
              </p:cNvPicPr>
              <p:nvPr/>
            </p:nvPicPr>
            <p:blipFill>
              <a:blip r:embed="rId6"/>
              <a:stretch>
                <a:fillRect/>
              </a:stretch>
            </p:blipFill>
            <p:spPr>
              <a:xfrm>
                <a:off x="4622333" y="545151"/>
                <a:ext cx="4487323" cy="2810445"/>
              </a:xfrm>
              <a:prstGeom prst="rect">
                <a:avLst/>
              </a:prstGeom>
              <a:ln>
                <a:solidFill>
                  <a:schemeClr val="tx1"/>
                </a:solidFill>
              </a:ln>
            </p:spPr>
          </p:pic>
          <p:grpSp>
            <p:nvGrpSpPr>
              <p:cNvPr id="16" name="グループ化 15"/>
              <p:cNvGrpSpPr/>
              <p:nvPr/>
            </p:nvGrpSpPr>
            <p:grpSpPr>
              <a:xfrm>
                <a:off x="4546600" y="1119453"/>
                <a:ext cx="457200" cy="2241319"/>
                <a:chOff x="4533900" y="864521"/>
                <a:chExt cx="457200" cy="2241319"/>
              </a:xfrm>
            </p:grpSpPr>
            <p:sp>
              <p:nvSpPr>
                <p:cNvPr id="13" name="正方形/長方形 12"/>
                <p:cNvSpPr/>
                <p:nvPr/>
              </p:nvSpPr>
              <p:spPr>
                <a:xfrm>
                  <a:off x="4641718" y="985171"/>
                  <a:ext cx="273182" cy="203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endParaRPr kumimoji="1" lang="ja-JP" altLang="en-US"/>
                </a:p>
              </p:txBody>
            </p:sp>
            <p:sp>
              <p:nvSpPr>
                <p:cNvPr id="7" name="テキスト ボックス 6"/>
                <p:cNvSpPr txBox="1"/>
                <p:nvPr/>
              </p:nvSpPr>
              <p:spPr>
                <a:xfrm>
                  <a:off x="4533900" y="864521"/>
                  <a:ext cx="457200" cy="2241319"/>
                </a:xfrm>
                <a:prstGeom prst="rect">
                  <a:avLst/>
                </a:prstGeom>
                <a:noFill/>
              </p:spPr>
              <p:txBody>
                <a:bodyPr wrap="square" rtlCol="0">
                  <a:spAutoFit/>
                </a:bodyPr>
                <a:lstStyle/>
                <a:p>
                  <a:pPr algn="r">
                    <a:lnSpc>
                      <a:spcPts val="2200"/>
                    </a:lnSpc>
                  </a:pPr>
                  <a:r>
                    <a:rPr kumimoji="1" lang="ja-JP" altLang="en-US" sz="800" dirty="0">
                      <a:latin typeface="+mn-ea"/>
                    </a:rPr>
                    <a:t>（人）</a:t>
                  </a:r>
                  <a:endParaRPr kumimoji="1" lang="en-US" altLang="ja-JP" sz="800" dirty="0">
                    <a:latin typeface="+mn-ea"/>
                  </a:endParaRPr>
                </a:p>
                <a:p>
                  <a:pPr algn="r">
                    <a:lnSpc>
                      <a:spcPts val="2200"/>
                    </a:lnSpc>
                  </a:pPr>
                  <a:r>
                    <a:rPr kumimoji="1" lang="en-US" altLang="ja-JP" sz="800" dirty="0">
                      <a:latin typeface="+mn-ea"/>
                    </a:rPr>
                    <a:t>6,500</a:t>
                  </a:r>
                </a:p>
                <a:p>
                  <a:pPr algn="r">
                    <a:lnSpc>
                      <a:spcPts val="2200"/>
                    </a:lnSpc>
                  </a:pPr>
                  <a:r>
                    <a:rPr lang="en-US" altLang="ja-JP" sz="800" dirty="0">
                      <a:latin typeface="+mn-ea"/>
                    </a:rPr>
                    <a:t>6,000</a:t>
                  </a:r>
                </a:p>
                <a:p>
                  <a:pPr algn="r">
                    <a:lnSpc>
                      <a:spcPts val="2200"/>
                    </a:lnSpc>
                  </a:pPr>
                  <a:r>
                    <a:rPr kumimoji="1" lang="en-US" altLang="ja-JP" sz="800" dirty="0">
                      <a:latin typeface="+mn-ea"/>
                    </a:rPr>
                    <a:t>5,500</a:t>
                  </a:r>
                  <a:r>
                    <a:rPr lang="en-US" altLang="ja-JP" sz="800" dirty="0">
                      <a:latin typeface="+mn-ea"/>
                    </a:rPr>
                    <a:t>5,000</a:t>
                  </a:r>
                </a:p>
                <a:p>
                  <a:pPr algn="r">
                    <a:lnSpc>
                      <a:spcPts val="2200"/>
                    </a:lnSpc>
                  </a:pPr>
                  <a:r>
                    <a:rPr lang="en-US" altLang="ja-JP" sz="800" dirty="0">
                      <a:latin typeface="+mn-ea"/>
                    </a:rPr>
                    <a:t>4,500</a:t>
                  </a:r>
                </a:p>
                <a:p>
                  <a:pPr algn="r">
                    <a:lnSpc>
                      <a:spcPts val="2200"/>
                    </a:lnSpc>
                  </a:pPr>
                  <a:r>
                    <a:rPr kumimoji="1" lang="en-US" altLang="ja-JP" sz="800" dirty="0">
                      <a:latin typeface="+mn-ea"/>
                    </a:rPr>
                    <a:t>4,000</a:t>
                  </a:r>
                </a:p>
                <a:p>
                  <a:pPr algn="r">
                    <a:lnSpc>
                      <a:spcPts val="2200"/>
                    </a:lnSpc>
                  </a:pPr>
                  <a:r>
                    <a:rPr kumimoji="1" lang="en-US" altLang="ja-JP" sz="800" dirty="0">
                      <a:latin typeface="+mn-ea"/>
                    </a:rPr>
                    <a:t>3,500</a:t>
                  </a:r>
                </a:p>
              </p:txBody>
            </p:sp>
          </p:grpSp>
          <p:grpSp>
            <p:nvGrpSpPr>
              <p:cNvPr id="22" name="グループ化 21"/>
              <p:cNvGrpSpPr/>
              <p:nvPr/>
            </p:nvGrpSpPr>
            <p:grpSpPr>
              <a:xfrm>
                <a:off x="-8067" y="1114583"/>
                <a:ext cx="457200" cy="2195378"/>
                <a:chOff x="377827" y="1215285"/>
                <a:chExt cx="457200" cy="2195378"/>
              </a:xfrm>
            </p:grpSpPr>
            <p:sp>
              <p:nvSpPr>
                <p:cNvPr id="18" name="正方形/長方形 17"/>
                <p:cNvSpPr/>
                <p:nvPr/>
              </p:nvSpPr>
              <p:spPr>
                <a:xfrm>
                  <a:off x="485645" y="1215285"/>
                  <a:ext cx="273182" cy="2099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endParaRPr kumimoji="1" lang="ja-JP" altLang="en-US"/>
                </a:p>
              </p:txBody>
            </p:sp>
            <p:sp>
              <p:nvSpPr>
                <p:cNvPr id="19" name="テキスト ボックス 18"/>
                <p:cNvSpPr txBox="1"/>
                <p:nvPr/>
              </p:nvSpPr>
              <p:spPr>
                <a:xfrm>
                  <a:off x="377827" y="1240838"/>
                  <a:ext cx="457200" cy="2169825"/>
                </a:xfrm>
                <a:prstGeom prst="rect">
                  <a:avLst/>
                </a:prstGeom>
                <a:noFill/>
              </p:spPr>
              <p:txBody>
                <a:bodyPr wrap="square" rtlCol="0">
                  <a:spAutoFit/>
                </a:bodyPr>
                <a:lstStyle/>
                <a:p>
                  <a:pPr algn="r">
                    <a:lnSpc>
                      <a:spcPts val="1900"/>
                    </a:lnSpc>
                  </a:pPr>
                  <a:r>
                    <a:rPr kumimoji="1" lang="ja-JP" altLang="en-US" sz="800" dirty="0">
                      <a:latin typeface="+mn-ea"/>
                    </a:rPr>
                    <a:t>（人）</a:t>
                  </a:r>
                  <a:endParaRPr kumimoji="1" lang="en-US" altLang="ja-JP" sz="800" dirty="0">
                    <a:latin typeface="+mn-ea"/>
                  </a:endParaRPr>
                </a:p>
                <a:p>
                  <a:pPr algn="r">
                    <a:lnSpc>
                      <a:spcPts val="1900"/>
                    </a:lnSpc>
                  </a:pPr>
                  <a:r>
                    <a:rPr kumimoji="1" lang="en-US" altLang="ja-JP" sz="800" dirty="0">
                      <a:latin typeface="+mn-ea"/>
                    </a:rPr>
                    <a:t>1,150</a:t>
                  </a:r>
                </a:p>
                <a:p>
                  <a:pPr algn="r">
                    <a:lnSpc>
                      <a:spcPts val="1900"/>
                    </a:lnSpc>
                  </a:pPr>
                  <a:r>
                    <a:rPr lang="en-US" altLang="ja-JP" sz="800" dirty="0">
                      <a:latin typeface="+mn-ea"/>
                    </a:rPr>
                    <a:t>1,100</a:t>
                  </a:r>
                  <a:r>
                    <a:rPr kumimoji="1" lang="en-US" altLang="ja-JP" sz="800" dirty="0">
                      <a:latin typeface="+mn-ea"/>
                    </a:rPr>
                    <a:t>1,050</a:t>
                  </a:r>
                  <a:r>
                    <a:rPr lang="en-US" altLang="ja-JP" sz="800" dirty="0">
                      <a:latin typeface="+mn-ea"/>
                    </a:rPr>
                    <a:t>1,000</a:t>
                  </a:r>
                </a:p>
                <a:p>
                  <a:pPr algn="r">
                    <a:lnSpc>
                      <a:spcPts val="1900"/>
                    </a:lnSpc>
                  </a:pPr>
                  <a:r>
                    <a:rPr lang="en-US" altLang="ja-JP" sz="800" dirty="0">
                      <a:latin typeface="+mn-ea"/>
                    </a:rPr>
                    <a:t>950</a:t>
                  </a:r>
                </a:p>
                <a:p>
                  <a:pPr algn="r">
                    <a:lnSpc>
                      <a:spcPts val="1900"/>
                    </a:lnSpc>
                  </a:pPr>
                  <a:r>
                    <a:rPr kumimoji="1" lang="en-US" altLang="ja-JP" sz="800" dirty="0">
                      <a:latin typeface="+mn-ea"/>
                    </a:rPr>
                    <a:t>900</a:t>
                  </a:r>
                </a:p>
                <a:p>
                  <a:pPr algn="r">
                    <a:lnSpc>
                      <a:spcPts val="1900"/>
                    </a:lnSpc>
                  </a:pPr>
                  <a:r>
                    <a:rPr kumimoji="1" lang="en-US" altLang="ja-JP" sz="800" dirty="0">
                      <a:latin typeface="+mn-ea"/>
                    </a:rPr>
                    <a:t>850</a:t>
                  </a:r>
                </a:p>
                <a:p>
                  <a:pPr algn="r">
                    <a:lnSpc>
                      <a:spcPts val="1900"/>
                    </a:lnSpc>
                  </a:pPr>
                  <a:r>
                    <a:rPr lang="en-US" altLang="ja-JP" sz="800" dirty="0">
                      <a:latin typeface="+mn-ea"/>
                    </a:rPr>
                    <a:t>800</a:t>
                  </a:r>
                  <a:endParaRPr kumimoji="1" lang="en-US" altLang="ja-JP" sz="800" dirty="0">
                    <a:latin typeface="+mn-ea"/>
                  </a:endParaRPr>
                </a:p>
              </p:txBody>
            </p:sp>
          </p:grpSp>
          <p:grpSp>
            <p:nvGrpSpPr>
              <p:cNvPr id="12" name="グループ化 11"/>
              <p:cNvGrpSpPr/>
              <p:nvPr/>
            </p:nvGrpSpPr>
            <p:grpSpPr>
              <a:xfrm>
                <a:off x="196514" y="3148855"/>
                <a:ext cx="4432167" cy="215444"/>
                <a:chOff x="196514" y="3211423"/>
                <a:chExt cx="4432167" cy="215444"/>
              </a:xfrm>
            </p:grpSpPr>
            <p:sp>
              <p:nvSpPr>
                <p:cNvPr id="9" name="正方形/長方形 8"/>
                <p:cNvSpPr/>
                <p:nvPr/>
              </p:nvSpPr>
              <p:spPr>
                <a:xfrm>
                  <a:off x="285750" y="3263900"/>
                  <a:ext cx="416560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96514" y="3211423"/>
                  <a:ext cx="4432167" cy="215444"/>
                </a:xfrm>
                <a:prstGeom prst="rect">
                  <a:avLst/>
                </a:prstGeom>
                <a:noFill/>
              </p:spPr>
              <p:txBody>
                <a:bodyPr wrap="square" rtlCol="0">
                  <a:spAutoFit/>
                </a:bodyPr>
                <a:lstStyle/>
                <a:p>
                  <a:r>
                    <a:rPr kumimoji="1" lang="en-US" altLang="ja-JP" sz="800" dirty="0">
                      <a:latin typeface="+mn-ea"/>
                    </a:rPr>
                    <a:t>2002</a:t>
                  </a:r>
                  <a:r>
                    <a:rPr kumimoji="1" lang="ja-JP" altLang="en-US" sz="800" dirty="0">
                      <a:latin typeface="+mn-ea"/>
                    </a:rPr>
                    <a:t>年　　　　　　　 </a:t>
                  </a:r>
                  <a:r>
                    <a:rPr kumimoji="1" lang="en-US" altLang="ja-JP" sz="800" dirty="0">
                      <a:latin typeface="+mn-ea"/>
                    </a:rPr>
                    <a:t>2005</a:t>
                  </a:r>
                  <a:r>
                    <a:rPr kumimoji="1" lang="ja-JP" altLang="en-US" sz="800" dirty="0">
                      <a:latin typeface="+mn-ea"/>
                    </a:rPr>
                    <a:t>年　　　　　　   </a:t>
                  </a:r>
                  <a:r>
                    <a:rPr kumimoji="1" lang="en-US" altLang="ja-JP" sz="800" dirty="0">
                      <a:latin typeface="+mn-ea"/>
                    </a:rPr>
                    <a:t>2008</a:t>
                  </a:r>
                  <a:r>
                    <a:rPr kumimoji="1" lang="ja-JP" altLang="en-US" sz="800" dirty="0">
                      <a:latin typeface="+mn-ea"/>
                    </a:rPr>
                    <a:t>年　　　　　　　 </a:t>
                  </a:r>
                  <a:r>
                    <a:rPr kumimoji="1" lang="en-US" altLang="ja-JP" sz="800" dirty="0">
                      <a:latin typeface="+mn-ea"/>
                    </a:rPr>
                    <a:t>2011</a:t>
                  </a:r>
                  <a:r>
                    <a:rPr kumimoji="1" lang="ja-JP" altLang="en-US" sz="800" dirty="0">
                      <a:latin typeface="+mn-ea"/>
                    </a:rPr>
                    <a:t>年　　　　 　　</a:t>
                  </a:r>
                  <a:r>
                    <a:rPr kumimoji="1" lang="en-US" altLang="ja-JP" sz="800" dirty="0">
                      <a:latin typeface="+mn-ea"/>
                    </a:rPr>
                    <a:t>2014</a:t>
                  </a:r>
                  <a:r>
                    <a:rPr kumimoji="1" lang="ja-JP" altLang="en-US" sz="800" dirty="0">
                      <a:latin typeface="+mn-ea"/>
                    </a:rPr>
                    <a:t>年　　　　　　</a:t>
                  </a:r>
                  <a:r>
                    <a:rPr kumimoji="1" lang="en-US" altLang="ja-JP" sz="800" dirty="0">
                      <a:latin typeface="+mn-ea"/>
                    </a:rPr>
                    <a:t>2017</a:t>
                  </a:r>
                  <a:r>
                    <a:rPr kumimoji="1" lang="ja-JP" altLang="en-US" sz="800" dirty="0">
                      <a:latin typeface="+mn-ea"/>
                    </a:rPr>
                    <a:t>年</a:t>
                  </a:r>
                </a:p>
              </p:txBody>
            </p:sp>
          </p:grpSp>
          <p:grpSp>
            <p:nvGrpSpPr>
              <p:cNvPr id="23" name="グループ化 22"/>
              <p:cNvGrpSpPr/>
              <p:nvPr/>
            </p:nvGrpSpPr>
            <p:grpSpPr>
              <a:xfrm>
                <a:off x="4781616" y="3182044"/>
                <a:ext cx="4432167" cy="215444"/>
                <a:chOff x="196514" y="3211423"/>
                <a:chExt cx="4432167" cy="215444"/>
              </a:xfrm>
            </p:grpSpPr>
            <p:sp>
              <p:nvSpPr>
                <p:cNvPr id="24" name="正方形/長方形 23"/>
                <p:cNvSpPr/>
                <p:nvPr/>
              </p:nvSpPr>
              <p:spPr>
                <a:xfrm>
                  <a:off x="285750" y="3263900"/>
                  <a:ext cx="416560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196514" y="3211423"/>
                  <a:ext cx="4432167" cy="215444"/>
                </a:xfrm>
                <a:prstGeom prst="rect">
                  <a:avLst/>
                </a:prstGeom>
                <a:noFill/>
              </p:spPr>
              <p:txBody>
                <a:bodyPr wrap="square" rtlCol="0">
                  <a:spAutoFit/>
                </a:bodyPr>
                <a:lstStyle/>
                <a:p>
                  <a:r>
                    <a:rPr kumimoji="1" lang="en-US" altLang="ja-JP" sz="800" dirty="0">
                      <a:latin typeface="+mn-ea"/>
                    </a:rPr>
                    <a:t>2002</a:t>
                  </a:r>
                  <a:r>
                    <a:rPr kumimoji="1" lang="ja-JP" altLang="en-US" sz="800" dirty="0">
                      <a:latin typeface="+mn-ea"/>
                    </a:rPr>
                    <a:t>年　　　　　　　　</a:t>
                  </a:r>
                  <a:r>
                    <a:rPr kumimoji="1" lang="en-US" altLang="ja-JP" sz="800" dirty="0">
                      <a:latin typeface="+mn-ea"/>
                    </a:rPr>
                    <a:t>2005</a:t>
                  </a:r>
                  <a:r>
                    <a:rPr kumimoji="1" lang="ja-JP" altLang="en-US" sz="800" dirty="0">
                      <a:latin typeface="+mn-ea"/>
                    </a:rPr>
                    <a:t>年　　　　　　</a:t>
                  </a:r>
                  <a:r>
                    <a:rPr kumimoji="1" lang="en-US" altLang="ja-JP" sz="800" dirty="0">
                      <a:latin typeface="+mn-ea"/>
                    </a:rPr>
                    <a:t>2008</a:t>
                  </a:r>
                  <a:r>
                    <a:rPr kumimoji="1" lang="ja-JP" altLang="en-US" sz="800" dirty="0">
                      <a:latin typeface="+mn-ea"/>
                    </a:rPr>
                    <a:t>年　　　　　　　　</a:t>
                  </a:r>
                  <a:r>
                    <a:rPr kumimoji="1" lang="en-US" altLang="ja-JP" sz="800" dirty="0">
                      <a:latin typeface="+mn-ea"/>
                    </a:rPr>
                    <a:t>2011</a:t>
                  </a:r>
                  <a:r>
                    <a:rPr kumimoji="1" lang="ja-JP" altLang="en-US" sz="800" dirty="0">
                      <a:latin typeface="+mn-ea"/>
                    </a:rPr>
                    <a:t>年　　　　　　　</a:t>
                  </a:r>
                  <a:r>
                    <a:rPr kumimoji="1" lang="en-US" altLang="ja-JP" sz="800" dirty="0">
                      <a:latin typeface="+mn-ea"/>
                    </a:rPr>
                    <a:t>2014</a:t>
                  </a:r>
                  <a:r>
                    <a:rPr kumimoji="1" lang="ja-JP" altLang="en-US" sz="800" dirty="0">
                      <a:latin typeface="+mn-ea"/>
                    </a:rPr>
                    <a:t>年　　　　　　</a:t>
                  </a:r>
                  <a:r>
                    <a:rPr kumimoji="1" lang="en-US" altLang="ja-JP" sz="800" dirty="0">
                      <a:latin typeface="+mn-ea"/>
                    </a:rPr>
                    <a:t>2017</a:t>
                  </a:r>
                  <a:r>
                    <a:rPr kumimoji="1" lang="ja-JP" altLang="en-US" sz="800" dirty="0">
                      <a:latin typeface="+mn-ea"/>
                    </a:rPr>
                    <a:t>年</a:t>
                  </a:r>
                </a:p>
              </p:txBody>
            </p:sp>
          </p:grpSp>
        </p:grpSp>
        <p:grpSp>
          <p:nvGrpSpPr>
            <p:cNvPr id="29" name="グループ化 28"/>
            <p:cNvGrpSpPr/>
            <p:nvPr/>
          </p:nvGrpSpPr>
          <p:grpSpPr>
            <a:xfrm>
              <a:off x="7642" y="3946300"/>
              <a:ext cx="398757" cy="2246769"/>
              <a:chOff x="7642" y="4008868"/>
              <a:chExt cx="398757" cy="2246769"/>
            </a:xfrm>
          </p:grpSpPr>
          <p:sp>
            <p:nvSpPr>
              <p:cNvPr id="27" name="正方形/長方形 26"/>
              <p:cNvSpPr/>
              <p:nvPr/>
            </p:nvSpPr>
            <p:spPr>
              <a:xfrm>
                <a:off x="91362" y="4029309"/>
                <a:ext cx="225080" cy="2099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endParaRPr kumimoji="1" lang="ja-JP" altLang="en-US"/>
              </a:p>
            </p:txBody>
          </p:sp>
          <p:sp>
            <p:nvSpPr>
              <p:cNvPr id="28" name="テキスト ボックス 27"/>
              <p:cNvSpPr txBox="1"/>
              <p:nvPr/>
            </p:nvSpPr>
            <p:spPr>
              <a:xfrm>
                <a:off x="7642" y="4008868"/>
                <a:ext cx="398757" cy="2246769"/>
              </a:xfrm>
              <a:prstGeom prst="rect">
                <a:avLst/>
              </a:prstGeom>
              <a:noFill/>
            </p:spPr>
            <p:txBody>
              <a:bodyPr wrap="square" rtlCol="0">
                <a:spAutoFit/>
              </a:bodyPr>
              <a:lstStyle/>
              <a:p>
                <a:pPr algn="r">
                  <a:lnSpc>
                    <a:spcPts val="2200"/>
                  </a:lnSpc>
                </a:pPr>
                <a:r>
                  <a:rPr kumimoji="1" lang="ja-JP" altLang="en-US" sz="800" dirty="0">
                    <a:latin typeface="+mn-ea"/>
                  </a:rPr>
                  <a:t>（人）</a:t>
                </a:r>
                <a:endParaRPr kumimoji="1" lang="en-US" altLang="ja-JP" sz="800" dirty="0">
                  <a:latin typeface="+mn-ea"/>
                </a:endParaRPr>
              </a:p>
              <a:p>
                <a:pPr algn="r">
                  <a:lnSpc>
                    <a:spcPts val="2200"/>
                  </a:lnSpc>
                </a:pPr>
                <a:r>
                  <a:rPr kumimoji="1" lang="en-US" altLang="ja-JP" sz="800" dirty="0">
                    <a:latin typeface="+mn-ea"/>
                  </a:rPr>
                  <a:t>325</a:t>
                </a:r>
              </a:p>
              <a:p>
                <a:pPr algn="r">
                  <a:lnSpc>
                    <a:spcPts val="2200"/>
                  </a:lnSpc>
                </a:pPr>
                <a:r>
                  <a:rPr kumimoji="1" lang="en-US" altLang="ja-JP" sz="800" dirty="0">
                    <a:latin typeface="+mn-ea"/>
                  </a:rPr>
                  <a:t>300</a:t>
                </a:r>
              </a:p>
              <a:p>
                <a:pPr algn="r">
                  <a:lnSpc>
                    <a:spcPts val="2200"/>
                  </a:lnSpc>
                </a:pPr>
                <a:r>
                  <a:rPr lang="en-US" altLang="ja-JP" sz="800" dirty="0">
                    <a:latin typeface="+mn-ea"/>
                  </a:rPr>
                  <a:t>275</a:t>
                </a:r>
                <a:endParaRPr kumimoji="1" lang="en-US" altLang="ja-JP" sz="800" dirty="0">
                  <a:latin typeface="+mn-ea"/>
                </a:endParaRPr>
              </a:p>
              <a:p>
                <a:pPr algn="r">
                  <a:lnSpc>
                    <a:spcPts val="2200"/>
                  </a:lnSpc>
                </a:pPr>
                <a:r>
                  <a:rPr kumimoji="1" lang="en-US" altLang="ja-JP" sz="800" dirty="0">
                    <a:latin typeface="+mn-ea"/>
                  </a:rPr>
                  <a:t>250</a:t>
                </a:r>
              </a:p>
              <a:p>
                <a:pPr algn="r">
                  <a:lnSpc>
                    <a:spcPts val="2200"/>
                  </a:lnSpc>
                </a:pPr>
                <a:r>
                  <a:rPr lang="en-US" altLang="ja-JP" sz="800" dirty="0">
                    <a:latin typeface="+mn-ea"/>
                  </a:rPr>
                  <a:t>225</a:t>
                </a:r>
              </a:p>
              <a:p>
                <a:pPr algn="r">
                  <a:lnSpc>
                    <a:spcPts val="2200"/>
                  </a:lnSpc>
                </a:pPr>
                <a:r>
                  <a:rPr lang="en-US" altLang="ja-JP" sz="800" dirty="0">
                    <a:latin typeface="+mn-ea"/>
                  </a:rPr>
                  <a:t>200</a:t>
                </a:r>
              </a:p>
              <a:p>
                <a:pPr algn="r">
                  <a:lnSpc>
                    <a:spcPts val="2200"/>
                  </a:lnSpc>
                </a:pPr>
                <a:r>
                  <a:rPr kumimoji="1" lang="en-US" altLang="ja-JP" sz="800" dirty="0">
                    <a:latin typeface="+mn-ea"/>
                  </a:rPr>
                  <a:t>175</a:t>
                </a:r>
              </a:p>
            </p:txBody>
          </p:sp>
        </p:grpSp>
        <p:grpSp>
          <p:nvGrpSpPr>
            <p:cNvPr id="30" name="グループ化 29"/>
            <p:cNvGrpSpPr/>
            <p:nvPr/>
          </p:nvGrpSpPr>
          <p:grpSpPr>
            <a:xfrm>
              <a:off x="137088" y="6007501"/>
              <a:ext cx="4432167" cy="215444"/>
              <a:chOff x="143174" y="3211423"/>
              <a:chExt cx="4432167" cy="215444"/>
            </a:xfrm>
          </p:grpSpPr>
          <p:sp>
            <p:nvSpPr>
              <p:cNvPr id="31" name="正方形/長方形 30"/>
              <p:cNvSpPr/>
              <p:nvPr/>
            </p:nvSpPr>
            <p:spPr>
              <a:xfrm>
                <a:off x="285750" y="3263900"/>
                <a:ext cx="416560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43174" y="3211423"/>
                <a:ext cx="4432167" cy="215444"/>
              </a:xfrm>
              <a:prstGeom prst="rect">
                <a:avLst/>
              </a:prstGeom>
              <a:noFill/>
            </p:spPr>
            <p:txBody>
              <a:bodyPr wrap="square" rtlCol="0">
                <a:spAutoFit/>
              </a:bodyPr>
              <a:lstStyle/>
              <a:p>
                <a:r>
                  <a:rPr kumimoji="1" lang="en-US" altLang="ja-JP" sz="800" dirty="0">
                    <a:latin typeface="+mn-ea"/>
                  </a:rPr>
                  <a:t>2008</a:t>
                </a:r>
                <a:r>
                  <a:rPr kumimoji="1" lang="ja-JP" altLang="en-US" sz="800" dirty="0">
                    <a:latin typeface="+mn-ea"/>
                  </a:rPr>
                  <a:t>年　　　　　　　　</a:t>
                </a:r>
                <a:r>
                  <a:rPr kumimoji="1" lang="en-US" altLang="ja-JP" sz="800" dirty="0">
                    <a:latin typeface="+mn-ea"/>
                  </a:rPr>
                  <a:t>2010</a:t>
                </a:r>
                <a:r>
                  <a:rPr kumimoji="1" lang="ja-JP" altLang="en-US" sz="800" dirty="0">
                    <a:latin typeface="+mn-ea"/>
                  </a:rPr>
                  <a:t>年　　　　　  　</a:t>
                </a:r>
                <a:r>
                  <a:rPr kumimoji="1" lang="en-US" altLang="ja-JP" sz="800" dirty="0">
                    <a:latin typeface="+mn-ea"/>
                  </a:rPr>
                  <a:t>2012</a:t>
                </a:r>
                <a:r>
                  <a:rPr kumimoji="1" lang="ja-JP" altLang="en-US" sz="800" dirty="0">
                    <a:latin typeface="+mn-ea"/>
                  </a:rPr>
                  <a:t>年　　　　　　　　</a:t>
                </a:r>
                <a:r>
                  <a:rPr kumimoji="1" lang="en-US" altLang="ja-JP" sz="800" dirty="0">
                    <a:latin typeface="+mn-ea"/>
                  </a:rPr>
                  <a:t>2014</a:t>
                </a:r>
                <a:r>
                  <a:rPr kumimoji="1" lang="ja-JP" altLang="en-US" sz="800" dirty="0">
                    <a:latin typeface="+mn-ea"/>
                  </a:rPr>
                  <a:t>年　　　　　 　　</a:t>
                </a:r>
                <a:r>
                  <a:rPr kumimoji="1" lang="en-US" altLang="ja-JP" sz="800" dirty="0">
                    <a:latin typeface="+mn-ea"/>
                  </a:rPr>
                  <a:t>2016</a:t>
                </a:r>
                <a:r>
                  <a:rPr kumimoji="1" lang="ja-JP" altLang="en-US" sz="800" dirty="0">
                    <a:latin typeface="+mn-ea"/>
                  </a:rPr>
                  <a:t>年　　　　　</a:t>
                </a:r>
                <a:r>
                  <a:rPr kumimoji="1" lang="en-US" altLang="ja-JP" sz="800" dirty="0">
                    <a:latin typeface="+mn-ea"/>
                  </a:rPr>
                  <a:t>2018</a:t>
                </a:r>
                <a:r>
                  <a:rPr kumimoji="1" lang="ja-JP" altLang="en-US" sz="800" dirty="0">
                    <a:latin typeface="+mn-ea"/>
                  </a:rPr>
                  <a:t>年</a:t>
                </a:r>
              </a:p>
            </p:txBody>
          </p:sp>
        </p:grpSp>
        <p:grpSp>
          <p:nvGrpSpPr>
            <p:cNvPr id="36" name="グループ化 35"/>
            <p:cNvGrpSpPr/>
            <p:nvPr/>
          </p:nvGrpSpPr>
          <p:grpSpPr>
            <a:xfrm>
              <a:off x="4501517" y="3955683"/>
              <a:ext cx="457200" cy="2246769"/>
              <a:chOff x="4507867" y="4018251"/>
              <a:chExt cx="457200" cy="2246769"/>
            </a:xfrm>
          </p:grpSpPr>
          <p:sp>
            <p:nvSpPr>
              <p:cNvPr id="34" name="正方形/長方形 33"/>
              <p:cNvSpPr/>
              <p:nvPr/>
            </p:nvSpPr>
            <p:spPr>
              <a:xfrm>
                <a:off x="4641085" y="4077054"/>
                <a:ext cx="273182" cy="2099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endParaRPr kumimoji="1" lang="ja-JP" altLang="en-US"/>
              </a:p>
            </p:txBody>
          </p:sp>
          <p:sp>
            <p:nvSpPr>
              <p:cNvPr id="35" name="テキスト ボックス 34"/>
              <p:cNvSpPr txBox="1"/>
              <p:nvPr/>
            </p:nvSpPr>
            <p:spPr>
              <a:xfrm>
                <a:off x="4507867" y="4018251"/>
                <a:ext cx="457200" cy="2246769"/>
              </a:xfrm>
              <a:prstGeom prst="rect">
                <a:avLst/>
              </a:prstGeom>
              <a:noFill/>
            </p:spPr>
            <p:txBody>
              <a:bodyPr wrap="square" rtlCol="0">
                <a:spAutoFit/>
              </a:bodyPr>
              <a:lstStyle/>
              <a:p>
                <a:pPr algn="r">
                  <a:lnSpc>
                    <a:spcPts val="2200"/>
                  </a:lnSpc>
                </a:pPr>
                <a:r>
                  <a:rPr kumimoji="1" lang="ja-JP" altLang="en-US" sz="800" dirty="0">
                    <a:latin typeface="+mn-ea"/>
                  </a:rPr>
                  <a:t>（人）</a:t>
                </a:r>
                <a:endParaRPr kumimoji="1" lang="en-US" altLang="ja-JP" sz="800" dirty="0">
                  <a:latin typeface="+mn-ea"/>
                </a:endParaRPr>
              </a:p>
              <a:p>
                <a:pPr algn="r">
                  <a:lnSpc>
                    <a:spcPts val="2200"/>
                  </a:lnSpc>
                </a:pPr>
                <a:r>
                  <a:rPr lang="en-US" altLang="ja-JP" sz="800" dirty="0">
                    <a:latin typeface="+mn-ea"/>
                  </a:rPr>
                  <a:t>1,1001,000</a:t>
                </a:r>
              </a:p>
              <a:p>
                <a:pPr algn="r">
                  <a:lnSpc>
                    <a:spcPts val="2200"/>
                  </a:lnSpc>
                </a:pPr>
                <a:r>
                  <a:rPr kumimoji="1" lang="en-US" altLang="ja-JP" sz="800" dirty="0">
                    <a:latin typeface="+mn-ea"/>
                  </a:rPr>
                  <a:t>900</a:t>
                </a:r>
              </a:p>
              <a:p>
                <a:pPr algn="r">
                  <a:lnSpc>
                    <a:spcPts val="2200"/>
                  </a:lnSpc>
                </a:pPr>
                <a:r>
                  <a:rPr lang="en-US" altLang="ja-JP" sz="800" dirty="0">
                    <a:latin typeface="+mn-ea"/>
                  </a:rPr>
                  <a:t>800</a:t>
                </a:r>
              </a:p>
              <a:p>
                <a:pPr algn="r">
                  <a:lnSpc>
                    <a:spcPts val="2200"/>
                  </a:lnSpc>
                </a:pPr>
                <a:r>
                  <a:rPr kumimoji="1" lang="en-US" altLang="ja-JP" sz="800" dirty="0">
                    <a:latin typeface="+mn-ea"/>
                  </a:rPr>
                  <a:t>700</a:t>
                </a:r>
              </a:p>
              <a:p>
                <a:pPr algn="r">
                  <a:lnSpc>
                    <a:spcPts val="2200"/>
                  </a:lnSpc>
                </a:pPr>
                <a:r>
                  <a:rPr lang="en-US" altLang="ja-JP" sz="800" dirty="0">
                    <a:latin typeface="+mn-ea"/>
                  </a:rPr>
                  <a:t>600</a:t>
                </a:r>
              </a:p>
              <a:p>
                <a:pPr algn="r">
                  <a:lnSpc>
                    <a:spcPts val="2200"/>
                  </a:lnSpc>
                </a:pPr>
                <a:r>
                  <a:rPr kumimoji="1" lang="en-US" altLang="ja-JP" sz="800" dirty="0">
                    <a:latin typeface="+mn-ea"/>
                  </a:rPr>
                  <a:t>500</a:t>
                </a:r>
              </a:p>
            </p:txBody>
          </p:sp>
        </p:grpSp>
        <p:grpSp>
          <p:nvGrpSpPr>
            <p:cNvPr id="37" name="グループ化 36"/>
            <p:cNvGrpSpPr/>
            <p:nvPr/>
          </p:nvGrpSpPr>
          <p:grpSpPr>
            <a:xfrm>
              <a:off x="4772383" y="5995011"/>
              <a:ext cx="4432167" cy="215444"/>
              <a:chOff x="196514" y="3211423"/>
              <a:chExt cx="4432167" cy="215444"/>
            </a:xfrm>
          </p:grpSpPr>
          <p:sp>
            <p:nvSpPr>
              <p:cNvPr id="38" name="正方形/長方形 37"/>
              <p:cNvSpPr/>
              <p:nvPr/>
            </p:nvSpPr>
            <p:spPr>
              <a:xfrm>
                <a:off x="285750" y="3263900"/>
                <a:ext cx="416560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96514" y="3211423"/>
                <a:ext cx="4432167" cy="215444"/>
              </a:xfrm>
              <a:prstGeom prst="rect">
                <a:avLst/>
              </a:prstGeom>
              <a:noFill/>
            </p:spPr>
            <p:txBody>
              <a:bodyPr wrap="square" rtlCol="0">
                <a:spAutoFit/>
              </a:bodyPr>
              <a:lstStyle/>
              <a:p>
                <a:r>
                  <a:rPr kumimoji="1" lang="en-US" altLang="ja-JP" sz="800" dirty="0">
                    <a:latin typeface="+mn-ea"/>
                  </a:rPr>
                  <a:t>2000</a:t>
                </a:r>
                <a:r>
                  <a:rPr kumimoji="1" lang="ja-JP" altLang="en-US" sz="800" dirty="0">
                    <a:latin typeface="+mn-ea"/>
                  </a:rPr>
                  <a:t>年　 　</a:t>
                </a:r>
                <a:r>
                  <a:rPr kumimoji="1" lang="en-US" altLang="ja-JP" sz="800" dirty="0">
                    <a:latin typeface="+mn-ea"/>
                  </a:rPr>
                  <a:t>2002</a:t>
                </a:r>
                <a:r>
                  <a:rPr kumimoji="1" lang="ja-JP" altLang="en-US" sz="800" dirty="0">
                    <a:latin typeface="+mn-ea"/>
                  </a:rPr>
                  <a:t>年　　</a:t>
                </a:r>
                <a:r>
                  <a:rPr kumimoji="1" lang="en-US" altLang="ja-JP" sz="800" dirty="0">
                    <a:latin typeface="+mn-ea"/>
                  </a:rPr>
                  <a:t>2004</a:t>
                </a:r>
                <a:r>
                  <a:rPr kumimoji="1" lang="ja-JP" altLang="en-US" sz="800" dirty="0">
                    <a:latin typeface="+mn-ea"/>
                  </a:rPr>
                  <a:t>年　　</a:t>
                </a:r>
                <a:r>
                  <a:rPr kumimoji="1" lang="en-US" altLang="ja-JP" sz="800" dirty="0">
                    <a:latin typeface="+mn-ea"/>
                  </a:rPr>
                  <a:t>2006</a:t>
                </a:r>
                <a:r>
                  <a:rPr kumimoji="1" lang="ja-JP" altLang="en-US" sz="800" dirty="0">
                    <a:latin typeface="+mn-ea"/>
                  </a:rPr>
                  <a:t>年　　</a:t>
                </a:r>
                <a:r>
                  <a:rPr kumimoji="1" lang="en-US" altLang="ja-JP" sz="800" dirty="0">
                    <a:latin typeface="+mn-ea"/>
                  </a:rPr>
                  <a:t>2008</a:t>
                </a:r>
                <a:r>
                  <a:rPr kumimoji="1" lang="ja-JP" altLang="en-US" sz="800" dirty="0">
                    <a:latin typeface="+mn-ea"/>
                  </a:rPr>
                  <a:t>年　　</a:t>
                </a:r>
                <a:r>
                  <a:rPr kumimoji="1" lang="en-US" altLang="ja-JP" sz="800" dirty="0">
                    <a:latin typeface="+mn-ea"/>
                  </a:rPr>
                  <a:t>2010</a:t>
                </a:r>
                <a:r>
                  <a:rPr kumimoji="1" lang="ja-JP" altLang="en-US" sz="800" dirty="0">
                    <a:latin typeface="+mn-ea"/>
                  </a:rPr>
                  <a:t>年　　</a:t>
                </a:r>
                <a:r>
                  <a:rPr kumimoji="1" lang="en-US" altLang="ja-JP" sz="800" dirty="0">
                    <a:latin typeface="+mn-ea"/>
                  </a:rPr>
                  <a:t>2012</a:t>
                </a:r>
                <a:r>
                  <a:rPr kumimoji="1" lang="ja-JP" altLang="en-US" sz="800" dirty="0">
                    <a:latin typeface="+mn-ea"/>
                  </a:rPr>
                  <a:t>年　　</a:t>
                </a:r>
                <a:r>
                  <a:rPr kumimoji="1" lang="en-US" altLang="ja-JP" sz="800" dirty="0">
                    <a:latin typeface="+mn-ea"/>
                  </a:rPr>
                  <a:t>2014</a:t>
                </a:r>
                <a:r>
                  <a:rPr kumimoji="1" lang="ja-JP" altLang="en-US" sz="800" dirty="0">
                    <a:latin typeface="+mn-ea"/>
                  </a:rPr>
                  <a:t>年　　</a:t>
                </a:r>
                <a:r>
                  <a:rPr kumimoji="1" lang="en-US" altLang="ja-JP" sz="800" dirty="0">
                    <a:latin typeface="+mn-ea"/>
                  </a:rPr>
                  <a:t>2016</a:t>
                </a:r>
                <a:r>
                  <a:rPr kumimoji="1" lang="ja-JP" altLang="en-US" sz="800" dirty="0">
                    <a:latin typeface="+mn-ea"/>
                  </a:rPr>
                  <a:t>年　</a:t>
                </a:r>
                <a:r>
                  <a:rPr kumimoji="1" lang="en-US" altLang="ja-JP" sz="800" dirty="0">
                    <a:latin typeface="+mn-ea"/>
                  </a:rPr>
                  <a:t>2018</a:t>
                </a:r>
                <a:r>
                  <a:rPr kumimoji="1" lang="ja-JP" altLang="en-US" sz="800" dirty="0">
                    <a:latin typeface="+mn-ea"/>
                  </a:rPr>
                  <a:t>年</a:t>
                </a:r>
              </a:p>
            </p:txBody>
          </p:sp>
        </p:grpSp>
      </p:grpSp>
      <p:sp>
        <p:nvSpPr>
          <p:cNvPr id="41" name="テキスト ボックス 40"/>
          <p:cNvSpPr txBox="1"/>
          <p:nvPr/>
        </p:nvSpPr>
        <p:spPr>
          <a:xfrm>
            <a:off x="622565" y="6496734"/>
            <a:ext cx="8373732" cy="400110"/>
          </a:xfrm>
          <a:prstGeom prst="rect">
            <a:avLst/>
          </a:prstGeom>
          <a:noFill/>
        </p:spPr>
        <p:txBody>
          <a:bodyPr wrap="square" rtlCol="0">
            <a:spAutoFit/>
          </a:bodyPr>
          <a:lstStyle/>
          <a:p>
            <a:r>
              <a:rPr lang="ja-JP" altLang="en-US" sz="1000" dirty="0">
                <a:latin typeface="+mn-ea"/>
              </a:rPr>
              <a:t>出典：</a:t>
            </a:r>
            <a:r>
              <a:rPr lang="en-US" altLang="ja-JP" sz="1000" dirty="0">
                <a:latin typeface="+mn-ea"/>
              </a:rPr>
              <a:t>RESAS</a:t>
            </a:r>
            <a:r>
              <a:rPr lang="ja-JP" altLang="en-US" sz="1000" dirty="0">
                <a:latin typeface="+mn-ea"/>
              </a:rPr>
              <a:t>雇用／医療・福祉マップ　厚生労働省「医療施設静態調査」、「医師・歯科医師・薬剤師調査」（</a:t>
            </a:r>
            <a:r>
              <a:rPr lang="en-US" altLang="ja-JP" sz="1000" dirty="0">
                <a:latin typeface="+mn-ea"/>
              </a:rPr>
              <a:t>2016</a:t>
            </a:r>
            <a:r>
              <a:rPr lang="ja-JP" altLang="en-US" sz="1000" dirty="0">
                <a:latin typeface="+mn-ea"/>
              </a:rPr>
              <a:t>年まで）、「医師・歯科医師・薬剤師統計」（</a:t>
            </a:r>
            <a:r>
              <a:rPr lang="en-US" altLang="ja-JP" sz="1000" dirty="0">
                <a:latin typeface="+mn-ea"/>
              </a:rPr>
              <a:t>2018</a:t>
            </a:r>
            <a:r>
              <a:rPr lang="ja-JP" altLang="en-US" sz="1000" dirty="0">
                <a:latin typeface="+mn-ea"/>
              </a:rPr>
              <a:t>年から）、「衛生行政報告例」、「患者調査」、総務省「人口推計」、「住民基本台帳に基づく人口、人口動態及び世帯数調査」</a:t>
            </a:r>
            <a:endParaRPr kumimoji="1" lang="ja-JP" altLang="en-US" sz="1000" dirty="0">
              <a:latin typeface="+mn-ea"/>
            </a:endParaRPr>
          </a:p>
        </p:txBody>
      </p:sp>
    </p:spTree>
    <p:extLst>
      <p:ext uri="{BB962C8B-B14F-4D97-AF65-F5344CB8AC3E}">
        <p14:creationId xmlns:p14="http://schemas.microsoft.com/office/powerpoint/2010/main" val="1064766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kumimoji="1" lang="ja-JP" altLang="en-US" smtClean="0"/>
              <a:t>72</a:t>
            </a:fld>
            <a:endParaRPr kumimoji="1" lang="ja-JP" altLang="en-US" dirty="0"/>
          </a:p>
        </p:txBody>
      </p:sp>
      <p:sp>
        <p:nvSpPr>
          <p:cNvPr id="8" name="テキスト ボックス 7"/>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介護受給の概況　</a:t>
            </a:r>
            <a:r>
              <a:rPr lang="ja-JP" altLang="en-US" sz="2000" dirty="0"/>
              <a:t>～府県比較（近畿地方）～</a:t>
            </a:r>
            <a:endParaRPr lang="en-US" altLang="ja-JP" sz="2000" dirty="0"/>
          </a:p>
        </p:txBody>
      </p:sp>
      <p:sp>
        <p:nvSpPr>
          <p:cNvPr id="20" name="テキスト ボックス 19"/>
          <p:cNvSpPr txBox="1"/>
          <p:nvPr/>
        </p:nvSpPr>
        <p:spPr>
          <a:xfrm>
            <a:off x="3390900" y="6458165"/>
            <a:ext cx="5425929" cy="400110"/>
          </a:xfrm>
          <a:prstGeom prst="rect">
            <a:avLst/>
          </a:prstGeom>
          <a:noFill/>
        </p:spPr>
        <p:txBody>
          <a:bodyPr wrap="square" rtlCol="0">
            <a:spAutoFit/>
          </a:bodyPr>
          <a:lstStyle/>
          <a:p>
            <a:r>
              <a:rPr lang="ja-JP" altLang="en-US" sz="1000" dirty="0">
                <a:latin typeface="+mn-ea"/>
              </a:rPr>
              <a:t>出典：</a:t>
            </a:r>
            <a:r>
              <a:rPr lang="en-US" altLang="ja-JP" sz="1000" dirty="0">
                <a:latin typeface="+mn-ea"/>
              </a:rPr>
              <a:t>RESAS</a:t>
            </a:r>
            <a:r>
              <a:rPr lang="ja-JP" altLang="en-US" sz="1000" dirty="0">
                <a:latin typeface="+mn-ea"/>
              </a:rPr>
              <a:t>雇用／医療・福祉マップ　厚生労働省「地域包括ケア</a:t>
            </a:r>
            <a:r>
              <a:rPr lang="en-US" altLang="ja-JP" sz="1000" dirty="0">
                <a:latin typeface="+mn-ea"/>
              </a:rPr>
              <a:t>『</a:t>
            </a:r>
            <a:r>
              <a:rPr lang="ja-JP" altLang="en-US" sz="1000" dirty="0">
                <a:latin typeface="+mn-ea"/>
              </a:rPr>
              <a:t>見える化</a:t>
            </a:r>
            <a:r>
              <a:rPr lang="en-US" altLang="ja-JP" sz="1000" dirty="0">
                <a:latin typeface="+mn-ea"/>
              </a:rPr>
              <a:t>』</a:t>
            </a:r>
            <a:r>
              <a:rPr lang="ja-JP" altLang="en-US" sz="1000" dirty="0">
                <a:latin typeface="+mn-ea"/>
              </a:rPr>
              <a:t>システム」</a:t>
            </a:r>
            <a:endParaRPr lang="en-US" altLang="ja-JP" sz="1000" dirty="0">
              <a:latin typeface="+mn-ea"/>
            </a:endParaRPr>
          </a:p>
          <a:p>
            <a:r>
              <a:rPr lang="ja-JP" altLang="en-US" sz="1000" dirty="0">
                <a:latin typeface="+mn-ea"/>
              </a:rPr>
              <a:t>　　　　総務省「国勢調査」、「人口推計」、「住民基本台帳に基づく人口、人口動態及び世帯数調査」</a:t>
            </a:r>
            <a:endParaRPr kumimoji="1" lang="ja-JP" altLang="en-US" sz="1000" dirty="0">
              <a:latin typeface="+mn-ea"/>
            </a:endParaRPr>
          </a:p>
        </p:txBody>
      </p:sp>
      <p:grpSp>
        <p:nvGrpSpPr>
          <p:cNvPr id="4" name="グループ化 3"/>
          <p:cNvGrpSpPr/>
          <p:nvPr/>
        </p:nvGrpSpPr>
        <p:grpSpPr>
          <a:xfrm>
            <a:off x="7642" y="599188"/>
            <a:ext cx="9178834" cy="5927202"/>
            <a:chOff x="7642" y="599188"/>
            <a:chExt cx="9178834" cy="5927202"/>
          </a:xfrm>
        </p:grpSpPr>
        <p:pic>
          <p:nvPicPr>
            <p:cNvPr id="14" name="図 13"/>
            <p:cNvPicPr>
              <a:picLocks noChangeAspect="1"/>
            </p:cNvPicPr>
            <p:nvPr/>
          </p:nvPicPr>
          <p:blipFill>
            <a:blip r:embed="rId3"/>
            <a:stretch>
              <a:fillRect/>
            </a:stretch>
          </p:blipFill>
          <p:spPr>
            <a:xfrm>
              <a:off x="4585247" y="599188"/>
              <a:ext cx="4525995" cy="2806254"/>
            </a:xfrm>
            <a:prstGeom prst="rect">
              <a:avLst/>
            </a:prstGeom>
            <a:ln>
              <a:solidFill>
                <a:schemeClr val="tx1"/>
              </a:solidFill>
            </a:ln>
          </p:spPr>
        </p:pic>
        <p:pic>
          <p:nvPicPr>
            <p:cNvPr id="15" name="図 14"/>
            <p:cNvPicPr>
              <a:picLocks noChangeAspect="1"/>
            </p:cNvPicPr>
            <p:nvPr/>
          </p:nvPicPr>
          <p:blipFill>
            <a:blip r:embed="rId4"/>
            <a:stretch>
              <a:fillRect/>
            </a:stretch>
          </p:blipFill>
          <p:spPr>
            <a:xfrm>
              <a:off x="52486" y="602994"/>
              <a:ext cx="4493648" cy="2802448"/>
            </a:xfrm>
            <a:prstGeom prst="rect">
              <a:avLst/>
            </a:prstGeom>
            <a:ln>
              <a:solidFill>
                <a:schemeClr val="tx1"/>
              </a:solidFill>
            </a:ln>
          </p:spPr>
        </p:pic>
        <p:pic>
          <p:nvPicPr>
            <p:cNvPr id="17" name="図 16"/>
            <p:cNvPicPr>
              <a:picLocks noChangeAspect="1"/>
            </p:cNvPicPr>
            <p:nvPr/>
          </p:nvPicPr>
          <p:blipFill>
            <a:blip r:embed="rId5"/>
            <a:stretch>
              <a:fillRect/>
            </a:stretch>
          </p:blipFill>
          <p:spPr>
            <a:xfrm>
              <a:off x="46493" y="3488003"/>
              <a:ext cx="4499903" cy="2990389"/>
            </a:xfrm>
            <a:prstGeom prst="rect">
              <a:avLst/>
            </a:prstGeom>
            <a:ln>
              <a:solidFill>
                <a:schemeClr val="tx1"/>
              </a:solidFill>
            </a:ln>
          </p:spPr>
        </p:pic>
        <p:grpSp>
          <p:nvGrpSpPr>
            <p:cNvPr id="16" name="グループ化 15"/>
            <p:cNvGrpSpPr/>
            <p:nvPr/>
          </p:nvGrpSpPr>
          <p:grpSpPr>
            <a:xfrm>
              <a:off x="4660481" y="1182021"/>
              <a:ext cx="457619" cy="2246769"/>
              <a:chOff x="4533481" y="864521"/>
              <a:chExt cx="457619" cy="2246769"/>
            </a:xfrm>
          </p:grpSpPr>
          <p:sp>
            <p:nvSpPr>
              <p:cNvPr id="13" name="正方形/長方形 12"/>
              <p:cNvSpPr/>
              <p:nvPr/>
            </p:nvSpPr>
            <p:spPr>
              <a:xfrm>
                <a:off x="4641718" y="985171"/>
                <a:ext cx="273182" cy="203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endParaRPr kumimoji="1" lang="ja-JP" altLang="en-US"/>
              </a:p>
            </p:txBody>
          </p:sp>
          <p:sp>
            <p:nvSpPr>
              <p:cNvPr id="7" name="テキスト ボックス 6"/>
              <p:cNvSpPr txBox="1"/>
              <p:nvPr/>
            </p:nvSpPr>
            <p:spPr>
              <a:xfrm>
                <a:off x="4533481" y="864521"/>
                <a:ext cx="457619" cy="2246769"/>
              </a:xfrm>
              <a:prstGeom prst="rect">
                <a:avLst/>
              </a:prstGeom>
              <a:noFill/>
            </p:spPr>
            <p:txBody>
              <a:bodyPr wrap="square" rtlCol="0">
                <a:spAutoFit/>
              </a:bodyPr>
              <a:lstStyle/>
              <a:p>
                <a:pPr algn="r">
                  <a:lnSpc>
                    <a:spcPts val="2100"/>
                  </a:lnSpc>
                </a:pPr>
                <a:r>
                  <a:rPr kumimoji="1" lang="ja-JP" altLang="en-US" sz="800" dirty="0">
                    <a:latin typeface="+mn-ea"/>
                  </a:rPr>
                  <a:t>（人）</a:t>
                </a:r>
                <a:endParaRPr kumimoji="1" lang="en-US" altLang="ja-JP" sz="800" dirty="0">
                  <a:latin typeface="+mn-ea"/>
                </a:endParaRPr>
              </a:p>
              <a:p>
                <a:pPr algn="r">
                  <a:lnSpc>
                    <a:spcPts val="2100"/>
                  </a:lnSpc>
                </a:pPr>
                <a:r>
                  <a:rPr kumimoji="1" lang="en-US" altLang="ja-JP" sz="800" dirty="0">
                    <a:latin typeface="+mn-ea"/>
                  </a:rPr>
                  <a:t>18,000</a:t>
                </a:r>
              </a:p>
              <a:p>
                <a:pPr algn="r">
                  <a:lnSpc>
                    <a:spcPts val="2100"/>
                  </a:lnSpc>
                </a:pPr>
                <a:r>
                  <a:rPr lang="en-US" altLang="ja-JP" sz="800" dirty="0">
                    <a:latin typeface="+mn-ea"/>
                  </a:rPr>
                  <a:t>17,000</a:t>
                </a:r>
              </a:p>
              <a:p>
                <a:pPr algn="r">
                  <a:lnSpc>
                    <a:spcPts val="2100"/>
                  </a:lnSpc>
                </a:pPr>
                <a:r>
                  <a:rPr kumimoji="1" lang="en-US" altLang="ja-JP" sz="800" dirty="0">
                    <a:latin typeface="+mn-ea"/>
                  </a:rPr>
                  <a:t>16,0001</a:t>
                </a:r>
                <a:r>
                  <a:rPr lang="en-US" altLang="ja-JP" sz="800" dirty="0">
                    <a:latin typeface="+mn-ea"/>
                  </a:rPr>
                  <a:t>5,000</a:t>
                </a:r>
              </a:p>
              <a:p>
                <a:pPr algn="r">
                  <a:lnSpc>
                    <a:spcPts val="2100"/>
                  </a:lnSpc>
                </a:pPr>
                <a:r>
                  <a:rPr lang="en-US" altLang="ja-JP" sz="800" dirty="0">
                    <a:latin typeface="+mn-ea"/>
                  </a:rPr>
                  <a:t>14,000</a:t>
                </a:r>
              </a:p>
              <a:p>
                <a:pPr algn="r">
                  <a:lnSpc>
                    <a:spcPts val="2100"/>
                  </a:lnSpc>
                </a:pPr>
                <a:r>
                  <a:rPr kumimoji="1" lang="en-US" altLang="ja-JP" sz="800" dirty="0">
                    <a:latin typeface="+mn-ea"/>
                  </a:rPr>
                  <a:t>13,000</a:t>
                </a:r>
              </a:p>
              <a:p>
                <a:pPr algn="r">
                  <a:lnSpc>
                    <a:spcPts val="2100"/>
                  </a:lnSpc>
                </a:pPr>
                <a:r>
                  <a:rPr lang="en-US" altLang="ja-JP" sz="800" dirty="0">
                    <a:latin typeface="+mn-ea"/>
                  </a:rPr>
                  <a:t>12</a:t>
                </a:r>
                <a:r>
                  <a:rPr kumimoji="1" lang="en-US" altLang="ja-JP" sz="800" dirty="0">
                    <a:latin typeface="+mn-ea"/>
                  </a:rPr>
                  <a:t>,000</a:t>
                </a:r>
              </a:p>
            </p:txBody>
          </p:sp>
        </p:grpSp>
        <p:grpSp>
          <p:nvGrpSpPr>
            <p:cNvPr id="22" name="グループ化 21"/>
            <p:cNvGrpSpPr/>
            <p:nvPr/>
          </p:nvGrpSpPr>
          <p:grpSpPr>
            <a:xfrm>
              <a:off x="7642" y="1109233"/>
              <a:ext cx="470144" cy="2400657"/>
              <a:chOff x="-487658" y="1117831"/>
              <a:chExt cx="470144" cy="2400657"/>
            </a:xfrm>
          </p:grpSpPr>
          <p:sp>
            <p:nvSpPr>
              <p:cNvPr id="18" name="正方形/長方形 17"/>
              <p:cNvSpPr/>
              <p:nvPr/>
            </p:nvSpPr>
            <p:spPr>
              <a:xfrm>
                <a:off x="-429878" y="1173083"/>
                <a:ext cx="327939" cy="2099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endParaRPr kumimoji="1" lang="ja-JP" altLang="en-US"/>
              </a:p>
            </p:txBody>
          </p:sp>
          <p:sp>
            <p:nvSpPr>
              <p:cNvPr id="19" name="テキスト ボックス 18"/>
              <p:cNvSpPr txBox="1"/>
              <p:nvPr/>
            </p:nvSpPr>
            <p:spPr>
              <a:xfrm>
                <a:off x="-487658" y="1117831"/>
                <a:ext cx="470144" cy="2400657"/>
              </a:xfrm>
              <a:prstGeom prst="rect">
                <a:avLst/>
              </a:prstGeom>
              <a:noFill/>
            </p:spPr>
            <p:txBody>
              <a:bodyPr wrap="square" rtlCol="0">
                <a:spAutoFit/>
              </a:bodyPr>
              <a:lstStyle/>
              <a:p>
                <a:pPr algn="r">
                  <a:lnSpc>
                    <a:spcPts val="2900"/>
                  </a:lnSpc>
                </a:pPr>
                <a:r>
                  <a:rPr kumimoji="1" lang="ja-JP" altLang="en-US" sz="800" dirty="0">
                    <a:latin typeface="+mn-ea"/>
                  </a:rPr>
                  <a:t>（人）</a:t>
                </a:r>
                <a:endParaRPr kumimoji="1" lang="en-US" altLang="ja-JP" sz="800" dirty="0">
                  <a:latin typeface="+mn-ea"/>
                </a:endParaRPr>
              </a:p>
              <a:p>
                <a:pPr algn="r">
                  <a:lnSpc>
                    <a:spcPts val="2900"/>
                  </a:lnSpc>
                </a:pPr>
                <a:r>
                  <a:rPr lang="en-US" altLang="ja-JP" sz="800" dirty="0">
                    <a:latin typeface="+mn-ea"/>
                  </a:rPr>
                  <a:t>22,000</a:t>
                </a:r>
                <a:endParaRPr kumimoji="1" lang="en-US" altLang="ja-JP" sz="800" dirty="0">
                  <a:latin typeface="+mn-ea"/>
                </a:endParaRPr>
              </a:p>
              <a:p>
                <a:pPr algn="r">
                  <a:lnSpc>
                    <a:spcPts val="2900"/>
                  </a:lnSpc>
                </a:pPr>
                <a:r>
                  <a:rPr lang="en-US" altLang="ja-JP" sz="800" dirty="0">
                    <a:latin typeface="+mn-ea"/>
                  </a:rPr>
                  <a:t>20,000</a:t>
                </a:r>
              </a:p>
              <a:p>
                <a:pPr algn="r">
                  <a:lnSpc>
                    <a:spcPts val="2900"/>
                  </a:lnSpc>
                </a:pPr>
                <a:r>
                  <a:rPr kumimoji="1" lang="en-US" altLang="ja-JP" sz="800" dirty="0">
                    <a:latin typeface="+mn-ea"/>
                  </a:rPr>
                  <a:t>18,000</a:t>
                </a:r>
              </a:p>
              <a:p>
                <a:pPr algn="r">
                  <a:lnSpc>
                    <a:spcPts val="2900"/>
                  </a:lnSpc>
                </a:pPr>
                <a:r>
                  <a:rPr lang="en-US" altLang="ja-JP" sz="800" dirty="0">
                    <a:latin typeface="+mn-ea"/>
                  </a:rPr>
                  <a:t>16,000</a:t>
                </a:r>
              </a:p>
              <a:p>
                <a:pPr algn="r">
                  <a:lnSpc>
                    <a:spcPts val="2900"/>
                  </a:lnSpc>
                </a:pPr>
                <a:r>
                  <a:rPr lang="en-US" altLang="ja-JP" sz="800" dirty="0">
                    <a:latin typeface="+mn-ea"/>
                  </a:rPr>
                  <a:t>14,000</a:t>
                </a:r>
                <a:endParaRPr kumimoji="1" lang="en-US" altLang="ja-JP" sz="800" dirty="0">
                  <a:latin typeface="+mn-ea"/>
                </a:endParaRPr>
              </a:p>
            </p:txBody>
          </p:sp>
        </p:grpSp>
        <p:sp>
          <p:nvSpPr>
            <p:cNvPr id="24" name="正方形/長方形 23"/>
            <p:cNvSpPr/>
            <p:nvPr/>
          </p:nvSpPr>
          <p:spPr>
            <a:xfrm>
              <a:off x="4948986" y="3302941"/>
              <a:ext cx="4112464" cy="83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4908340" y="3238956"/>
              <a:ext cx="4278136" cy="215444"/>
            </a:xfrm>
            <a:prstGeom prst="rect">
              <a:avLst/>
            </a:prstGeom>
            <a:noFill/>
          </p:spPr>
          <p:txBody>
            <a:bodyPr wrap="square" rtlCol="0">
              <a:spAutoFit/>
            </a:bodyPr>
            <a:lstStyle/>
            <a:p>
              <a:r>
                <a:rPr kumimoji="1" lang="en-US" altLang="ja-JP" sz="800" dirty="0">
                  <a:latin typeface="+mn-ea"/>
                </a:rPr>
                <a:t>2014</a:t>
              </a:r>
              <a:r>
                <a:rPr kumimoji="1" lang="ja-JP" altLang="en-US" sz="800" dirty="0">
                  <a:latin typeface="+mn-ea"/>
                </a:rPr>
                <a:t>年　　　　　　　　　　　　　　　</a:t>
              </a:r>
              <a:r>
                <a:rPr kumimoji="1" lang="en-US" altLang="ja-JP" sz="800" dirty="0">
                  <a:latin typeface="+mn-ea"/>
                </a:rPr>
                <a:t>2015</a:t>
              </a:r>
              <a:r>
                <a:rPr kumimoji="1" lang="ja-JP" altLang="en-US" sz="800" dirty="0">
                  <a:latin typeface="+mn-ea"/>
                </a:rPr>
                <a:t>年　　　　　　　　　　　　　　</a:t>
              </a:r>
              <a:r>
                <a:rPr kumimoji="1" lang="en-US" altLang="ja-JP" sz="800" dirty="0">
                  <a:latin typeface="+mn-ea"/>
                </a:rPr>
                <a:t>2016</a:t>
              </a:r>
              <a:r>
                <a:rPr kumimoji="1" lang="ja-JP" altLang="en-US" sz="800" dirty="0">
                  <a:latin typeface="+mn-ea"/>
                </a:rPr>
                <a:t>年　　　　　　　　　　　　　</a:t>
              </a:r>
              <a:r>
                <a:rPr kumimoji="1" lang="en-US" altLang="ja-JP" sz="800" dirty="0">
                  <a:latin typeface="+mn-ea"/>
                </a:rPr>
                <a:t>2017</a:t>
              </a:r>
              <a:r>
                <a:rPr kumimoji="1" lang="ja-JP" altLang="en-US" sz="800" dirty="0">
                  <a:latin typeface="+mn-ea"/>
                </a:rPr>
                <a:t>年</a:t>
              </a:r>
            </a:p>
          </p:txBody>
        </p:sp>
        <p:grpSp>
          <p:nvGrpSpPr>
            <p:cNvPr id="21" name="グループ化 20"/>
            <p:cNvGrpSpPr/>
            <p:nvPr/>
          </p:nvGrpSpPr>
          <p:grpSpPr>
            <a:xfrm>
              <a:off x="65422" y="4050154"/>
              <a:ext cx="499219" cy="2446111"/>
              <a:chOff x="65422" y="4050154"/>
              <a:chExt cx="499219" cy="2446111"/>
            </a:xfrm>
          </p:grpSpPr>
          <p:sp>
            <p:nvSpPr>
              <p:cNvPr id="27" name="正方形/長方形 26"/>
              <p:cNvSpPr/>
              <p:nvPr/>
            </p:nvSpPr>
            <p:spPr>
              <a:xfrm>
                <a:off x="65422" y="4050154"/>
                <a:ext cx="416387" cy="2313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endParaRPr kumimoji="1" lang="ja-JP" altLang="en-US"/>
              </a:p>
            </p:txBody>
          </p:sp>
          <p:sp>
            <p:nvSpPr>
              <p:cNvPr id="28" name="テキスト ボックス 27"/>
              <p:cNvSpPr txBox="1"/>
              <p:nvPr/>
            </p:nvSpPr>
            <p:spPr>
              <a:xfrm>
                <a:off x="71263" y="4146904"/>
                <a:ext cx="493378" cy="2349361"/>
              </a:xfrm>
              <a:prstGeom prst="rect">
                <a:avLst/>
              </a:prstGeom>
              <a:noFill/>
            </p:spPr>
            <p:txBody>
              <a:bodyPr wrap="square" rtlCol="0">
                <a:spAutoFit/>
              </a:bodyPr>
              <a:lstStyle/>
              <a:p>
                <a:pPr algn="r">
                  <a:lnSpc>
                    <a:spcPts val="2200"/>
                  </a:lnSpc>
                </a:pPr>
                <a:r>
                  <a:rPr kumimoji="1" lang="ja-JP" altLang="en-US" sz="800" dirty="0">
                    <a:latin typeface="+mn-ea"/>
                  </a:rPr>
                  <a:t>（億円）</a:t>
                </a:r>
                <a:endParaRPr kumimoji="1" lang="en-US" altLang="ja-JP" sz="800" dirty="0">
                  <a:latin typeface="+mn-ea"/>
                </a:endParaRPr>
              </a:p>
              <a:p>
                <a:pPr algn="r">
                  <a:lnSpc>
                    <a:spcPts val="2200"/>
                  </a:lnSpc>
                </a:pPr>
                <a:r>
                  <a:rPr kumimoji="1" lang="en-US" altLang="ja-JP" sz="800" dirty="0">
                    <a:latin typeface="+mn-ea"/>
                  </a:rPr>
                  <a:t>340</a:t>
                </a:r>
              </a:p>
              <a:p>
                <a:pPr algn="r">
                  <a:lnSpc>
                    <a:spcPts val="2200"/>
                  </a:lnSpc>
                </a:pPr>
                <a:r>
                  <a:rPr kumimoji="1" lang="en-US" altLang="ja-JP" sz="800" dirty="0">
                    <a:latin typeface="+mn-ea"/>
                  </a:rPr>
                  <a:t>320</a:t>
                </a:r>
              </a:p>
              <a:p>
                <a:pPr algn="r">
                  <a:lnSpc>
                    <a:spcPts val="2200"/>
                  </a:lnSpc>
                </a:pPr>
                <a:r>
                  <a:rPr kumimoji="1" lang="en-US" altLang="ja-JP" sz="800" dirty="0">
                    <a:latin typeface="+mn-ea"/>
                  </a:rPr>
                  <a:t>300</a:t>
                </a:r>
              </a:p>
              <a:p>
                <a:pPr algn="r">
                  <a:lnSpc>
                    <a:spcPts val="2200"/>
                  </a:lnSpc>
                </a:pPr>
                <a:r>
                  <a:rPr kumimoji="1" lang="en-US" altLang="ja-JP" sz="800" dirty="0">
                    <a:latin typeface="+mn-ea"/>
                  </a:rPr>
                  <a:t>280</a:t>
                </a:r>
              </a:p>
              <a:p>
                <a:pPr algn="r">
                  <a:lnSpc>
                    <a:spcPts val="2200"/>
                  </a:lnSpc>
                </a:pPr>
                <a:r>
                  <a:rPr lang="en-US" altLang="ja-JP" sz="800" dirty="0">
                    <a:latin typeface="+mn-ea"/>
                  </a:rPr>
                  <a:t>260</a:t>
                </a:r>
              </a:p>
              <a:p>
                <a:pPr algn="r">
                  <a:lnSpc>
                    <a:spcPts val="2200"/>
                  </a:lnSpc>
                </a:pPr>
                <a:r>
                  <a:rPr lang="en-US" altLang="ja-JP" sz="800" dirty="0">
                    <a:latin typeface="+mn-ea"/>
                  </a:rPr>
                  <a:t>240</a:t>
                </a:r>
              </a:p>
              <a:p>
                <a:pPr algn="r">
                  <a:lnSpc>
                    <a:spcPts val="2200"/>
                  </a:lnSpc>
                </a:pPr>
                <a:r>
                  <a:rPr kumimoji="1" lang="en-US" altLang="ja-JP" sz="800" dirty="0">
                    <a:latin typeface="+mn-ea"/>
                  </a:rPr>
                  <a:t>220</a:t>
                </a:r>
              </a:p>
            </p:txBody>
          </p:sp>
        </p:grpSp>
        <p:grpSp>
          <p:nvGrpSpPr>
            <p:cNvPr id="37" name="グループ化 36"/>
            <p:cNvGrpSpPr/>
            <p:nvPr/>
          </p:nvGrpSpPr>
          <p:grpSpPr>
            <a:xfrm>
              <a:off x="242713" y="3230766"/>
              <a:ext cx="4525597" cy="215444"/>
              <a:chOff x="196513" y="3211423"/>
              <a:chExt cx="4525597" cy="215444"/>
            </a:xfrm>
          </p:grpSpPr>
          <p:sp>
            <p:nvSpPr>
              <p:cNvPr id="38" name="正方形/長方形 37"/>
              <p:cNvSpPr/>
              <p:nvPr/>
            </p:nvSpPr>
            <p:spPr>
              <a:xfrm>
                <a:off x="285750" y="3263900"/>
                <a:ext cx="416560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96513" y="3211423"/>
                <a:ext cx="4525597" cy="215444"/>
              </a:xfrm>
              <a:prstGeom prst="rect">
                <a:avLst/>
              </a:prstGeom>
              <a:noFill/>
            </p:spPr>
            <p:txBody>
              <a:bodyPr wrap="square" rtlCol="0">
                <a:spAutoFit/>
              </a:bodyPr>
              <a:lstStyle/>
              <a:p>
                <a:r>
                  <a:rPr kumimoji="1" lang="en-US" altLang="ja-JP" sz="800" dirty="0">
                    <a:latin typeface="+mn-ea"/>
                  </a:rPr>
                  <a:t>2006</a:t>
                </a:r>
                <a:r>
                  <a:rPr kumimoji="1" lang="ja-JP" altLang="en-US" sz="800" dirty="0">
                    <a:latin typeface="+mn-ea"/>
                  </a:rPr>
                  <a:t>年 </a:t>
                </a:r>
                <a:r>
                  <a:rPr kumimoji="1" lang="en-US" altLang="ja-JP" sz="800" dirty="0">
                    <a:latin typeface="+mn-ea"/>
                  </a:rPr>
                  <a:t>2007</a:t>
                </a:r>
                <a:r>
                  <a:rPr kumimoji="1" lang="ja-JP" altLang="en-US" sz="800" dirty="0">
                    <a:latin typeface="+mn-ea"/>
                  </a:rPr>
                  <a:t>年 </a:t>
                </a:r>
                <a:r>
                  <a:rPr lang="en-US" altLang="ja-JP" sz="800" dirty="0">
                    <a:latin typeface="+mn-ea"/>
                  </a:rPr>
                  <a:t> </a:t>
                </a:r>
                <a:r>
                  <a:rPr kumimoji="1" lang="en-US" altLang="ja-JP" sz="800" dirty="0">
                    <a:latin typeface="+mn-ea"/>
                  </a:rPr>
                  <a:t>2008</a:t>
                </a:r>
                <a:r>
                  <a:rPr kumimoji="1" lang="ja-JP" altLang="en-US" sz="800" dirty="0">
                    <a:latin typeface="+mn-ea"/>
                  </a:rPr>
                  <a:t>年  </a:t>
                </a:r>
                <a:r>
                  <a:rPr kumimoji="1" lang="en-US" altLang="ja-JP" sz="800" dirty="0">
                    <a:latin typeface="+mn-ea"/>
                  </a:rPr>
                  <a:t>2009</a:t>
                </a:r>
                <a:r>
                  <a:rPr kumimoji="1" lang="ja-JP" altLang="en-US" sz="800" dirty="0">
                    <a:latin typeface="+mn-ea"/>
                  </a:rPr>
                  <a:t>年  </a:t>
                </a:r>
                <a:r>
                  <a:rPr kumimoji="1" lang="en-US" altLang="ja-JP" sz="800" dirty="0">
                    <a:latin typeface="+mn-ea"/>
                  </a:rPr>
                  <a:t>2010</a:t>
                </a:r>
                <a:r>
                  <a:rPr kumimoji="1" lang="ja-JP" altLang="en-US" sz="800" dirty="0">
                    <a:latin typeface="+mn-ea"/>
                  </a:rPr>
                  <a:t>年  </a:t>
                </a:r>
                <a:r>
                  <a:rPr kumimoji="1" lang="en-US" altLang="ja-JP" sz="800" dirty="0">
                    <a:latin typeface="+mn-ea"/>
                  </a:rPr>
                  <a:t>2011</a:t>
                </a:r>
                <a:r>
                  <a:rPr kumimoji="1" lang="ja-JP" altLang="en-US" sz="800" dirty="0">
                    <a:latin typeface="+mn-ea"/>
                  </a:rPr>
                  <a:t>年  </a:t>
                </a:r>
                <a:r>
                  <a:rPr kumimoji="1" lang="en-US" altLang="ja-JP" sz="800" dirty="0">
                    <a:latin typeface="+mn-ea"/>
                  </a:rPr>
                  <a:t>2012</a:t>
                </a:r>
                <a:r>
                  <a:rPr kumimoji="1" lang="ja-JP" altLang="en-US" sz="800" dirty="0">
                    <a:latin typeface="+mn-ea"/>
                  </a:rPr>
                  <a:t>年  </a:t>
                </a:r>
                <a:r>
                  <a:rPr kumimoji="1" lang="en-US" altLang="ja-JP" sz="800" dirty="0">
                    <a:latin typeface="+mn-ea"/>
                  </a:rPr>
                  <a:t>2013</a:t>
                </a:r>
                <a:r>
                  <a:rPr kumimoji="1" lang="ja-JP" altLang="en-US" sz="800" dirty="0">
                    <a:latin typeface="+mn-ea"/>
                  </a:rPr>
                  <a:t>年  </a:t>
                </a:r>
                <a:r>
                  <a:rPr kumimoji="1" lang="en-US" altLang="ja-JP" sz="800" dirty="0">
                    <a:latin typeface="+mn-ea"/>
                  </a:rPr>
                  <a:t>2014</a:t>
                </a:r>
                <a:r>
                  <a:rPr kumimoji="1" lang="ja-JP" altLang="en-US" sz="800" dirty="0">
                    <a:latin typeface="+mn-ea"/>
                  </a:rPr>
                  <a:t>年 </a:t>
                </a:r>
                <a:r>
                  <a:rPr kumimoji="1" lang="en-US" altLang="ja-JP" sz="800" dirty="0">
                    <a:latin typeface="+mn-ea"/>
                  </a:rPr>
                  <a:t>2015</a:t>
                </a:r>
                <a:r>
                  <a:rPr kumimoji="1" lang="ja-JP" altLang="en-US" sz="800" dirty="0">
                    <a:latin typeface="+mn-ea"/>
                  </a:rPr>
                  <a:t>年 </a:t>
                </a:r>
                <a:r>
                  <a:rPr kumimoji="1" lang="en-US" altLang="ja-JP" sz="800" dirty="0">
                    <a:latin typeface="+mn-ea"/>
                  </a:rPr>
                  <a:t>2016</a:t>
                </a:r>
                <a:r>
                  <a:rPr kumimoji="1" lang="ja-JP" altLang="en-US" sz="800" dirty="0">
                    <a:latin typeface="+mn-ea"/>
                  </a:rPr>
                  <a:t>年</a:t>
                </a:r>
                <a:r>
                  <a:rPr kumimoji="1" lang="en-US" altLang="ja-JP" sz="800" dirty="0">
                    <a:latin typeface="+mn-ea"/>
                  </a:rPr>
                  <a:t> 2017</a:t>
                </a:r>
                <a:r>
                  <a:rPr kumimoji="1" lang="ja-JP" altLang="en-US" sz="800" dirty="0">
                    <a:latin typeface="+mn-ea"/>
                  </a:rPr>
                  <a:t>年</a:t>
                </a:r>
              </a:p>
            </p:txBody>
          </p:sp>
        </p:grpSp>
        <p:grpSp>
          <p:nvGrpSpPr>
            <p:cNvPr id="41" name="グループ化 40"/>
            <p:cNvGrpSpPr/>
            <p:nvPr/>
          </p:nvGrpSpPr>
          <p:grpSpPr>
            <a:xfrm>
              <a:off x="229391" y="6310946"/>
              <a:ext cx="4525597" cy="215444"/>
              <a:chOff x="196513" y="3211423"/>
              <a:chExt cx="4525597" cy="215444"/>
            </a:xfrm>
          </p:grpSpPr>
          <p:sp>
            <p:nvSpPr>
              <p:cNvPr id="42" name="正方形/長方形 41"/>
              <p:cNvSpPr/>
              <p:nvPr/>
            </p:nvSpPr>
            <p:spPr>
              <a:xfrm>
                <a:off x="285750" y="3263900"/>
                <a:ext cx="416560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196513" y="3211423"/>
                <a:ext cx="4525597" cy="215444"/>
              </a:xfrm>
              <a:prstGeom prst="rect">
                <a:avLst/>
              </a:prstGeom>
              <a:noFill/>
            </p:spPr>
            <p:txBody>
              <a:bodyPr wrap="square" rtlCol="0">
                <a:spAutoFit/>
              </a:bodyPr>
              <a:lstStyle/>
              <a:p>
                <a:r>
                  <a:rPr kumimoji="1" lang="ja-JP" altLang="en-US" sz="800" dirty="0">
                    <a:latin typeface="+mn-ea"/>
                  </a:rPr>
                  <a:t>　　</a:t>
                </a:r>
                <a:r>
                  <a:rPr kumimoji="1" lang="en-US" altLang="ja-JP" sz="800" dirty="0">
                    <a:latin typeface="+mn-ea"/>
                  </a:rPr>
                  <a:t>2010</a:t>
                </a:r>
                <a:r>
                  <a:rPr kumimoji="1" lang="ja-JP" altLang="en-US" sz="800" dirty="0">
                    <a:latin typeface="+mn-ea"/>
                  </a:rPr>
                  <a:t>年       </a:t>
                </a:r>
                <a:r>
                  <a:rPr kumimoji="1" lang="en-US" altLang="ja-JP" sz="800" dirty="0">
                    <a:latin typeface="+mn-ea"/>
                  </a:rPr>
                  <a:t>2011</a:t>
                </a:r>
                <a:r>
                  <a:rPr kumimoji="1" lang="ja-JP" altLang="en-US" sz="800" dirty="0">
                    <a:latin typeface="+mn-ea"/>
                  </a:rPr>
                  <a:t>年        </a:t>
                </a:r>
                <a:r>
                  <a:rPr kumimoji="1" lang="en-US" altLang="ja-JP" sz="800" dirty="0">
                    <a:latin typeface="+mn-ea"/>
                  </a:rPr>
                  <a:t>2012</a:t>
                </a:r>
                <a:r>
                  <a:rPr kumimoji="1" lang="ja-JP" altLang="en-US" sz="800" dirty="0">
                    <a:latin typeface="+mn-ea"/>
                  </a:rPr>
                  <a:t>年        </a:t>
                </a:r>
                <a:r>
                  <a:rPr kumimoji="1" lang="en-US" altLang="ja-JP" sz="800" dirty="0">
                    <a:latin typeface="+mn-ea"/>
                  </a:rPr>
                  <a:t>2013</a:t>
                </a:r>
                <a:r>
                  <a:rPr kumimoji="1" lang="ja-JP" altLang="en-US" sz="800" dirty="0">
                    <a:latin typeface="+mn-ea"/>
                  </a:rPr>
                  <a:t>年         </a:t>
                </a:r>
                <a:r>
                  <a:rPr kumimoji="1" lang="en-US" altLang="ja-JP" sz="800" dirty="0">
                    <a:latin typeface="+mn-ea"/>
                  </a:rPr>
                  <a:t>2014</a:t>
                </a:r>
                <a:r>
                  <a:rPr kumimoji="1" lang="ja-JP" altLang="en-US" sz="800" dirty="0">
                    <a:latin typeface="+mn-ea"/>
                  </a:rPr>
                  <a:t>年        </a:t>
                </a:r>
                <a:r>
                  <a:rPr kumimoji="1" lang="en-US" altLang="ja-JP" sz="800" dirty="0">
                    <a:latin typeface="+mn-ea"/>
                  </a:rPr>
                  <a:t>2015</a:t>
                </a:r>
                <a:r>
                  <a:rPr kumimoji="1" lang="ja-JP" altLang="en-US" sz="800" dirty="0">
                    <a:latin typeface="+mn-ea"/>
                  </a:rPr>
                  <a:t>年        </a:t>
                </a:r>
                <a:r>
                  <a:rPr kumimoji="1" lang="en-US" altLang="ja-JP" sz="800" dirty="0">
                    <a:latin typeface="+mn-ea"/>
                  </a:rPr>
                  <a:t>2016</a:t>
                </a:r>
                <a:r>
                  <a:rPr kumimoji="1" lang="ja-JP" altLang="en-US" sz="800" dirty="0">
                    <a:latin typeface="+mn-ea"/>
                  </a:rPr>
                  <a:t>年  </a:t>
                </a:r>
                <a:r>
                  <a:rPr kumimoji="1" lang="en-US" altLang="ja-JP" sz="800" dirty="0">
                    <a:latin typeface="+mn-ea"/>
                  </a:rPr>
                  <a:t> 2017</a:t>
                </a:r>
                <a:r>
                  <a:rPr kumimoji="1" lang="ja-JP" altLang="en-US" sz="800" dirty="0">
                    <a:latin typeface="+mn-ea"/>
                  </a:rPr>
                  <a:t>年</a:t>
                </a:r>
              </a:p>
            </p:txBody>
          </p:sp>
        </p:grpSp>
        <p:sp>
          <p:nvSpPr>
            <p:cNvPr id="2" name="テキスト ボックス 1"/>
            <p:cNvSpPr txBox="1"/>
            <p:nvPr/>
          </p:nvSpPr>
          <p:spPr>
            <a:xfrm>
              <a:off x="2191398" y="1545646"/>
              <a:ext cx="781924" cy="246221"/>
            </a:xfrm>
            <a:prstGeom prst="rect">
              <a:avLst/>
            </a:prstGeom>
            <a:noFill/>
          </p:spPr>
          <p:txBody>
            <a:bodyPr wrap="square" rtlCol="0">
              <a:spAutoFit/>
            </a:bodyPr>
            <a:lstStyle/>
            <a:p>
              <a:r>
                <a:rPr kumimoji="1" lang="ja-JP" altLang="en-US" sz="1000" dirty="0">
                  <a:latin typeface="HGPｺﾞｼｯｸE" panose="020B0900000000000000" pitchFamily="50" charset="-128"/>
                  <a:ea typeface="HGPｺﾞｼｯｸE" panose="020B0900000000000000" pitchFamily="50" charset="-128"/>
                </a:rPr>
                <a:t>和歌山県</a:t>
              </a:r>
            </a:p>
          </p:txBody>
        </p:sp>
        <p:sp>
          <p:nvSpPr>
            <p:cNvPr id="26" name="テキスト ボックス 25"/>
            <p:cNvSpPr txBox="1"/>
            <p:nvPr/>
          </p:nvSpPr>
          <p:spPr>
            <a:xfrm>
              <a:off x="2164556" y="4476101"/>
              <a:ext cx="781924" cy="246221"/>
            </a:xfrm>
            <a:prstGeom prst="rect">
              <a:avLst/>
            </a:prstGeom>
            <a:noFill/>
          </p:spPr>
          <p:txBody>
            <a:bodyPr wrap="square" rtlCol="0">
              <a:spAutoFit/>
            </a:bodyPr>
            <a:lstStyle/>
            <a:p>
              <a:r>
                <a:rPr kumimoji="1" lang="ja-JP" altLang="en-US" sz="1000" dirty="0">
                  <a:latin typeface="HGPｺﾞｼｯｸE" panose="020B0900000000000000" pitchFamily="50" charset="-128"/>
                  <a:ea typeface="HGPｺﾞｼｯｸE" panose="020B0900000000000000" pitchFamily="50" charset="-128"/>
                </a:rPr>
                <a:t>和歌山県</a:t>
              </a:r>
            </a:p>
          </p:txBody>
        </p:sp>
        <p:sp>
          <p:nvSpPr>
            <p:cNvPr id="29" name="テキスト ボックス 28"/>
            <p:cNvSpPr txBox="1"/>
            <p:nvPr/>
          </p:nvSpPr>
          <p:spPr>
            <a:xfrm>
              <a:off x="6614256" y="1431306"/>
              <a:ext cx="781924" cy="246221"/>
            </a:xfrm>
            <a:prstGeom prst="rect">
              <a:avLst/>
            </a:prstGeom>
            <a:noFill/>
          </p:spPr>
          <p:txBody>
            <a:bodyPr wrap="square" rtlCol="0">
              <a:spAutoFit/>
            </a:bodyPr>
            <a:lstStyle/>
            <a:p>
              <a:r>
                <a:rPr kumimoji="1" lang="ja-JP" altLang="en-US" sz="1000" dirty="0">
                  <a:latin typeface="HGPｺﾞｼｯｸE" panose="020B0900000000000000" pitchFamily="50" charset="-128"/>
                  <a:ea typeface="HGPｺﾞｼｯｸE" panose="020B0900000000000000" pitchFamily="50" charset="-128"/>
                </a:rPr>
                <a:t>和歌山県</a:t>
              </a:r>
            </a:p>
          </p:txBody>
        </p:sp>
      </p:grpSp>
    </p:spTree>
    <p:extLst>
      <p:ext uri="{BB962C8B-B14F-4D97-AF65-F5344CB8AC3E}">
        <p14:creationId xmlns:p14="http://schemas.microsoft.com/office/powerpoint/2010/main" val="15709341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kumimoji="1" lang="ja-JP" altLang="en-US" smtClean="0"/>
              <a:t>73</a:t>
            </a:fld>
            <a:endParaRPr kumimoji="1" lang="ja-JP" altLang="en-US" dirty="0"/>
          </a:p>
        </p:txBody>
      </p:sp>
      <p:sp>
        <p:nvSpPr>
          <p:cNvPr id="7" name="テキスト ボックス 6"/>
          <p:cNvSpPr txBox="1"/>
          <p:nvPr/>
        </p:nvSpPr>
        <p:spPr>
          <a:xfrm>
            <a:off x="507666" y="6611778"/>
            <a:ext cx="8352172" cy="246221"/>
          </a:xfrm>
          <a:prstGeom prst="rect">
            <a:avLst/>
          </a:prstGeom>
          <a:noFill/>
        </p:spPr>
        <p:txBody>
          <a:bodyPr wrap="square" rtlCol="0">
            <a:spAutoFit/>
          </a:bodyPr>
          <a:lstStyle/>
          <a:p>
            <a:pPr algn="r"/>
            <a:r>
              <a:rPr kumimoji="1" lang="ja-JP" altLang="en-US" sz="1000" dirty="0">
                <a:latin typeface="+mn-ea"/>
              </a:rPr>
              <a:t>出典：</a:t>
            </a:r>
            <a:r>
              <a:rPr kumimoji="1" lang="en-US" altLang="ja-JP" sz="1000" dirty="0">
                <a:latin typeface="+mn-ea"/>
              </a:rPr>
              <a:t>RESAS</a:t>
            </a:r>
            <a:r>
              <a:rPr kumimoji="1" lang="ja-JP" altLang="en-US" sz="1000" dirty="0">
                <a:latin typeface="+mn-ea"/>
              </a:rPr>
              <a:t>まちづくりマップ　株式会社ゼンリン「建物統計データ」</a:t>
            </a:r>
          </a:p>
        </p:txBody>
      </p:sp>
      <p:sp>
        <p:nvSpPr>
          <p:cNvPr id="14" name="テキスト ボックス 13"/>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和歌山市内中心部周辺の物販事業所の状況</a:t>
            </a:r>
            <a:endParaRPr lang="en-US" altLang="ja-JP" sz="2000" dirty="0"/>
          </a:p>
        </p:txBody>
      </p:sp>
      <p:grpSp>
        <p:nvGrpSpPr>
          <p:cNvPr id="5" name="グループ化 4"/>
          <p:cNvGrpSpPr/>
          <p:nvPr/>
        </p:nvGrpSpPr>
        <p:grpSpPr>
          <a:xfrm>
            <a:off x="4395696" y="2727036"/>
            <a:ext cx="4724955" cy="3854824"/>
            <a:chOff x="4395696" y="2727036"/>
            <a:chExt cx="4724955" cy="3854824"/>
          </a:xfrm>
        </p:grpSpPr>
        <p:grpSp>
          <p:nvGrpSpPr>
            <p:cNvPr id="31" name="グループ化 30"/>
            <p:cNvGrpSpPr/>
            <p:nvPr/>
          </p:nvGrpSpPr>
          <p:grpSpPr>
            <a:xfrm>
              <a:off x="4395696" y="2727036"/>
              <a:ext cx="4724955" cy="3854824"/>
              <a:chOff x="4395696" y="2727036"/>
              <a:chExt cx="4724955" cy="3854824"/>
            </a:xfrm>
          </p:grpSpPr>
          <p:pic>
            <p:nvPicPr>
              <p:cNvPr id="26" name="図 25"/>
              <p:cNvPicPr>
                <a:picLocks noChangeAspect="1"/>
              </p:cNvPicPr>
              <p:nvPr/>
            </p:nvPicPr>
            <p:blipFill>
              <a:blip r:embed="rId3"/>
              <a:stretch>
                <a:fillRect/>
              </a:stretch>
            </p:blipFill>
            <p:spPr>
              <a:xfrm>
                <a:off x="4395696" y="2727036"/>
                <a:ext cx="4724955" cy="3854824"/>
              </a:xfrm>
              <a:prstGeom prst="rect">
                <a:avLst/>
              </a:prstGeom>
            </p:spPr>
          </p:pic>
          <p:sp>
            <p:nvSpPr>
              <p:cNvPr id="27" name="テキスト ボックス 26"/>
              <p:cNvSpPr txBox="1"/>
              <p:nvPr/>
            </p:nvSpPr>
            <p:spPr>
              <a:xfrm>
                <a:off x="5767573" y="3591729"/>
                <a:ext cx="1981200" cy="276999"/>
              </a:xfrm>
              <a:prstGeom prst="rect">
                <a:avLst/>
              </a:prstGeom>
              <a:no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和歌山市全体</a:t>
                </a:r>
              </a:p>
            </p:txBody>
          </p:sp>
        </p:grpSp>
        <p:pic>
          <p:nvPicPr>
            <p:cNvPr id="4" name="図 3"/>
            <p:cNvPicPr>
              <a:picLocks noChangeAspect="1"/>
            </p:cNvPicPr>
            <p:nvPr/>
          </p:nvPicPr>
          <p:blipFill>
            <a:blip r:embed="rId4"/>
            <a:stretch>
              <a:fillRect/>
            </a:stretch>
          </p:blipFill>
          <p:spPr>
            <a:xfrm>
              <a:off x="4662798" y="2964380"/>
              <a:ext cx="4275462" cy="597430"/>
            </a:xfrm>
            <a:prstGeom prst="rect">
              <a:avLst/>
            </a:prstGeom>
          </p:spPr>
        </p:pic>
      </p:grpSp>
      <p:grpSp>
        <p:nvGrpSpPr>
          <p:cNvPr id="10" name="グループ化 9"/>
          <p:cNvGrpSpPr/>
          <p:nvPr/>
        </p:nvGrpSpPr>
        <p:grpSpPr>
          <a:xfrm>
            <a:off x="125835" y="525745"/>
            <a:ext cx="4807418" cy="5990808"/>
            <a:chOff x="125835" y="525745"/>
            <a:chExt cx="4807418" cy="5990808"/>
          </a:xfrm>
        </p:grpSpPr>
        <p:grpSp>
          <p:nvGrpSpPr>
            <p:cNvPr id="30" name="グループ化 29"/>
            <p:cNvGrpSpPr/>
            <p:nvPr/>
          </p:nvGrpSpPr>
          <p:grpSpPr>
            <a:xfrm>
              <a:off x="125835" y="525745"/>
              <a:ext cx="4807418" cy="5990808"/>
              <a:chOff x="125835" y="525745"/>
              <a:chExt cx="4807418" cy="5990808"/>
            </a:xfrm>
          </p:grpSpPr>
          <p:grpSp>
            <p:nvGrpSpPr>
              <p:cNvPr id="25" name="グループ化 24"/>
              <p:cNvGrpSpPr/>
              <p:nvPr/>
            </p:nvGrpSpPr>
            <p:grpSpPr>
              <a:xfrm>
                <a:off x="125835" y="525745"/>
                <a:ext cx="4807418" cy="5990808"/>
                <a:chOff x="125835" y="525745"/>
                <a:chExt cx="4807418" cy="5990808"/>
              </a:xfrm>
            </p:grpSpPr>
            <p:pic>
              <p:nvPicPr>
                <p:cNvPr id="21" name="図 20"/>
                <p:cNvPicPr>
                  <a:picLocks noChangeAspect="1"/>
                </p:cNvPicPr>
                <p:nvPr/>
              </p:nvPicPr>
              <p:blipFill>
                <a:blip r:embed="rId5"/>
                <a:stretch>
                  <a:fillRect/>
                </a:stretch>
              </p:blipFill>
              <p:spPr>
                <a:xfrm>
                  <a:off x="125835" y="3446843"/>
                  <a:ext cx="4446741" cy="3069710"/>
                </a:xfrm>
                <a:prstGeom prst="rect">
                  <a:avLst/>
                </a:prstGeom>
              </p:spPr>
            </p:pic>
            <p:grpSp>
              <p:nvGrpSpPr>
                <p:cNvPr id="20" name="グループ化 19"/>
                <p:cNvGrpSpPr>
                  <a:grpSpLocks noChangeAspect="1"/>
                </p:cNvGrpSpPr>
                <p:nvPr/>
              </p:nvGrpSpPr>
              <p:grpSpPr>
                <a:xfrm>
                  <a:off x="223097" y="548293"/>
                  <a:ext cx="4710156" cy="2678959"/>
                  <a:chOff x="-403195" y="796401"/>
                  <a:chExt cx="8115300" cy="4615677"/>
                </a:xfrm>
              </p:grpSpPr>
              <p:pic>
                <p:nvPicPr>
                  <p:cNvPr id="18" name="図 17"/>
                  <p:cNvPicPr>
                    <a:picLocks noChangeAspect="1"/>
                  </p:cNvPicPr>
                  <p:nvPr/>
                </p:nvPicPr>
                <p:blipFill>
                  <a:blip r:embed="rId6"/>
                  <a:stretch>
                    <a:fillRect/>
                  </a:stretch>
                </p:blipFill>
                <p:spPr>
                  <a:xfrm>
                    <a:off x="-403195" y="796401"/>
                    <a:ext cx="6027935" cy="4615677"/>
                  </a:xfrm>
                  <a:prstGeom prst="rect">
                    <a:avLst/>
                  </a:prstGeom>
                </p:spPr>
              </p:pic>
              <p:pic>
                <p:nvPicPr>
                  <p:cNvPr id="19" name="図 18"/>
                  <p:cNvPicPr>
                    <a:picLocks noChangeAspect="1"/>
                  </p:cNvPicPr>
                  <p:nvPr/>
                </p:nvPicPr>
                <p:blipFill>
                  <a:blip r:embed="rId7"/>
                  <a:stretch>
                    <a:fillRect/>
                  </a:stretch>
                </p:blipFill>
                <p:spPr>
                  <a:xfrm>
                    <a:off x="6264304" y="800045"/>
                    <a:ext cx="1447801" cy="3371851"/>
                  </a:xfrm>
                  <a:prstGeom prst="rect">
                    <a:avLst/>
                  </a:prstGeom>
                </p:spPr>
              </p:pic>
            </p:grpSp>
            <p:sp>
              <p:nvSpPr>
                <p:cNvPr id="9" name="正方形/長方形 8"/>
                <p:cNvSpPr/>
                <p:nvPr/>
              </p:nvSpPr>
              <p:spPr>
                <a:xfrm>
                  <a:off x="223098" y="525745"/>
                  <a:ext cx="3498640" cy="270150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a:endCxn id="6" idx="0"/>
                </p:cNvCxnSpPr>
                <p:nvPr/>
              </p:nvCxnSpPr>
              <p:spPr>
                <a:xfrm flipH="1">
                  <a:off x="835970" y="3227252"/>
                  <a:ext cx="45104" cy="56727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284216" y="4282564"/>
                  <a:ext cx="2021258" cy="246221"/>
                </a:xfrm>
                <a:prstGeom prst="rect">
                  <a:avLst/>
                </a:prstGeom>
                <a:noFill/>
              </p:spPr>
              <p:txBody>
                <a:bodyPr wrap="square" rtlCol="0">
                  <a:spAutoFit/>
                </a:bodyPr>
                <a:lstStyle/>
                <a:p>
                  <a:r>
                    <a:rPr kumimoji="1" lang="ja-JP" altLang="en-US" sz="1000" dirty="0"/>
                    <a:t>（注）左上の青線囲み内の件数</a:t>
                  </a:r>
                </a:p>
              </p:txBody>
            </p:sp>
            <p:sp>
              <p:nvSpPr>
                <p:cNvPr id="23" name="テキスト ボックス 22"/>
                <p:cNvSpPr txBox="1"/>
                <p:nvPr/>
              </p:nvSpPr>
              <p:spPr>
                <a:xfrm>
                  <a:off x="2252952" y="3193695"/>
                  <a:ext cx="1468785" cy="246221"/>
                </a:xfrm>
                <a:prstGeom prst="rect">
                  <a:avLst/>
                </a:prstGeom>
                <a:noFill/>
              </p:spPr>
              <p:txBody>
                <a:bodyPr wrap="square" rtlCol="0">
                  <a:spAutoFit/>
                </a:bodyPr>
                <a:lstStyle/>
                <a:p>
                  <a:pPr algn="r"/>
                  <a:r>
                    <a:rPr kumimoji="1" lang="en-US" altLang="ja-JP" sz="1000" dirty="0">
                      <a:latin typeface="+mj-ea"/>
                      <a:ea typeface="+mj-ea"/>
                    </a:rPr>
                    <a:t>2019</a:t>
                  </a:r>
                  <a:r>
                    <a:rPr kumimoji="1" lang="ja-JP" altLang="en-US" sz="1000" dirty="0">
                      <a:latin typeface="+mj-ea"/>
                      <a:ea typeface="+mj-ea"/>
                    </a:rPr>
                    <a:t>年</a:t>
                  </a:r>
                  <a:r>
                    <a:rPr kumimoji="1" lang="en-US" altLang="ja-JP" sz="1000" dirty="0">
                      <a:latin typeface="+mj-ea"/>
                      <a:ea typeface="+mj-ea"/>
                    </a:rPr>
                    <a:t>500m</a:t>
                  </a:r>
                  <a:r>
                    <a:rPr kumimoji="1" lang="ja-JP" altLang="en-US" sz="1000" dirty="0">
                      <a:latin typeface="+mj-ea"/>
                      <a:ea typeface="+mj-ea"/>
                    </a:rPr>
                    <a:t>メッシュ</a:t>
                  </a:r>
                </a:p>
              </p:txBody>
            </p:sp>
          </p:grpSp>
          <p:sp>
            <p:nvSpPr>
              <p:cNvPr id="28" name="テキスト ボックス 27"/>
              <p:cNvSpPr txBox="1"/>
              <p:nvPr/>
            </p:nvSpPr>
            <p:spPr>
              <a:xfrm>
                <a:off x="361428" y="612780"/>
                <a:ext cx="1061770" cy="276999"/>
              </a:xfrm>
              <a:prstGeom prst="rect">
                <a:avLst/>
              </a:prstGeom>
              <a:no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物販事業所</a:t>
                </a:r>
              </a:p>
            </p:txBody>
          </p:sp>
          <p:sp>
            <p:nvSpPr>
              <p:cNvPr id="29" name="テキスト ボックス 28"/>
              <p:cNvSpPr txBox="1"/>
              <p:nvPr/>
            </p:nvSpPr>
            <p:spPr>
              <a:xfrm>
                <a:off x="1840923" y="4081063"/>
                <a:ext cx="1061770" cy="276999"/>
              </a:xfrm>
              <a:prstGeom prst="rect">
                <a:avLst/>
              </a:prstGeom>
              <a:no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物販事業所</a:t>
                </a:r>
              </a:p>
            </p:txBody>
          </p:sp>
        </p:grpSp>
        <p:sp>
          <p:nvSpPr>
            <p:cNvPr id="6" name="テキスト ボックス 5"/>
            <p:cNvSpPr txBox="1"/>
            <p:nvPr/>
          </p:nvSpPr>
          <p:spPr>
            <a:xfrm>
              <a:off x="384160" y="3794526"/>
              <a:ext cx="903620" cy="261610"/>
            </a:xfrm>
            <a:prstGeom prst="rect">
              <a:avLst/>
            </a:prstGeom>
            <a:solidFill>
              <a:schemeClr val="bg1"/>
            </a:solidFill>
            <a:ln>
              <a:solidFill>
                <a:srgbClr val="0000FF"/>
              </a:solidFill>
            </a:ln>
          </p:spPr>
          <p:txBody>
            <a:bodyPr wrap="square" rtlCol="0">
              <a:spAutoFit/>
            </a:bodyPr>
            <a:lstStyle/>
            <a:p>
              <a:pPr algn="ctr"/>
              <a:r>
                <a:rPr kumimoji="1" lang="ja-JP" altLang="en-US" sz="1100" dirty="0">
                  <a:solidFill>
                    <a:schemeClr val="accent1"/>
                  </a:solidFill>
                  <a:latin typeface="HGPｺﾞｼｯｸE" panose="020B0900000000000000" pitchFamily="50" charset="-128"/>
                  <a:ea typeface="HGPｺﾞｼｯｸE" panose="020B0900000000000000" pitchFamily="50" charset="-128"/>
                </a:rPr>
                <a:t>●</a:t>
              </a:r>
              <a:r>
                <a:rPr kumimoji="1" lang="ja-JP" altLang="en-US" sz="1100" dirty="0">
                  <a:latin typeface="HGPｺﾞｼｯｸE" panose="020B0900000000000000" pitchFamily="50" charset="-128"/>
                  <a:ea typeface="HGPｺﾞｼｯｸE" panose="020B0900000000000000" pitchFamily="50" charset="-128"/>
                </a:rPr>
                <a:t>和歌山市</a:t>
              </a:r>
            </a:p>
          </p:txBody>
        </p:sp>
      </p:grpSp>
    </p:spTree>
    <p:extLst>
      <p:ext uri="{BB962C8B-B14F-4D97-AF65-F5344CB8AC3E}">
        <p14:creationId xmlns:p14="http://schemas.microsoft.com/office/powerpoint/2010/main" val="41529031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kumimoji="1" lang="ja-JP" altLang="en-US" smtClean="0"/>
              <a:t>74</a:t>
            </a:fld>
            <a:endParaRPr kumimoji="1" lang="ja-JP" altLang="en-US" dirty="0"/>
          </a:p>
        </p:txBody>
      </p:sp>
      <p:sp>
        <p:nvSpPr>
          <p:cNvPr id="7" name="テキスト ボックス 6"/>
          <p:cNvSpPr txBox="1"/>
          <p:nvPr/>
        </p:nvSpPr>
        <p:spPr>
          <a:xfrm>
            <a:off x="517191" y="6602253"/>
            <a:ext cx="8352172" cy="246221"/>
          </a:xfrm>
          <a:prstGeom prst="rect">
            <a:avLst/>
          </a:prstGeom>
          <a:noFill/>
        </p:spPr>
        <p:txBody>
          <a:bodyPr wrap="square" rtlCol="0">
            <a:spAutoFit/>
          </a:bodyPr>
          <a:lstStyle/>
          <a:p>
            <a:pPr algn="r"/>
            <a:r>
              <a:rPr kumimoji="1" lang="ja-JP" altLang="en-US" sz="1000" dirty="0">
                <a:latin typeface="+mn-ea"/>
              </a:rPr>
              <a:t>出典：</a:t>
            </a:r>
            <a:r>
              <a:rPr kumimoji="1" lang="en-US" altLang="ja-JP" sz="1000" dirty="0">
                <a:latin typeface="+mn-ea"/>
              </a:rPr>
              <a:t>j-Stat map</a:t>
            </a:r>
            <a:r>
              <a:rPr kumimoji="1" lang="ja-JP" altLang="en-US" sz="1000" dirty="0">
                <a:latin typeface="+mn-ea"/>
              </a:rPr>
              <a:t>　</a:t>
            </a:r>
            <a:r>
              <a:rPr kumimoji="1" lang="en-US" altLang="ja-JP" sz="1000" dirty="0">
                <a:latin typeface="+mn-ea"/>
              </a:rPr>
              <a:t>2016</a:t>
            </a:r>
            <a:r>
              <a:rPr kumimoji="1" lang="ja-JP" altLang="en-US" sz="1000" dirty="0">
                <a:latin typeface="+mn-ea"/>
              </a:rPr>
              <a:t>年経済センサスｰ活動調査　従業者数</a:t>
            </a:r>
          </a:p>
        </p:txBody>
      </p:sp>
      <p:sp>
        <p:nvSpPr>
          <p:cNvPr id="14" name="テキスト ボックス 13"/>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和歌山市内の従業者の分布</a:t>
            </a:r>
            <a:endParaRPr lang="en-US" altLang="ja-JP" sz="2000" dirty="0"/>
          </a:p>
        </p:txBody>
      </p:sp>
      <p:pic>
        <p:nvPicPr>
          <p:cNvPr id="5" name="図 4"/>
          <p:cNvPicPr>
            <a:picLocks noChangeAspect="1"/>
          </p:cNvPicPr>
          <p:nvPr/>
        </p:nvPicPr>
        <p:blipFill>
          <a:blip r:embed="rId3"/>
          <a:stretch>
            <a:fillRect/>
          </a:stretch>
        </p:blipFill>
        <p:spPr>
          <a:xfrm>
            <a:off x="0" y="914800"/>
            <a:ext cx="9144000" cy="5028399"/>
          </a:xfrm>
          <a:prstGeom prst="rect">
            <a:avLst/>
          </a:prstGeom>
        </p:spPr>
      </p:pic>
    </p:spTree>
    <p:extLst>
      <p:ext uri="{BB962C8B-B14F-4D97-AF65-F5344CB8AC3E}">
        <p14:creationId xmlns:p14="http://schemas.microsoft.com/office/powerpoint/2010/main" val="3129772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a:ln>
            <a:noFill/>
          </a:ln>
        </p:spPr>
        <p:txBody>
          <a:bodyPr/>
          <a:lstStyle/>
          <a:p>
            <a:fld id="{61519898-4A8B-4E27-9995-89E4CB889D7A}" type="slidenum">
              <a:rPr kumimoji="1" lang="ja-JP" altLang="en-US" smtClean="0"/>
              <a:t>75</a:t>
            </a:fld>
            <a:endParaRPr kumimoji="1" lang="ja-JP" altLang="en-US" dirty="0"/>
          </a:p>
        </p:txBody>
      </p:sp>
      <p:sp>
        <p:nvSpPr>
          <p:cNvPr id="10" name="テキスト ボックス 9"/>
          <p:cNvSpPr txBox="1"/>
          <p:nvPr/>
        </p:nvSpPr>
        <p:spPr>
          <a:xfrm>
            <a:off x="1235236" y="2704914"/>
            <a:ext cx="6673528" cy="1754326"/>
          </a:xfrm>
          <a:prstGeom prst="rect">
            <a:avLst/>
          </a:prstGeom>
          <a:noFill/>
          <a:ln>
            <a:noFill/>
          </a:ln>
        </p:spPr>
        <p:txBody>
          <a:bodyPr wrap="square" rtlCol="0">
            <a:spAutoFit/>
          </a:bodyPr>
          <a:lstStyle/>
          <a:p>
            <a:r>
              <a:rPr lang="ja-JP" altLang="en-US" dirty="0">
                <a:latin typeface="+mn-ea"/>
              </a:rPr>
              <a:t>３．地域経済の業種別の強み・弱み</a:t>
            </a:r>
          </a:p>
          <a:p>
            <a:r>
              <a:rPr lang="ja-JP" altLang="en-US" dirty="0">
                <a:latin typeface="+mn-ea"/>
              </a:rPr>
              <a:t>　　（１）業種別の影響度、感応度　　</a:t>
            </a:r>
          </a:p>
          <a:p>
            <a:r>
              <a:rPr lang="ja-JP" altLang="en-US" dirty="0">
                <a:latin typeface="+mn-ea"/>
              </a:rPr>
              <a:t>　　（２）業種別の稼ぐ力</a:t>
            </a:r>
          </a:p>
          <a:p>
            <a:r>
              <a:rPr lang="ja-JP" altLang="en-US" dirty="0">
                <a:latin typeface="+mn-ea"/>
              </a:rPr>
              <a:t>　　（３）業種別の地域貢献度</a:t>
            </a:r>
            <a:r>
              <a:rPr lang="en-US" altLang="ja-JP" dirty="0">
                <a:latin typeface="+mn-ea"/>
              </a:rPr>
              <a:t>[</a:t>
            </a:r>
            <a:r>
              <a:rPr lang="ja-JP" altLang="en-US" dirty="0">
                <a:latin typeface="+mn-ea"/>
              </a:rPr>
              <a:t>付加価値額、従業者数等</a:t>
            </a:r>
            <a:r>
              <a:rPr lang="en-US" altLang="ja-JP" dirty="0">
                <a:latin typeface="+mn-ea"/>
              </a:rPr>
              <a:t>]</a:t>
            </a:r>
          </a:p>
          <a:p>
            <a:r>
              <a:rPr lang="ja-JP" altLang="en-US" dirty="0">
                <a:latin typeface="+mn-ea"/>
              </a:rPr>
              <a:t>　　（４）和歌山市に本社を置かない企業の雇用貢献度</a:t>
            </a:r>
            <a:endParaRPr lang="en-US" altLang="ja-JP" dirty="0">
              <a:latin typeface="+mn-ea"/>
            </a:endParaRPr>
          </a:p>
          <a:p>
            <a:r>
              <a:rPr lang="ja-JP" altLang="en-US" dirty="0">
                <a:latin typeface="+mn-ea"/>
              </a:rPr>
              <a:t>　　（５）創業率、黒字比率、中小・小規模企業財務比較</a:t>
            </a:r>
            <a:endParaRPr lang="en-US" altLang="ja-JP" dirty="0">
              <a:latin typeface="+mn-ea"/>
            </a:endParaRPr>
          </a:p>
        </p:txBody>
      </p:sp>
    </p:spTree>
    <p:extLst>
      <p:ext uri="{BB962C8B-B14F-4D97-AF65-F5344CB8AC3E}">
        <p14:creationId xmlns:p14="http://schemas.microsoft.com/office/powerpoint/2010/main" val="17943650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産業構造</a:t>
            </a:r>
            <a:r>
              <a:rPr lang="ja-JP" altLang="en-US" sz="2000" dirty="0"/>
              <a:t>　～影響力・感応度係数（産業別）～</a:t>
            </a:r>
            <a:endParaRPr lang="en-US" altLang="ja-JP" sz="2000" dirty="0"/>
          </a:p>
        </p:txBody>
      </p:sp>
      <p:sp>
        <p:nvSpPr>
          <p:cNvPr id="17" name="テキスト ボックス 16"/>
          <p:cNvSpPr txBox="1"/>
          <p:nvPr/>
        </p:nvSpPr>
        <p:spPr>
          <a:xfrm>
            <a:off x="71437" y="6457890"/>
            <a:ext cx="8700826" cy="400110"/>
          </a:xfrm>
          <a:prstGeom prst="rect">
            <a:avLst/>
          </a:prstGeom>
          <a:noFill/>
        </p:spPr>
        <p:txBody>
          <a:bodyPr wrap="square" rtlCol="0">
            <a:spAutoFit/>
          </a:bodyPr>
          <a:lstStyle/>
          <a:p>
            <a:r>
              <a:rPr lang="ja-JP" altLang="en-US" sz="1000" dirty="0">
                <a:latin typeface="+mn-ea"/>
              </a:rPr>
              <a:t>出典：</a:t>
            </a:r>
            <a:r>
              <a:rPr lang="en-US" altLang="ja-JP" sz="1000" dirty="0">
                <a:latin typeface="+mn-ea"/>
              </a:rPr>
              <a:t>RESAS</a:t>
            </a:r>
            <a:r>
              <a:rPr lang="ja-JP" altLang="en-US" sz="1000" dirty="0">
                <a:latin typeface="+mn-ea"/>
              </a:rPr>
              <a:t>地域経済循環マップ</a:t>
            </a:r>
            <a:r>
              <a:rPr lang="en-US" altLang="ja-JP" sz="1000" dirty="0">
                <a:latin typeface="+mn-ea"/>
              </a:rPr>
              <a:t>-</a:t>
            </a:r>
            <a:r>
              <a:rPr lang="ja-JP" altLang="en-US" sz="1000" dirty="0">
                <a:latin typeface="+mn-ea"/>
              </a:rPr>
              <a:t>生産分析　環境省「地域産業連関表」、「地域経済計算」（株式会社価値総合研究所（日本政策投資銀行グループ）受託作成）、地域経済循環分析　</a:t>
            </a:r>
            <a:r>
              <a:rPr lang="en-US" altLang="ja-JP" sz="1000" dirty="0">
                <a:latin typeface="+mn-ea"/>
              </a:rPr>
              <a:t>http://www.env.go.jp/policy/circulation/index.html</a:t>
            </a:r>
            <a:endParaRPr kumimoji="1" lang="ja-JP" altLang="en-US" sz="1000" dirty="0">
              <a:latin typeface="+mn-ea"/>
            </a:endParaRPr>
          </a:p>
        </p:txBody>
      </p:sp>
      <p:sp>
        <p:nvSpPr>
          <p:cNvPr id="15" name="テキスト ボックス 14"/>
          <p:cNvSpPr txBox="1"/>
          <p:nvPr/>
        </p:nvSpPr>
        <p:spPr>
          <a:xfrm>
            <a:off x="37818" y="4953417"/>
            <a:ext cx="5580679" cy="400110"/>
          </a:xfrm>
          <a:prstGeom prst="rect">
            <a:avLst/>
          </a:prstGeom>
          <a:noFill/>
        </p:spPr>
        <p:txBody>
          <a:bodyPr wrap="square" rtlCol="0">
            <a:spAutoFit/>
          </a:bodyPr>
          <a:lstStyle/>
          <a:p>
            <a:r>
              <a:rPr lang="ja-JP" altLang="en-US" sz="1000" dirty="0"/>
              <a:t>「影響力係数」とは、当該産業に対する新たな需要が、全産業（調達先）に与える影響の強さを示す。</a:t>
            </a:r>
          </a:p>
          <a:p>
            <a:r>
              <a:rPr lang="ja-JP" altLang="en-US" sz="1000" dirty="0"/>
              <a:t>「感応度係数」とは、全産業に対する新たな需要による当該産業が受ける影響の強さを示す。</a:t>
            </a:r>
            <a:endParaRPr kumimoji="1" lang="ja-JP" altLang="en-US" sz="1000" dirty="0"/>
          </a:p>
        </p:txBody>
      </p:sp>
      <p:sp>
        <p:nvSpPr>
          <p:cNvPr id="6" name="スライド番号プレースホルダー 5"/>
          <p:cNvSpPr>
            <a:spLocks noGrp="1"/>
          </p:cNvSpPr>
          <p:nvPr>
            <p:ph type="sldNum" sz="quarter" idx="12"/>
          </p:nvPr>
        </p:nvSpPr>
        <p:spPr/>
        <p:txBody>
          <a:bodyPr/>
          <a:lstStyle/>
          <a:p>
            <a:fld id="{61519898-4A8B-4E27-9995-89E4CB889D7A}" type="slidenum">
              <a:rPr kumimoji="1" lang="ja-JP" altLang="en-US" smtClean="0"/>
              <a:t>76</a:t>
            </a:fld>
            <a:endParaRPr kumimoji="1" lang="ja-JP" altLang="en-US" dirty="0"/>
          </a:p>
        </p:txBody>
      </p:sp>
      <p:grpSp>
        <p:nvGrpSpPr>
          <p:cNvPr id="151" name="グループ化 150"/>
          <p:cNvGrpSpPr/>
          <p:nvPr/>
        </p:nvGrpSpPr>
        <p:grpSpPr>
          <a:xfrm>
            <a:off x="192384" y="770370"/>
            <a:ext cx="5426113" cy="4226508"/>
            <a:chOff x="0" y="1006462"/>
            <a:chExt cx="5426113" cy="4226508"/>
          </a:xfrm>
        </p:grpSpPr>
        <p:grpSp>
          <p:nvGrpSpPr>
            <p:cNvPr id="13" name="グループ化 12"/>
            <p:cNvGrpSpPr>
              <a:grpSpLocks noChangeAspect="1"/>
            </p:cNvGrpSpPr>
            <p:nvPr/>
          </p:nvGrpSpPr>
          <p:grpSpPr>
            <a:xfrm>
              <a:off x="0" y="1006462"/>
              <a:ext cx="4033585" cy="4226508"/>
              <a:chOff x="671557" y="503281"/>
              <a:chExt cx="3371850" cy="3533123"/>
            </a:xfrm>
          </p:grpSpPr>
          <p:pic>
            <p:nvPicPr>
              <p:cNvPr id="9" name="図 8"/>
              <p:cNvPicPr>
                <a:picLocks noChangeAspect="1"/>
              </p:cNvPicPr>
              <p:nvPr/>
            </p:nvPicPr>
            <p:blipFill rotWithShape="1">
              <a:blip r:embed="rId2"/>
              <a:srcRect b="26450"/>
              <a:stretch/>
            </p:blipFill>
            <p:spPr>
              <a:xfrm>
                <a:off x="671557" y="523221"/>
                <a:ext cx="914400" cy="3313674"/>
              </a:xfrm>
              <a:prstGeom prst="rect">
                <a:avLst/>
              </a:prstGeom>
            </p:spPr>
          </p:pic>
          <p:pic>
            <p:nvPicPr>
              <p:cNvPr id="10" name="図 9"/>
              <p:cNvPicPr>
                <a:picLocks noChangeAspect="1"/>
              </p:cNvPicPr>
              <p:nvPr/>
            </p:nvPicPr>
            <p:blipFill rotWithShape="1">
              <a:blip r:embed="rId3"/>
              <a:srcRect t="81959"/>
              <a:stretch/>
            </p:blipFill>
            <p:spPr>
              <a:xfrm>
                <a:off x="1585957" y="3223612"/>
                <a:ext cx="2457450" cy="812792"/>
              </a:xfrm>
              <a:prstGeom prst="rect">
                <a:avLst/>
              </a:prstGeom>
            </p:spPr>
          </p:pic>
          <p:pic>
            <p:nvPicPr>
              <p:cNvPr id="48" name="図 47"/>
              <p:cNvPicPr>
                <a:picLocks noChangeAspect="1"/>
              </p:cNvPicPr>
              <p:nvPr/>
            </p:nvPicPr>
            <p:blipFill rotWithShape="1">
              <a:blip r:embed="rId3"/>
              <a:srcRect b="35559"/>
              <a:stretch/>
            </p:blipFill>
            <p:spPr>
              <a:xfrm>
                <a:off x="1585957" y="503281"/>
                <a:ext cx="2457450" cy="2903307"/>
              </a:xfrm>
              <a:prstGeom prst="rect">
                <a:avLst/>
              </a:prstGeom>
            </p:spPr>
          </p:pic>
          <p:cxnSp>
            <p:nvCxnSpPr>
              <p:cNvPr id="12" name="直線コネクタ 11"/>
              <p:cNvCxnSpPr/>
              <p:nvPr/>
            </p:nvCxnSpPr>
            <p:spPr>
              <a:xfrm>
                <a:off x="1344706" y="3784275"/>
                <a:ext cx="157778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8" name="テキスト ボックス 67"/>
            <p:cNvSpPr txBox="1"/>
            <p:nvPr/>
          </p:nvSpPr>
          <p:spPr>
            <a:xfrm>
              <a:off x="2974930" y="2847394"/>
              <a:ext cx="777990"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情報通信業</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51" name="直線コネクタ 50"/>
            <p:cNvCxnSpPr/>
            <p:nvPr/>
          </p:nvCxnSpPr>
          <p:spPr>
            <a:xfrm flipH="1">
              <a:off x="2758174" y="3355108"/>
              <a:ext cx="946621" cy="3399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3600469" y="3422478"/>
              <a:ext cx="1825644"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パルプ・紙・紙加工品、</a:t>
              </a:r>
              <a:r>
                <a:rPr kumimoji="1" lang="ja-JP" altLang="en-US" sz="900" dirty="0">
                  <a:latin typeface="HGPｺﾞｼｯｸE" panose="020B0900000000000000" pitchFamily="50" charset="-128"/>
                  <a:ea typeface="HGPｺﾞｼｯｸE" panose="020B0900000000000000" pitchFamily="50" charset="-128"/>
                </a:rPr>
                <a:t>食料品</a:t>
              </a:r>
            </a:p>
          </p:txBody>
        </p:sp>
        <p:sp>
          <p:nvSpPr>
            <p:cNvPr id="58" name="テキスト ボックス 57"/>
            <p:cNvSpPr txBox="1"/>
            <p:nvPr/>
          </p:nvSpPr>
          <p:spPr>
            <a:xfrm>
              <a:off x="2478346" y="1488066"/>
              <a:ext cx="1235944" cy="3693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専門・科学技術・業務支援サービス</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64" name="テキスト ボックス 63"/>
            <p:cNvSpPr txBox="1"/>
            <p:nvPr/>
          </p:nvSpPr>
          <p:spPr>
            <a:xfrm>
              <a:off x="3181925" y="3668206"/>
              <a:ext cx="874269"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水道業</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65" name="テキスト ボックス 64"/>
            <p:cNvSpPr txBox="1"/>
            <p:nvPr/>
          </p:nvSpPr>
          <p:spPr>
            <a:xfrm>
              <a:off x="2072482" y="2541013"/>
              <a:ext cx="620496"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卸売業</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66" name="テキスト ボックス 65"/>
            <p:cNvSpPr txBox="1"/>
            <p:nvPr/>
          </p:nvSpPr>
          <p:spPr>
            <a:xfrm>
              <a:off x="1439083" y="2673838"/>
              <a:ext cx="697393"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運輸郵便</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67" name="テキスト ボックス 66"/>
            <p:cNvSpPr txBox="1"/>
            <p:nvPr/>
          </p:nvSpPr>
          <p:spPr>
            <a:xfrm>
              <a:off x="2382462" y="2834151"/>
              <a:ext cx="707739"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金融保険</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70" name="テキスト ボックス 69"/>
            <p:cNvSpPr txBox="1"/>
            <p:nvPr/>
          </p:nvSpPr>
          <p:spPr>
            <a:xfrm>
              <a:off x="3687810" y="3204278"/>
              <a:ext cx="1177192"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電子部品・デバイス</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71" name="直線コネクタ 70"/>
            <p:cNvCxnSpPr/>
            <p:nvPr/>
          </p:nvCxnSpPr>
          <p:spPr>
            <a:xfrm flipH="1">
              <a:off x="2700454" y="3535059"/>
              <a:ext cx="959122" cy="215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2859918" y="3380408"/>
              <a:ext cx="707739"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化学</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73" name="テキスト ボックス 72"/>
            <p:cNvSpPr txBox="1"/>
            <p:nvPr/>
          </p:nvSpPr>
          <p:spPr>
            <a:xfrm>
              <a:off x="1590187" y="3581956"/>
              <a:ext cx="707739"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鉄鋼</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74" name="直線コネクタ 73"/>
            <p:cNvCxnSpPr/>
            <p:nvPr/>
          </p:nvCxnSpPr>
          <p:spPr>
            <a:xfrm flipH="1">
              <a:off x="2719612" y="3110930"/>
              <a:ext cx="660132" cy="5105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a:endCxn id="93" idx="3"/>
            </p:cNvCxnSpPr>
            <p:nvPr/>
          </p:nvCxnSpPr>
          <p:spPr>
            <a:xfrm flipH="1" flipV="1">
              <a:off x="2226216" y="3261346"/>
              <a:ext cx="285283" cy="329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a:endCxn id="98" idx="3"/>
            </p:cNvCxnSpPr>
            <p:nvPr/>
          </p:nvCxnSpPr>
          <p:spPr>
            <a:xfrm flipH="1" flipV="1">
              <a:off x="2112402" y="3466549"/>
              <a:ext cx="179420" cy="1489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V="1">
              <a:off x="1748972" y="4174745"/>
              <a:ext cx="214912" cy="351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flipV="1">
              <a:off x="1606280" y="4147902"/>
              <a:ext cx="291021" cy="246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stCxn id="111" idx="0"/>
            </p:cNvCxnSpPr>
            <p:nvPr/>
          </p:nvCxnSpPr>
          <p:spPr>
            <a:xfrm flipV="1">
              <a:off x="2018795" y="4155448"/>
              <a:ext cx="184767" cy="152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H="1" flipV="1">
              <a:off x="2728337" y="4136494"/>
              <a:ext cx="187833" cy="184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3327202" y="3019264"/>
              <a:ext cx="1177192"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その他の製造業</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85" name="テキスト ボックス 84"/>
            <p:cNvSpPr txBox="1"/>
            <p:nvPr/>
          </p:nvSpPr>
          <p:spPr>
            <a:xfrm>
              <a:off x="2348496" y="3193894"/>
              <a:ext cx="530140"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建設業</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86" name="直線コネクタ 85"/>
            <p:cNvCxnSpPr/>
            <p:nvPr/>
          </p:nvCxnSpPr>
          <p:spPr>
            <a:xfrm flipH="1" flipV="1">
              <a:off x="2630634" y="3413603"/>
              <a:ext cx="8559" cy="247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2827913" y="4195678"/>
              <a:ext cx="1125748"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情報通信機器</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89" name="直線コネクタ 88"/>
            <p:cNvCxnSpPr/>
            <p:nvPr/>
          </p:nvCxnSpPr>
          <p:spPr>
            <a:xfrm flipH="1" flipV="1">
              <a:off x="2625588" y="4107751"/>
              <a:ext cx="59839" cy="291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2561607" y="4310916"/>
              <a:ext cx="462446"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水産</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91" name="直線コネクタ 90"/>
            <p:cNvCxnSpPr/>
            <p:nvPr/>
          </p:nvCxnSpPr>
          <p:spPr>
            <a:xfrm flipH="1">
              <a:off x="2725615" y="4039810"/>
              <a:ext cx="283297" cy="235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2857532" y="3900046"/>
              <a:ext cx="852143"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電気機械</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93" name="テキスト ボックス 92"/>
            <p:cNvSpPr txBox="1"/>
            <p:nvPr/>
          </p:nvSpPr>
          <p:spPr>
            <a:xfrm>
              <a:off x="1233008" y="3145930"/>
              <a:ext cx="993208"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その他の不動産</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98" name="テキスト ボックス 97"/>
            <p:cNvSpPr txBox="1"/>
            <p:nvPr/>
          </p:nvSpPr>
          <p:spPr>
            <a:xfrm>
              <a:off x="976912" y="3351133"/>
              <a:ext cx="1135490"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その他のサービス</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01" name="テキスト ボックス 100"/>
            <p:cNvSpPr txBox="1"/>
            <p:nvPr/>
          </p:nvSpPr>
          <p:spPr>
            <a:xfrm>
              <a:off x="1088689" y="3734325"/>
              <a:ext cx="707739"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石油石炭</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02" name="テキスト ボックス 101"/>
            <p:cNvSpPr txBox="1"/>
            <p:nvPr/>
          </p:nvSpPr>
          <p:spPr>
            <a:xfrm>
              <a:off x="837361" y="4019490"/>
              <a:ext cx="707739"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鉱業</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10" name="テキスト ボックス 109"/>
            <p:cNvSpPr txBox="1"/>
            <p:nvPr/>
          </p:nvSpPr>
          <p:spPr>
            <a:xfrm>
              <a:off x="996477" y="4340092"/>
              <a:ext cx="707739"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林業</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11" name="テキスト ボックス 110"/>
            <p:cNvSpPr txBox="1"/>
            <p:nvPr/>
          </p:nvSpPr>
          <p:spPr>
            <a:xfrm>
              <a:off x="1796428" y="4307626"/>
              <a:ext cx="444733"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電気</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12" name="テキスト ボックス 111"/>
            <p:cNvSpPr txBox="1"/>
            <p:nvPr/>
          </p:nvSpPr>
          <p:spPr>
            <a:xfrm>
              <a:off x="1277693" y="4499037"/>
              <a:ext cx="707739"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受託賃貸</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14" name="テキスト ボックス 113"/>
            <p:cNvSpPr txBox="1"/>
            <p:nvPr/>
          </p:nvSpPr>
          <p:spPr>
            <a:xfrm>
              <a:off x="1179755" y="3864240"/>
              <a:ext cx="707739"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教育</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115" name="直線コネクタ 114"/>
            <p:cNvCxnSpPr/>
            <p:nvPr/>
          </p:nvCxnSpPr>
          <p:spPr>
            <a:xfrm flipH="1" flipV="1">
              <a:off x="1771850" y="3996742"/>
              <a:ext cx="200399" cy="90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p:cNvSpPr txBox="1"/>
            <p:nvPr/>
          </p:nvSpPr>
          <p:spPr>
            <a:xfrm>
              <a:off x="2933107" y="4020619"/>
              <a:ext cx="1125748"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宿泊飲食サービス</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25" name="テキスト ボックス 124"/>
            <p:cNvSpPr txBox="1"/>
            <p:nvPr/>
          </p:nvSpPr>
          <p:spPr>
            <a:xfrm>
              <a:off x="2726413" y="3782139"/>
              <a:ext cx="1125748"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繊維製品</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128" name="直線コネクタ 127"/>
            <p:cNvCxnSpPr/>
            <p:nvPr/>
          </p:nvCxnSpPr>
          <p:spPr>
            <a:xfrm flipH="1" flipV="1">
              <a:off x="2428980" y="4130878"/>
              <a:ext cx="203266" cy="539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flipH="1" flipV="1">
              <a:off x="2382462" y="4130880"/>
              <a:ext cx="36569" cy="615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V="1">
              <a:off x="2306588" y="4108293"/>
              <a:ext cx="29066" cy="508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flipV="1">
              <a:off x="2025064" y="4092868"/>
              <a:ext cx="272510" cy="6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テキスト ボックス 137"/>
            <p:cNvSpPr txBox="1"/>
            <p:nvPr/>
          </p:nvSpPr>
          <p:spPr>
            <a:xfrm>
              <a:off x="1356561" y="4668833"/>
              <a:ext cx="812710"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輸送用機械</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39" name="テキスト ボックス 138"/>
            <p:cNvSpPr txBox="1"/>
            <p:nvPr/>
          </p:nvSpPr>
          <p:spPr>
            <a:xfrm>
              <a:off x="2018197" y="4518684"/>
              <a:ext cx="447199"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農業</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46" name="テキスト ボックス 145"/>
            <p:cNvSpPr txBox="1"/>
            <p:nvPr/>
          </p:nvSpPr>
          <p:spPr>
            <a:xfrm>
              <a:off x="2540867" y="4551272"/>
              <a:ext cx="1125748"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保険衛生社会事業</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47" name="テキスト ボックス 146"/>
            <p:cNvSpPr txBox="1"/>
            <p:nvPr/>
          </p:nvSpPr>
          <p:spPr>
            <a:xfrm>
              <a:off x="2146728" y="4678362"/>
              <a:ext cx="447199"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公務</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149" name="直線コネクタ 148"/>
            <p:cNvCxnSpPr/>
            <p:nvPr/>
          </p:nvCxnSpPr>
          <p:spPr>
            <a:xfrm flipH="1">
              <a:off x="2916170" y="3026781"/>
              <a:ext cx="251503" cy="160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グループ化 170"/>
          <p:cNvGrpSpPr/>
          <p:nvPr/>
        </p:nvGrpSpPr>
        <p:grpSpPr>
          <a:xfrm>
            <a:off x="5473191" y="1063569"/>
            <a:ext cx="3364728" cy="2243693"/>
            <a:chOff x="5389973" y="1864058"/>
            <a:chExt cx="3364728" cy="2243693"/>
          </a:xfrm>
        </p:grpSpPr>
        <p:grpSp>
          <p:nvGrpSpPr>
            <p:cNvPr id="169" name="グループ化 168"/>
            <p:cNvGrpSpPr/>
            <p:nvPr/>
          </p:nvGrpSpPr>
          <p:grpSpPr>
            <a:xfrm>
              <a:off x="5456933" y="1963675"/>
              <a:ext cx="3198790" cy="2055815"/>
              <a:chOff x="5456933" y="1963675"/>
              <a:chExt cx="3198790" cy="2055815"/>
            </a:xfrm>
          </p:grpSpPr>
          <p:grpSp>
            <p:nvGrpSpPr>
              <p:cNvPr id="167" name="グループ化 166"/>
              <p:cNvGrpSpPr/>
              <p:nvPr/>
            </p:nvGrpSpPr>
            <p:grpSpPr>
              <a:xfrm>
                <a:off x="5456933" y="2309149"/>
                <a:ext cx="3198790" cy="1710341"/>
                <a:chOff x="5487293" y="2118359"/>
                <a:chExt cx="3198790" cy="1710341"/>
              </a:xfrm>
            </p:grpSpPr>
            <p:grpSp>
              <p:nvGrpSpPr>
                <p:cNvPr id="164" name="グループ化 163"/>
                <p:cNvGrpSpPr/>
                <p:nvPr/>
              </p:nvGrpSpPr>
              <p:grpSpPr>
                <a:xfrm>
                  <a:off x="5487293" y="2118359"/>
                  <a:ext cx="3198790" cy="1710341"/>
                  <a:chOff x="5487293" y="2118359"/>
                  <a:chExt cx="3198790" cy="1710341"/>
                </a:xfrm>
              </p:grpSpPr>
              <p:pic>
                <p:nvPicPr>
                  <p:cNvPr id="88" name="図 87"/>
                  <p:cNvPicPr>
                    <a:picLocks noChangeAspect="1"/>
                  </p:cNvPicPr>
                  <p:nvPr/>
                </p:nvPicPr>
                <p:blipFill rotWithShape="1">
                  <a:blip r:embed="rId3"/>
                  <a:srcRect l="32027" t="47421" r="38881" b="43044"/>
                  <a:stretch/>
                </p:blipFill>
                <p:spPr>
                  <a:xfrm>
                    <a:off x="5913120" y="2118359"/>
                    <a:ext cx="2079824" cy="1249681"/>
                  </a:xfrm>
                  <a:prstGeom prst="rect">
                    <a:avLst/>
                  </a:prstGeom>
                </p:spPr>
              </p:pic>
              <p:sp>
                <p:nvSpPr>
                  <p:cNvPr id="121" name="テキスト ボックス 120"/>
                  <p:cNvSpPr txBox="1"/>
                  <p:nvPr/>
                </p:nvSpPr>
                <p:spPr>
                  <a:xfrm>
                    <a:off x="5487293" y="2843834"/>
                    <a:ext cx="1125748"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廃棄物処理</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22" name="テキスト ボックス 121"/>
                  <p:cNvSpPr txBox="1"/>
                  <p:nvPr/>
                </p:nvSpPr>
                <p:spPr>
                  <a:xfrm>
                    <a:off x="5690313" y="2664860"/>
                    <a:ext cx="1125748"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小売業</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23" name="テキスト ボックス 122"/>
                  <p:cNvSpPr txBox="1"/>
                  <p:nvPr/>
                </p:nvSpPr>
                <p:spPr>
                  <a:xfrm>
                    <a:off x="6012180" y="2502311"/>
                    <a:ext cx="727938"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非鉄金属</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52" name="テキスト ボックス 151"/>
                  <p:cNvSpPr txBox="1"/>
                  <p:nvPr/>
                </p:nvSpPr>
                <p:spPr>
                  <a:xfrm>
                    <a:off x="7430070" y="3019264"/>
                    <a:ext cx="1125748"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金属製品</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153" name="直線コネクタ 152"/>
                  <p:cNvCxnSpPr/>
                  <p:nvPr/>
                </p:nvCxnSpPr>
                <p:spPr>
                  <a:xfrm flipH="1" flipV="1">
                    <a:off x="7297419" y="2959058"/>
                    <a:ext cx="298521" cy="146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flipH="1" flipV="1">
                    <a:off x="7214485" y="3187992"/>
                    <a:ext cx="109914" cy="2241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テキスト ボックス 155"/>
                  <p:cNvSpPr txBox="1"/>
                  <p:nvPr/>
                </p:nvSpPr>
                <p:spPr>
                  <a:xfrm>
                    <a:off x="7088162" y="3428014"/>
                    <a:ext cx="1597921"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生産用・はん用・業務用機械</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158" name="直線コネクタ 157"/>
                  <p:cNvCxnSpPr>
                    <a:stCxn id="161" idx="3"/>
                  </p:cNvCxnSpPr>
                  <p:nvPr/>
                </p:nvCxnSpPr>
                <p:spPr>
                  <a:xfrm flipH="1" flipV="1">
                    <a:off x="7086600" y="3299964"/>
                    <a:ext cx="1" cy="276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テキスト ボックス 158"/>
                  <p:cNvSpPr txBox="1"/>
                  <p:nvPr/>
                </p:nvSpPr>
                <p:spPr>
                  <a:xfrm>
                    <a:off x="6844021" y="3597868"/>
                    <a:ext cx="672215" cy="230832"/>
                  </a:xfrm>
                  <a:prstGeom prst="rect">
                    <a:avLst/>
                  </a:prstGeom>
                  <a:noFill/>
                </p:spPr>
                <p:txBody>
                  <a:bodyPr wrap="square" rtlCol="0">
                    <a:spAutoFit/>
                  </a:bodyPr>
                  <a:lstStyle/>
                  <a:p>
                    <a:r>
                      <a:rPr lang="ja-JP" altLang="en-US" sz="900" dirty="0">
                        <a:latin typeface="HGPｺﾞｼｯｸE" panose="020B0900000000000000" pitchFamily="50" charset="-128"/>
                        <a:ea typeface="HGPｺﾞｼｯｸE" panose="020B0900000000000000" pitchFamily="50" charset="-128"/>
                      </a:rPr>
                      <a:t>印刷業</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161" name="テキスト ボックス 160"/>
                  <p:cNvSpPr txBox="1"/>
                  <p:nvPr/>
                </p:nvSpPr>
                <p:spPr>
                  <a:xfrm>
                    <a:off x="6083039" y="3460943"/>
                    <a:ext cx="1003562"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窯業土石製品</a:t>
                    </a:r>
                    <a:endParaRPr kumimoji="1" lang="ja-JP" altLang="en-US" sz="900" dirty="0">
                      <a:latin typeface="HGPｺﾞｼｯｸE" panose="020B0900000000000000" pitchFamily="50" charset="-128"/>
                      <a:ea typeface="HGPｺﾞｼｯｸE" panose="020B0900000000000000" pitchFamily="50" charset="-128"/>
                    </a:endParaRPr>
                  </a:p>
                </p:txBody>
              </p:sp>
              <p:cxnSp>
                <p:nvCxnSpPr>
                  <p:cNvPr id="162" name="直線コネクタ 161"/>
                  <p:cNvCxnSpPr/>
                  <p:nvPr/>
                </p:nvCxnSpPr>
                <p:spPr>
                  <a:xfrm flipV="1">
                    <a:off x="6831505" y="3149499"/>
                    <a:ext cx="119289" cy="441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テキスト ボックス 119"/>
                <p:cNvSpPr txBox="1"/>
                <p:nvPr/>
              </p:nvSpPr>
              <p:spPr>
                <a:xfrm>
                  <a:off x="5632455" y="3046308"/>
                  <a:ext cx="743694" cy="230832"/>
                </a:xfrm>
                <a:prstGeom prst="rect">
                  <a:avLst/>
                </a:prstGeom>
                <a:noFill/>
              </p:spPr>
              <p:txBody>
                <a:bodyPr wrap="square" rtlCol="0">
                  <a:spAutoFit/>
                </a:bodyPr>
                <a:lstStyle/>
                <a:p>
                  <a:pPr algn="r"/>
                  <a:r>
                    <a:rPr lang="ja-JP" altLang="en-US" sz="900" dirty="0">
                      <a:latin typeface="HGPｺﾞｼｯｸE" panose="020B0900000000000000" pitchFamily="50" charset="-128"/>
                      <a:ea typeface="HGPｺﾞｼｯｸE" panose="020B0900000000000000" pitchFamily="50" charset="-128"/>
                    </a:rPr>
                    <a:t>ガス熱供給</a:t>
                  </a:r>
                  <a:endParaRPr kumimoji="1" lang="ja-JP" altLang="en-US" sz="900" dirty="0">
                    <a:latin typeface="HGPｺﾞｼｯｸE" panose="020B0900000000000000" pitchFamily="50" charset="-128"/>
                    <a:ea typeface="HGPｺﾞｼｯｸE" panose="020B0900000000000000" pitchFamily="50" charset="-128"/>
                  </a:endParaRPr>
                </a:p>
              </p:txBody>
            </p:sp>
          </p:grpSp>
          <p:sp>
            <p:nvSpPr>
              <p:cNvPr id="168" name="テキスト ボックス 167"/>
              <p:cNvSpPr txBox="1"/>
              <p:nvPr/>
            </p:nvSpPr>
            <p:spPr>
              <a:xfrm>
                <a:off x="6012284" y="1963675"/>
                <a:ext cx="1756372" cy="338554"/>
              </a:xfrm>
              <a:prstGeom prst="rect">
                <a:avLst/>
              </a:prstGeom>
              <a:noFill/>
            </p:spPr>
            <p:txBody>
              <a:bodyPr wrap="square" rtlCol="0">
                <a:spAutoFit/>
              </a:bodyPr>
              <a:lstStyle/>
              <a:p>
                <a:pPr algn="ctr"/>
                <a:r>
                  <a:rPr kumimoji="1" lang="ja-JP" altLang="en-US" sz="1600" dirty="0"/>
                  <a:t>（中心部明細）</a:t>
                </a:r>
              </a:p>
            </p:txBody>
          </p:sp>
        </p:grpSp>
        <p:sp>
          <p:nvSpPr>
            <p:cNvPr id="170" name="正方形/長方形 169"/>
            <p:cNvSpPr/>
            <p:nvPr/>
          </p:nvSpPr>
          <p:spPr>
            <a:xfrm>
              <a:off x="5389973" y="1864058"/>
              <a:ext cx="3364728" cy="22436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p:cNvSpPr txBox="1"/>
          <p:nvPr/>
        </p:nvSpPr>
        <p:spPr>
          <a:xfrm>
            <a:off x="3304402" y="502904"/>
            <a:ext cx="2339788" cy="369332"/>
          </a:xfrm>
          <a:prstGeom prst="rect">
            <a:avLst/>
          </a:prstGeom>
          <a:noFill/>
        </p:spPr>
        <p:txBody>
          <a:bodyPr wrap="square" rtlCol="0">
            <a:spAutoFit/>
          </a:bodyPr>
          <a:lstStyle/>
          <a:p>
            <a:pPr algn="ctr"/>
            <a:r>
              <a:rPr kumimoji="1" lang="ja-JP" altLang="en-US" dirty="0">
                <a:latin typeface="HGPｺﾞｼｯｸE" panose="020B0900000000000000" pitchFamily="50" charset="-128"/>
                <a:ea typeface="HGPｺﾞｼｯｸE" panose="020B0900000000000000" pitchFamily="50" charset="-128"/>
              </a:rPr>
              <a:t>和歌山市　</a:t>
            </a:r>
            <a:r>
              <a:rPr kumimoji="1" lang="en-US" altLang="ja-JP" dirty="0">
                <a:latin typeface="HGPｺﾞｼｯｸE" panose="020B0900000000000000" pitchFamily="50" charset="-128"/>
                <a:ea typeface="HGPｺﾞｼｯｸE" panose="020B0900000000000000" pitchFamily="50" charset="-128"/>
              </a:rPr>
              <a:t>2015</a:t>
            </a:r>
            <a:r>
              <a:rPr kumimoji="1" lang="ja-JP" altLang="en-US" dirty="0">
                <a:latin typeface="HGPｺﾞｼｯｸE" panose="020B0900000000000000" pitchFamily="50" charset="-128"/>
                <a:ea typeface="HGPｺﾞｼｯｸE" panose="020B0900000000000000" pitchFamily="50" charset="-128"/>
              </a:rPr>
              <a:t>年</a:t>
            </a:r>
          </a:p>
        </p:txBody>
      </p:sp>
      <p:grpSp>
        <p:nvGrpSpPr>
          <p:cNvPr id="186" name="グループ化 185"/>
          <p:cNvGrpSpPr/>
          <p:nvPr/>
        </p:nvGrpSpPr>
        <p:grpSpPr>
          <a:xfrm>
            <a:off x="5473191" y="3467598"/>
            <a:ext cx="3358709" cy="1410705"/>
            <a:chOff x="5473191" y="3467598"/>
            <a:chExt cx="3358709" cy="1410705"/>
          </a:xfrm>
        </p:grpSpPr>
        <p:grpSp>
          <p:nvGrpSpPr>
            <p:cNvPr id="184" name="グループ化 183"/>
            <p:cNvGrpSpPr/>
            <p:nvPr/>
          </p:nvGrpSpPr>
          <p:grpSpPr>
            <a:xfrm>
              <a:off x="5479210" y="3671537"/>
              <a:ext cx="3352690" cy="1206766"/>
              <a:chOff x="5319823" y="3671537"/>
              <a:chExt cx="3352690" cy="1206766"/>
            </a:xfrm>
          </p:grpSpPr>
          <p:sp>
            <p:nvSpPr>
              <p:cNvPr id="172" name="テキスト ボックス 171"/>
              <p:cNvSpPr txBox="1"/>
              <p:nvPr/>
            </p:nvSpPr>
            <p:spPr>
              <a:xfrm>
                <a:off x="7126380" y="3815513"/>
                <a:ext cx="1486496" cy="507831"/>
              </a:xfrm>
              <a:prstGeom prst="rect">
                <a:avLst/>
              </a:prstGeom>
              <a:noFill/>
            </p:spPr>
            <p:txBody>
              <a:bodyPr wrap="square" rtlCol="0">
                <a:spAutoFit/>
              </a:bodyPr>
              <a:lstStyle/>
              <a:p>
                <a:r>
                  <a:rPr kumimoji="1" lang="ja-JP" altLang="en-US" sz="900" dirty="0">
                    <a:latin typeface="+mj-ea"/>
                    <a:ea typeface="+mj-ea"/>
                  </a:rPr>
                  <a:t>域内の景気に影響を与えやすく、また、域内全体の影響を受けやすい</a:t>
                </a:r>
              </a:p>
            </p:txBody>
          </p:sp>
          <p:sp>
            <p:nvSpPr>
              <p:cNvPr id="173" name="テキスト ボックス 172"/>
              <p:cNvSpPr txBox="1"/>
              <p:nvPr/>
            </p:nvSpPr>
            <p:spPr>
              <a:xfrm>
                <a:off x="5568726" y="3815513"/>
                <a:ext cx="1486496" cy="507831"/>
              </a:xfrm>
              <a:prstGeom prst="rect">
                <a:avLst/>
              </a:prstGeom>
              <a:noFill/>
            </p:spPr>
            <p:txBody>
              <a:bodyPr wrap="square" rtlCol="0">
                <a:spAutoFit/>
              </a:bodyPr>
              <a:lstStyle/>
              <a:p>
                <a:r>
                  <a:rPr kumimoji="1" lang="ja-JP" altLang="en-US" sz="900" dirty="0">
                    <a:latin typeface="+mj-ea"/>
                    <a:ea typeface="+mj-ea"/>
                  </a:rPr>
                  <a:t>域内の景気に影響をあまり与えないが、域内全体の影響を受けやすい</a:t>
                </a:r>
              </a:p>
            </p:txBody>
          </p:sp>
          <p:sp>
            <p:nvSpPr>
              <p:cNvPr id="174" name="テキスト ボックス 173"/>
              <p:cNvSpPr txBox="1"/>
              <p:nvPr/>
            </p:nvSpPr>
            <p:spPr>
              <a:xfrm>
                <a:off x="7126380" y="4315178"/>
                <a:ext cx="1486496" cy="507831"/>
              </a:xfrm>
              <a:prstGeom prst="rect">
                <a:avLst/>
              </a:prstGeom>
              <a:noFill/>
            </p:spPr>
            <p:txBody>
              <a:bodyPr wrap="square" rtlCol="0">
                <a:spAutoFit/>
              </a:bodyPr>
              <a:lstStyle/>
              <a:p>
                <a:r>
                  <a:rPr kumimoji="1" lang="ja-JP" altLang="en-US" sz="900" dirty="0">
                    <a:latin typeface="+mj-ea"/>
                    <a:ea typeface="+mj-ea"/>
                  </a:rPr>
                  <a:t>域内の景気に影響を与えやすいが、域内全体の影響をあまり受けない</a:t>
                </a:r>
              </a:p>
            </p:txBody>
          </p:sp>
          <p:sp>
            <p:nvSpPr>
              <p:cNvPr id="176" name="テキスト ボックス 175"/>
              <p:cNvSpPr txBox="1"/>
              <p:nvPr/>
            </p:nvSpPr>
            <p:spPr>
              <a:xfrm>
                <a:off x="5568726" y="4315178"/>
                <a:ext cx="1486496" cy="507831"/>
              </a:xfrm>
              <a:prstGeom prst="rect">
                <a:avLst/>
              </a:prstGeom>
              <a:noFill/>
            </p:spPr>
            <p:txBody>
              <a:bodyPr wrap="square" rtlCol="0">
                <a:spAutoFit/>
              </a:bodyPr>
              <a:lstStyle/>
              <a:p>
                <a:r>
                  <a:rPr kumimoji="1" lang="ja-JP" altLang="en-US" sz="900" dirty="0">
                    <a:latin typeface="+mj-ea"/>
                    <a:ea typeface="+mj-ea"/>
                  </a:rPr>
                  <a:t>域内の景気に影響をあまり与えなく、かつ、域内全体の影響をあまり受けない</a:t>
                </a:r>
              </a:p>
            </p:txBody>
          </p:sp>
          <p:cxnSp>
            <p:nvCxnSpPr>
              <p:cNvPr id="178" name="直線コネクタ 177"/>
              <p:cNvCxnSpPr/>
              <p:nvPr/>
            </p:nvCxnSpPr>
            <p:spPr>
              <a:xfrm flipV="1">
                <a:off x="5540151" y="4289990"/>
                <a:ext cx="2939374" cy="123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flipH="1">
                <a:off x="7076783" y="3802384"/>
                <a:ext cx="5636" cy="999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正方形/長方形 182"/>
              <p:cNvSpPr/>
              <p:nvPr/>
            </p:nvSpPr>
            <p:spPr>
              <a:xfrm>
                <a:off x="5319823" y="3671537"/>
                <a:ext cx="3352690" cy="120676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5" name="テキスト ボックス 184"/>
            <p:cNvSpPr txBox="1"/>
            <p:nvPr/>
          </p:nvSpPr>
          <p:spPr>
            <a:xfrm>
              <a:off x="5473191" y="3467598"/>
              <a:ext cx="1666267" cy="246221"/>
            </a:xfrm>
            <a:prstGeom prst="rect">
              <a:avLst/>
            </a:prstGeom>
            <a:noFill/>
          </p:spPr>
          <p:txBody>
            <a:bodyPr wrap="square" rtlCol="0">
              <a:spAutoFit/>
            </a:bodyPr>
            <a:lstStyle/>
            <a:p>
              <a:r>
                <a:rPr kumimoji="1" lang="ja-JP" altLang="en-US" sz="1000" dirty="0"/>
                <a:t>各ポイントの位置の特性</a:t>
              </a:r>
            </a:p>
          </p:txBody>
        </p:sp>
      </p:grpSp>
    </p:spTree>
    <p:extLst>
      <p:ext uri="{BB962C8B-B14F-4D97-AF65-F5344CB8AC3E}">
        <p14:creationId xmlns:p14="http://schemas.microsoft.com/office/powerpoint/2010/main" val="961391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和歌山市の製造業の特化係数</a:t>
            </a:r>
            <a:endParaRPr lang="en-US" altLang="ja-JP" dirty="0"/>
          </a:p>
        </p:txBody>
      </p:sp>
      <p:sp>
        <p:nvSpPr>
          <p:cNvPr id="3" name="テキスト ボックス 2"/>
          <p:cNvSpPr txBox="1"/>
          <p:nvPr/>
        </p:nvSpPr>
        <p:spPr>
          <a:xfrm>
            <a:off x="206476" y="6611779"/>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総務省・経済産業省「経済センサス－活動調査」再編加工</a:t>
            </a:r>
            <a:endParaRPr kumimoji="1" lang="ja-JP" altLang="en-US" sz="1000" dirty="0">
              <a:latin typeface="+mn-ea"/>
            </a:endParaRPr>
          </a:p>
        </p:txBody>
      </p:sp>
      <p:sp>
        <p:nvSpPr>
          <p:cNvPr id="37" name="テキスト ボックス 36"/>
          <p:cNvSpPr txBox="1"/>
          <p:nvPr/>
        </p:nvSpPr>
        <p:spPr>
          <a:xfrm>
            <a:off x="2647950" y="523220"/>
            <a:ext cx="6505575" cy="369332"/>
          </a:xfrm>
          <a:prstGeom prst="rect">
            <a:avLst/>
          </a:prstGeom>
          <a:noFill/>
        </p:spPr>
        <p:txBody>
          <a:bodyPr wrap="square" rtlCol="0">
            <a:spAutoFit/>
          </a:bodyPr>
          <a:lstStyle/>
          <a:p>
            <a:pPr marL="542925" indent="-542925"/>
            <a:r>
              <a:rPr lang="ja-JP" altLang="en-US" sz="900" dirty="0">
                <a:latin typeface="+mn-ea"/>
              </a:rPr>
              <a:t>特化係数：域内のある産業の比率を全国の同産業の比率と比較したもの。</a:t>
            </a:r>
            <a:r>
              <a:rPr lang="en-US" altLang="ja-JP" sz="900" dirty="0">
                <a:latin typeface="+mn-ea"/>
              </a:rPr>
              <a:t>1.0</a:t>
            </a:r>
            <a:r>
              <a:rPr lang="ja-JP" altLang="en-US" sz="900" dirty="0">
                <a:latin typeface="+mn-ea"/>
              </a:rPr>
              <a:t>を超えていれば、当該産業が全国に比べて特化している産業とされる。労働生産性の場合は、全国の当該産業の数値を</a:t>
            </a:r>
            <a:r>
              <a:rPr lang="en-US" altLang="ja-JP" sz="900" dirty="0">
                <a:latin typeface="+mn-ea"/>
              </a:rPr>
              <a:t>1</a:t>
            </a:r>
            <a:r>
              <a:rPr lang="ja-JP" altLang="en-US" sz="900" dirty="0">
                <a:latin typeface="+mn-ea"/>
              </a:rPr>
              <a:t>としたときの、ある地域の当該産業の数値。</a:t>
            </a:r>
            <a:endParaRPr kumimoji="1" lang="ja-JP" altLang="en-US" sz="900" dirty="0">
              <a:latin typeface="+mn-ea"/>
            </a:endParaRPr>
          </a:p>
        </p:txBody>
      </p:sp>
      <p:sp>
        <p:nvSpPr>
          <p:cNvPr id="16" name="スライド番号プレースホルダー 15"/>
          <p:cNvSpPr>
            <a:spLocks noGrp="1"/>
          </p:cNvSpPr>
          <p:nvPr>
            <p:ph type="sldNum" sz="quarter" idx="12"/>
          </p:nvPr>
        </p:nvSpPr>
        <p:spPr/>
        <p:txBody>
          <a:bodyPr/>
          <a:lstStyle/>
          <a:p>
            <a:fld id="{61519898-4A8B-4E27-9995-89E4CB889D7A}" type="slidenum">
              <a:rPr kumimoji="1" lang="ja-JP" altLang="en-US" smtClean="0"/>
              <a:t>77</a:t>
            </a:fld>
            <a:endParaRPr kumimoji="1" lang="ja-JP" altLang="en-US" dirty="0"/>
          </a:p>
        </p:txBody>
      </p:sp>
      <p:grpSp>
        <p:nvGrpSpPr>
          <p:cNvPr id="6" name="グループ化 5"/>
          <p:cNvGrpSpPr/>
          <p:nvPr/>
        </p:nvGrpSpPr>
        <p:grpSpPr>
          <a:xfrm>
            <a:off x="9525" y="1277242"/>
            <a:ext cx="9144000" cy="4580514"/>
            <a:chOff x="9525" y="1277242"/>
            <a:chExt cx="9144000" cy="4580514"/>
          </a:xfrm>
        </p:grpSpPr>
        <p:pic>
          <p:nvPicPr>
            <p:cNvPr id="2" name="図 1"/>
            <p:cNvPicPr>
              <a:picLocks noChangeAspect="1"/>
            </p:cNvPicPr>
            <p:nvPr/>
          </p:nvPicPr>
          <p:blipFill>
            <a:blip r:embed="rId3"/>
            <a:stretch>
              <a:fillRect/>
            </a:stretch>
          </p:blipFill>
          <p:spPr>
            <a:xfrm>
              <a:off x="9525" y="1277242"/>
              <a:ext cx="9144000" cy="4580514"/>
            </a:xfrm>
            <a:prstGeom prst="rect">
              <a:avLst/>
            </a:prstGeom>
          </p:spPr>
        </p:pic>
        <p:cxnSp>
          <p:nvCxnSpPr>
            <p:cNvPr id="5" name="直線コネクタ 4"/>
            <p:cNvCxnSpPr/>
            <p:nvPr/>
          </p:nvCxnSpPr>
          <p:spPr>
            <a:xfrm>
              <a:off x="276837" y="3567499"/>
              <a:ext cx="872455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26282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製造業の特化係数（和歌山県内市町村）</a:t>
            </a:r>
            <a:endParaRPr lang="en-US" altLang="ja-JP" dirty="0"/>
          </a:p>
        </p:txBody>
      </p:sp>
      <p:sp>
        <p:nvSpPr>
          <p:cNvPr id="37" name="テキスト ボックス 36"/>
          <p:cNvSpPr txBox="1"/>
          <p:nvPr/>
        </p:nvSpPr>
        <p:spPr>
          <a:xfrm>
            <a:off x="4574982" y="523220"/>
            <a:ext cx="4578543" cy="507831"/>
          </a:xfrm>
          <a:prstGeom prst="rect">
            <a:avLst/>
          </a:prstGeom>
          <a:noFill/>
        </p:spPr>
        <p:txBody>
          <a:bodyPr wrap="square" rtlCol="0">
            <a:spAutoFit/>
          </a:bodyPr>
          <a:lstStyle/>
          <a:p>
            <a:pPr marL="542925" indent="-542925"/>
            <a:r>
              <a:rPr lang="ja-JP" altLang="en-US" sz="900" dirty="0">
                <a:latin typeface="+mn-ea"/>
              </a:rPr>
              <a:t>特化係数：域内のある産業の比率を全国の同産業の比率と比較したもの。</a:t>
            </a:r>
            <a:r>
              <a:rPr lang="en-US" altLang="ja-JP" sz="900" dirty="0">
                <a:latin typeface="+mn-ea"/>
              </a:rPr>
              <a:t>1.0</a:t>
            </a:r>
            <a:r>
              <a:rPr lang="ja-JP" altLang="en-US" sz="900" dirty="0">
                <a:latin typeface="+mn-ea"/>
              </a:rPr>
              <a:t>を超えていれば、当該産業が全国に比べて特化している産業とされる。労働生産性の場合は、全国の当該産業の数値を</a:t>
            </a:r>
            <a:r>
              <a:rPr lang="en-US" altLang="ja-JP" sz="900" dirty="0">
                <a:latin typeface="+mn-ea"/>
              </a:rPr>
              <a:t>1</a:t>
            </a:r>
            <a:r>
              <a:rPr lang="ja-JP" altLang="en-US" sz="900" dirty="0">
                <a:latin typeface="+mn-ea"/>
              </a:rPr>
              <a:t>としたときの、ある地域の当該産業の数値。</a:t>
            </a:r>
            <a:endParaRPr kumimoji="1" lang="ja-JP" altLang="en-US" sz="900" dirty="0">
              <a:latin typeface="+mn-ea"/>
            </a:endParaRPr>
          </a:p>
        </p:txBody>
      </p:sp>
      <p:sp>
        <p:nvSpPr>
          <p:cNvPr id="11" name="スライド番号プレースホルダー 10"/>
          <p:cNvSpPr>
            <a:spLocks noGrp="1"/>
          </p:cNvSpPr>
          <p:nvPr>
            <p:ph type="sldNum" sz="quarter" idx="12"/>
          </p:nvPr>
        </p:nvSpPr>
        <p:spPr/>
        <p:txBody>
          <a:bodyPr/>
          <a:lstStyle/>
          <a:p>
            <a:fld id="{61519898-4A8B-4E27-9995-89E4CB889D7A}" type="slidenum">
              <a:rPr kumimoji="1" lang="ja-JP" altLang="en-US" smtClean="0"/>
              <a:t>78</a:t>
            </a:fld>
            <a:endParaRPr kumimoji="1" lang="ja-JP" altLang="en-US"/>
          </a:p>
        </p:txBody>
      </p:sp>
      <p:sp>
        <p:nvSpPr>
          <p:cNvPr id="38" name="テキスト ボックス 37"/>
          <p:cNvSpPr txBox="1"/>
          <p:nvPr/>
        </p:nvSpPr>
        <p:spPr>
          <a:xfrm>
            <a:off x="206476" y="6611779"/>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総務省・経済産業省「経済センサス－活動調査」再編加工</a:t>
            </a:r>
            <a:endParaRPr kumimoji="1" lang="ja-JP" altLang="en-US" sz="1000" dirty="0">
              <a:latin typeface="+mn-ea"/>
            </a:endParaRPr>
          </a:p>
        </p:txBody>
      </p:sp>
      <p:grpSp>
        <p:nvGrpSpPr>
          <p:cNvPr id="60" name="グループ化 59"/>
          <p:cNvGrpSpPr/>
          <p:nvPr/>
        </p:nvGrpSpPr>
        <p:grpSpPr>
          <a:xfrm>
            <a:off x="-45720" y="553674"/>
            <a:ext cx="4500562" cy="3345303"/>
            <a:chOff x="-45720" y="553674"/>
            <a:chExt cx="4500562" cy="3345303"/>
          </a:xfrm>
        </p:grpSpPr>
        <p:sp>
          <p:nvSpPr>
            <p:cNvPr id="42" name="正方形/長方形 41"/>
            <p:cNvSpPr/>
            <p:nvPr/>
          </p:nvSpPr>
          <p:spPr>
            <a:xfrm>
              <a:off x="-45720" y="1180694"/>
              <a:ext cx="243840" cy="2075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p:nvGrpSpPr>
          <p:grpSpPr>
            <a:xfrm>
              <a:off x="183061" y="553674"/>
              <a:ext cx="4171048" cy="3033260"/>
              <a:chOff x="4574982" y="874318"/>
              <a:chExt cx="4491377" cy="2838450"/>
            </a:xfrm>
          </p:grpSpPr>
          <p:grpSp>
            <p:nvGrpSpPr>
              <p:cNvPr id="14" name="グループ化 13"/>
              <p:cNvGrpSpPr/>
              <p:nvPr/>
            </p:nvGrpSpPr>
            <p:grpSpPr>
              <a:xfrm>
                <a:off x="4574982" y="874318"/>
                <a:ext cx="4491377" cy="2838450"/>
                <a:chOff x="4574982" y="874318"/>
                <a:chExt cx="4491377" cy="2838450"/>
              </a:xfrm>
            </p:grpSpPr>
            <p:pic>
              <p:nvPicPr>
                <p:cNvPr id="13" name="図 12"/>
                <p:cNvPicPr>
                  <a:picLocks noChangeAspect="1"/>
                </p:cNvPicPr>
                <p:nvPr/>
              </p:nvPicPr>
              <p:blipFill>
                <a:blip r:embed="rId2"/>
                <a:stretch>
                  <a:fillRect/>
                </a:stretch>
              </p:blipFill>
              <p:spPr>
                <a:xfrm>
                  <a:off x="4574982" y="874318"/>
                  <a:ext cx="4491377" cy="2838450"/>
                </a:xfrm>
                <a:prstGeom prst="rect">
                  <a:avLst/>
                </a:prstGeom>
                <a:ln>
                  <a:noFill/>
                </a:ln>
              </p:spPr>
            </p:pic>
            <p:sp>
              <p:nvSpPr>
                <p:cNvPr id="19" name="テキスト ボックス 18"/>
                <p:cNvSpPr txBox="1"/>
                <p:nvPr/>
              </p:nvSpPr>
              <p:spPr>
                <a:xfrm>
                  <a:off x="5323367" y="1014840"/>
                  <a:ext cx="2825173" cy="307777"/>
                </a:xfrm>
                <a:prstGeom prst="rect">
                  <a:avLst/>
                </a:prstGeom>
                <a:noFill/>
              </p:spPr>
              <p:txBody>
                <a:bodyPr wrap="square" rtlCol="0">
                  <a:spAutoFit/>
                </a:bodyPr>
                <a:lstStyle/>
                <a:p>
                  <a:pPr algn="ctr"/>
                  <a:r>
                    <a:rPr lang="ja-JP" altLang="en-US" sz="1400" dirty="0">
                      <a:latin typeface="HGPｺﾞｼｯｸE" panose="020B0900000000000000" pitchFamily="50" charset="-128"/>
                      <a:ea typeface="HGPｺﾞｼｯｸE" panose="020B0900000000000000" pitchFamily="50" charset="-128"/>
                    </a:rPr>
                    <a:t>労働生産性（</a:t>
                  </a:r>
                  <a:r>
                    <a:rPr kumimoji="1" lang="ja-JP" altLang="en-US" sz="1400" dirty="0">
                      <a:latin typeface="HGPｺﾞｼｯｸE" panose="020B0900000000000000" pitchFamily="50" charset="-128"/>
                      <a:ea typeface="HGPｺﾞｼｯｸE" panose="020B0900000000000000" pitchFamily="50" charset="-128"/>
                    </a:rPr>
                    <a:t>製造業）</a:t>
                  </a:r>
                </a:p>
              </p:txBody>
            </p:sp>
          </p:grpSp>
          <p:cxnSp>
            <p:nvCxnSpPr>
              <p:cNvPr id="25" name="直線コネクタ 24"/>
              <p:cNvCxnSpPr/>
              <p:nvPr/>
            </p:nvCxnSpPr>
            <p:spPr>
              <a:xfrm>
                <a:off x="4796287" y="1630392"/>
                <a:ext cx="427007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31" name="正方形/長方形 30"/>
            <p:cNvSpPr/>
            <p:nvPr/>
          </p:nvSpPr>
          <p:spPr>
            <a:xfrm>
              <a:off x="405739" y="1390544"/>
              <a:ext cx="134454" cy="18053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56778" y="1001506"/>
              <a:ext cx="1659415" cy="296010"/>
            </a:xfrm>
            <a:prstGeom prst="rect">
              <a:avLst/>
            </a:prstGeom>
            <a:noFill/>
          </p:spPr>
          <p:txBody>
            <a:bodyPr wrap="square" rtlCol="0">
              <a:spAutoFit/>
            </a:bodyPr>
            <a:lstStyle/>
            <a:p>
              <a:r>
                <a:rPr kumimoji="1" lang="ja-JP" altLang="en-US" sz="1200" dirty="0">
                  <a:solidFill>
                    <a:srgbClr val="FF0000"/>
                  </a:solidFill>
                  <a:latin typeface="HGPｺﾞｼｯｸE" panose="020B0900000000000000" pitchFamily="50" charset="-128"/>
                  <a:ea typeface="HGPｺﾞｼｯｸE" panose="020B0900000000000000" pitchFamily="50" charset="-128"/>
                </a:rPr>
                <a:t>和歌山市：</a:t>
              </a:r>
              <a:r>
                <a:rPr kumimoji="1" lang="en-US" altLang="ja-JP" sz="1200" dirty="0">
                  <a:solidFill>
                    <a:srgbClr val="FF0000"/>
                  </a:solidFill>
                  <a:latin typeface="HGPｺﾞｼｯｸE" panose="020B0900000000000000" pitchFamily="50" charset="-128"/>
                  <a:ea typeface="HGPｺﾞｼｯｸE" panose="020B0900000000000000" pitchFamily="50" charset="-128"/>
                </a:rPr>
                <a:t>0.97</a:t>
              </a:r>
              <a:endParaRPr kumimoji="1" lang="ja-JP" altLang="en-US" sz="1200" dirty="0">
                <a:solidFill>
                  <a:srgbClr val="FF0000"/>
                </a:solidFill>
                <a:latin typeface="HGPｺﾞｼｯｸE" panose="020B0900000000000000" pitchFamily="50" charset="-128"/>
                <a:ea typeface="HGPｺﾞｼｯｸE" panose="020B0900000000000000" pitchFamily="50" charset="-128"/>
              </a:endParaRPr>
            </a:p>
          </p:txBody>
        </p:sp>
        <p:sp>
          <p:nvSpPr>
            <p:cNvPr id="3" name="正方形/長方形 2"/>
            <p:cNvSpPr/>
            <p:nvPr/>
          </p:nvSpPr>
          <p:spPr>
            <a:xfrm>
              <a:off x="266700" y="3232497"/>
              <a:ext cx="4076700" cy="333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320377" y="3176564"/>
              <a:ext cx="4134465" cy="722413"/>
            </a:xfrm>
            <a:prstGeom prst="rect">
              <a:avLst/>
            </a:prstGeom>
            <a:noFill/>
          </p:spPr>
          <p:txBody>
            <a:bodyPr vert="eaVert" wrap="square" rtlCol="0" anchor="b" anchorCtr="0">
              <a:spAutoFit/>
            </a:bodyPr>
            <a:lstStyle/>
            <a:p>
              <a:pPr>
                <a:lnSpc>
                  <a:spcPts val="1100"/>
                </a:lnSpc>
              </a:pPr>
              <a:r>
                <a:rPr lang="ja-JP" altLang="en-US" sz="700" dirty="0" smtClean="0">
                  <a:latin typeface="HGPｺﾞｼｯｸE" panose="020B0900000000000000" pitchFamily="50" charset="-128"/>
                  <a:ea typeface="HGPｺﾞｼｯｸE" panose="020B0900000000000000" pitchFamily="50" charset="-128"/>
                </a:rPr>
                <a:t>串本町</a:t>
              </a:r>
              <a:endParaRPr lang="en-US" altLang="ja-JP" sz="700" dirty="0" smtClean="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古座川町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太地町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那智勝浦町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すさみ町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上富田町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白浜町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日</a:t>
              </a:r>
              <a:r>
                <a:rPr lang="ja-JP" altLang="en-US" sz="700" dirty="0">
                  <a:latin typeface="HGPｺﾞｼｯｸE" panose="020B0900000000000000" pitchFamily="50" charset="-128"/>
                  <a:ea typeface="HGPｺﾞｼｯｸE" panose="020B0900000000000000" pitchFamily="50" charset="-128"/>
                </a:rPr>
                <a:t>高川町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みなべ</a:t>
              </a:r>
              <a:r>
                <a:rPr lang="ja-JP" altLang="en-US" sz="700" dirty="0">
                  <a:latin typeface="HGPｺﾞｼｯｸE" panose="020B0900000000000000" pitchFamily="50" charset="-128"/>
                  <a:ea typeface="HGPｺﾞｼｯｸE" panose="020B0900000000000000" pitchFamily="50" charset="-128"/>
                </a:rPr>
                <a:t>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印南町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由良町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日高町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有</a:t>
              </a:r>
              <a:r>
                <a:rPr lang="ja-JP" altLang="en-US" sz="700" dirty="0">
                  <a:latin typeface="HGPｺﾞｼｯｸE" panose="020B0900000000000000" pitchFamily="50" charset="-128"/>
                  <a:ea typeface="HGPｺﾞｼｯｸE" panose="020B0900000000000000" pitchFamily="50" charset="-128"/>
                </a:rPr>
                <a:t>田川町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広川町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湯浅町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高野町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九度山町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かつらぎ町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紀</a:t>
              </a:r>
              <a:r>
                <a:rPr lang="ja-JP" altLang="en-US" sz="700" dirty="0">
                  <a:latin typeface="HGPｺﾞｼｯｸE" panose="020B0900000000000000" pitchFamily="50" charset="-128"/>
                  <a:ea typeface="HGPｺﾞｼｯｸE" panose="020B0900000000000000" pitchFamily="50" charset="-128"/>
                </a:rPr>
                <a:t>美野町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岩出市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紀</a:t>
              </a:r>
              <a:r>
                <a:rPr lang="ja-JP" altLang="en-US" sz="700" dirty="0">
                  <a:latin typeface="HGPｺﾞｼｯｸE" panose="020B0900000000000000" pitchFamily="50" charset="-128"/>
                  <a:ea typeface="HGPｺﾞｼｯｸE" panose="020B0900000000000000" pitchFamily="50" charset="-128"/>
                </a:rPr>
                <a:t>の川市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新宮市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田辺市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御坊市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有田市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橋本市</a:t>
              </a:r>
              <a:endParaRPr lang="en-US" altLang="ja-JP" sz="700" dirty="0" smtClean="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海南市</a:t>
              </a:r>
              <a:endParaRPr lang="en-US" altLang="ja-JP" sz="700" dirty="0" smtClean="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和歌山市</a:t>
              </a:r>
              <a:endParaRPr lang="en-US" altLang="ja-JP" sz="700" dirty="0">
                <a:latin typeface="HGPｺﾞｼｯｸE" panose="020B0900000000000000" pitchFamily="50" charset="-128"/>
                <a:ea typeface="HGPｺﾞｼｯｸE" panose="020B0900000000000000" pitchFamily="50" charset="-128"/>
              </a:endParaRPr>
            </a:p>
          </p:txBody>
        </p:sp>
        <p:sp>
          <p:nvSpPr>
            <p:cNvPr id="22" name="テキスト ボックス 21"/>
            <p:cNvSpPr txBox="1"/>
            <p:nvPr/>
          </p:nvSpPr>
          <p:spPr>
            <a:xfrm>
              <a:off x="30240" y="1074208"/>
              <a:ext cx="404695" cy="2308324"/>
            </a:xfrm>
            <a:prstGeom prst="rect">
              <a:avLst/>
            </a:prstGeom>
            <a:noFill/>
          </p:spPr>
          <p:txBody>
            <a:bodyPr wrap="square" rtlCol="0">
              <a:spAutoFit/>
            </a:bodyPr>
            <a:lstStyle/>
            <a:p>
              <a:pPr algn="r">
                <a:lnSpc>
                  <a:spcPct val="300000"/>
                </a:lnSpc>
              </a:pPr>
              <a:r>
                <a:rPr kumimoji="1" lang="en-US" altLang="ja-JP" sz="800" dirty="0">
                  <a:latin typeface="HGPｺﾞｼｯｸE" panose="020B0900000000000000" pitchFamily="50" charset="-128"/>
                  <a:ea typeface="HGPｺﾞｼｯｸE" panose="020B0900000000000000" pitchFamily="50" charset="-128"/>
                </a:rPr>
                <a:t>1</a:t>
              </a:r>
            </a:p>
            <a:p>
              <a:pPr algn="r">
                <a:lnSpc>
                  <a:spcPct val="300000"/>
                </a:lnSpc>
              </a:pPr>
              <a:r>
                <a:rPr lang="en-US" altLang="ja-JP" sz="800" dirty="0">
                  <a:latin typeface="HGPｺﾞｼｯｸE" panose="020B0900000000000000" pitchFamily="50" charset="-128"/>
                  <a:ea typeface="HGPｺﾞｼｯｸE" panose="020B0900000000000000" pitchFamily="50" charset="-128"/>
                </a:rPr>
                <a:t>0.8</a:t>
              </a:r>
            </a:p>
            <a:p>
              <a:pPr algn="r">
                <a:lnSpc>
                  <a:spcPct val="300000"/>
                </a:lnSpc>
              </a:pPr>
              <a:r>
                <a:rPr kumimoji="1" lang="en-US" altLang="ja-JP" sz="800" dirty="0">
                  <a:latin typeface="HGPｺﾞｼｯｸE" panose="020B0900000000000000" pitchFamily="50" charset="-128"/>
                  <a:ea typeface="HGPｺﾞｼｯｸE" panose="020B0900000000000000" pitchFamily="50" charset="-128"/>
                </a:rPr>
                <a:t>0.6</a:t>
              </a:r>
            </a:p>
            <a:p>
              <a:pPr algn="r">
                <a:lnSpc>
                  <a:spcPct val="300000"/>
                </a:lnSpc>
              </a:pPr>
              <a:r>
                <a:rPr lang="en-US" altLang="ja-JP" sz="800" dirty="0">
                  <a:latin typeface="HGPｺﾞｼｯｸE" panose="020B0900000000000000" pitchFamily="50" charset="-128"/>
                  <a:ea typeface="HGPｺﾞｼｯｸE" panose="020B0900000000000000" pitchFamily="50" charset="-128"/>
                </a:rPr>
                <a:t>0.4</a:t>
              </a:r>
            </a:p>
            <a:p>
              <a:pPr algn="r">
                <a:lnSpc>
                  <a:spcPct val="300000"/>
                </a:lnSpc>
              </a:pPr>
              <a:r>
                <a:rPr lang="en-US" altLang="ja-JP" sz="800" dirty="0">
                  <a:latin typeface="HGPｺﾞｼｯｸE" panose="020B0900000000000000" pitchFamily="50" charset="-128"/>
                  <a:ea typeface="HGPｺﾞｼｯｸE" panose="020B0900000000000000" pitchFamily="50" charset="-128"/>
                </a:rPr>
                <a:t>0.2</a:t>
              </a:r>
            </a:p>
            <a:p>
              <a:pPr algn="r">
                <a:lnSpc>
                  <a:spcPct val="300000"/>
                </a:lnSpc>
              </a:pPr>
              <a:r>
                <a:rPr kumimoji="1" lang="en-US" altLang="ja-JP" sz="800" dirty="0">
                  <a:latin typeface="HGPｺﾞｼｯｸE" panose="020B0900000000000000" pitchFamily="50" charset="-128"/>
                  <a:ea typeface="HGPｺﾞｼｯｸE" panose="020B0900000000000000" pitchFamily="50" charset="-128"/>
                </a:rPr>
                <a:t>0</a:t>
              </a:r>
              <a:endParaRPr kumimoji="1" lang="ja-JP" altLang="en-US" sz="800" dirty="0">
                <a:latin typeface="HGPｺﾞｼｯｸE" panose="020B0900000000000000" pitchFamily="50" charset="-128"/>
                <a:ea typeface="HGPｺﾞｼｯｸE" panose="020B0900000000000000" pitchFamily="50" charset="-128"/>
              </a:endParaRPr>
            </a:p>
          </p:txBody>
        </p:sp>
      </p:grpSp>
      <p:grpSp>
        <p:nvGrpSpPr>
          <p:cNvPr id="63" name="グループ化 62"/>
          <p:cNvGrpSpPr/>
          <p:nvPr/>
        </p:nvGrpSpPr>
        <p:grpSpPr>
          <a:xfrm>
            <a:off x="21941" y="3613127"/>
            <a:ext cx="4416636" cy="3164507"/>
            <a:chOff x="21941" y="3613127"/>
            <a:chExt cx="4416636" cy="3164507"/>
          </a:xfrm>
        </p:grpSpPr>
        <p:pic>
          <p:nvPicPr>
            <p:cNvPr id="5" name="図 4"/>
            <p:cNvPicPr>
              <a:picLocks noChangeAspect="1"/>
            </p:cNvPicPr>
            <p:nvPr/>
          </p:nvPicPr>
          <p:blipFill>
            <a:blip r:embed="rId3"/>
            <a:stretch>
              <a:fillRect/>
            </a:stretch>
          </p:blipFill>
          <p:spPr>
            <a:xfrm>
              <a:off x="231075" y="3613127"/>
              <a:ext cx="4123033" cy="2989127"/>
            </a:xfrm>
            <a:prstGeom prst="rect">
              <a:avLst/>
            </a:prstGeom>
            <a:ln>
              <a:noFill/>
            </a:ln>
          </p:spPr>
        </p:pic>
        <p:sp>
          <p:nvSpPr>
            <p:cNvPr id="61" name="正方形/長方形 60"/>
            <p:cNvSpPr/>
            <p:nvPr/>
          </p:nvSpPr>
          <p:spPr>
            <a:xfrm>
              <a:off x="238063" y="6216076"/>
              <a:ext cx="4076700" cy="333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240016" y="6218307"/>
              <a:ext cx="4076700" cy="341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898738" y="3836767"/>
              <a:ext cx="2608537" cy="328901"/>
            </a:xfrm>
            <a:prstGeom prst="rect">
              <a:avLst/>
            </a:prstGeom>
            <a:noFill/>
          </p:spPr>
          <p:txBody>
            <a:bodyPr wrap="square" rtlCol="0">
              <a:spAutoFit/>
            </a:bodyPr>
            <a:lstStyle/>
            <a:p>
              <a:pPr algn="ctr"/>
              <a:r>
                <a:rPr lang="ja-JP" altLang="en-US" sz="1400" dirty="0">
                  <a:latin typeface="HGPｺﾞｼｯｸE" panose="020B0900000000000000" pitchFamily="50" charset="-128"/>
                  <a:ea typeface="HGPｺﾞｼｯｸE" panose="020B0900000000000000" pitchFamily="50" charset="-128"/>
                </a:rPr>
                <a:t>付加価値額（</a:t>
              </a:r>
              <a:r>
                <a:rPr kumimoji="1" lang="ja-JP" altLang="en-US" sz="1400" dirty="0">
                  <a:latin typeface="HGPｺﾞｼｯｸE" panose="020B0900000000000000" pitchFamily="50" charset="-128"/>
                  <a:ea typeface="HGPｺﾞｼｯｸE" panose="020B0900000000000000" pitchFamily="50" charset="-128"/>
                </a:rPr>
                <a:t>製造業）</a:t>
              </a:r>
            </a:p>
          </p:txBody>
        </p:sp>
        <p:cxnSp>
          <p:nvCxnSpPr>
            <p:cNvPr id="26" name="直線コネクタ 25"/>
            <p:cNvCxnSpPr/>
            <p:nvPr/>
          </p:nvCxnSpPr>
          <p:spPr>
            <a:xfrm>
              <a:off x="382126" y="5380203"/>
              <a:ext cx="3942639"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402482" y="5341665"/>
              <a:ext cx="109575" cy="879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434935" y="4434498"/>
              <a:ext cx="1649838" cy="296010"/>
            </a:xfrm>
            <a:prstGeom prst="rect">
              <a:avLst/>
            </a:prstGeom>
            <a:noFill/>
          </p:spPr>
          <p:txBody>
            <a:bodyPr wrap="square" rtlCol="0">
              <a:spAutoFit/>
            </a:bodyPr>
            <a:lstStyle/>
            <a:p>
              <a:r>
                <a:rPr kumimoji="1" lang="ja-JP" altLang="en-US" sz="1200" dirty="0">
                  <a:solidFill>
                    <a:srgbClr val="FF0000"/>
                  </a:solidFill>
                  <a:latin typeface="HGPｺﾞｼｯｸE" panose="020B0900000000000000" pitchFamily="50" charset="-128"/>
                  <a:ea typeface="HGPｺﾞｼｯｸE" panose="020B0900000000000000" pitchFamily="50" charset="-128"/>
                </a:rPr>
                <a:t>和歌山市：</a:t>
              </a:r>
              <a:r>
                <a:rPr kumimoji="1" lang="en-US" altLang="ja-JP" sz="1200" dirty="0">
                  <a:solidFill>
                    <a:srgbClr val="FF0000"/>
                  </a:solidFill>
                  <a:latin typeface="HGPｺﾞｼｯｸE" panose="020B0900000000000000" pitchFamily="50" charset="-128"/>
                  <a:ea typeface="HGPｺﾞｼｯｸE" panose="020B0900000000000000" pitchFamily="50" charset="-128"/>
                </a:rPr>
                <a:t>0.98</a:t>
              </a:r>
              <a:endParaRPr kumimoji="1" lang="ja-JP" altLang="en-US" sz="1200" dirty="0">
                <a:solidFill>
                  <a:srgbClr val="FF0000"/>
                </a:solidFill>
                <a:latin typeface="HGPｺﾞｼｯｸE" panose="020B0900000000000000" pitchFamily="50" charset="-128"/>
                <a:ea typeface="HGPｺﾞｼｯｸE" panose="020B0900000000000000" pitchFamily="50" charset="-128"/>
              </a:endParaRPr>
            </a:p>
          </p:txBody>
        </p:sp>
        <p:grpSp>
          <p:nvGrpSpPr>
            <p:cNvPr id="47" name="グループ化 46"/>
            <p:cNvGrpSpPr/>
            <p:nvPr/>
          </p:nvGrpSpPr>
          <p:grpSpPr>
            <a:xfrm>
              <a:off x="21941" y="4210354"/>
              <a:ext cx="404695" cy="2272417"/>
              <a:chOff x="-130459" y="4219879"/>
              <a:chExt cx="404695" cy="2272417"/>
            </a:xfrm>
          </p:grpSpPr>
          <p:sp>
            <p:nvSpPr>
              <p:cNvPr id="43" name="正方形/長方形 42"/>
              <p:cNvSpPr/>
              <p:nvPr/>
            </p:nvSpPr>
            <p:spPr>
              <a:xfrm>
                <a:off x="-39986" y="4242238"/>
                <a:ext cx="243840" cy="2075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130459" y="4219879"/>
                <a:ext cx="404695" cy="2272417"/>
              </a:xfrm>
              <a:prstGeom prst="rect">
                <a:avLst/>
              </a:prstGeom>
              <a:noFill/>
            </p:spPr>
            <p:txBody>
              <a:bodyPr wrap="square" rtlCol="0">
                <a:spAutoFit/>
              </a:bodyPr>
              <a:lstStyle/>
              <a:p>
                <a:pPr algn="r">
                  <a:lnSpc>
                    <a:spcPts val="3300"/>
                  </a:lnSpc>
                </a:pPr>
                <a:r>
                  <a:rPr kumimoji="1" lang="en-US" altLang="ja-JP" sz="800" dirty="0">
                    <a:latin typeface="HGPｺﾞｼｯｸE" panose="020B0900000000000000" pitchFamily="50" charset="-128"/>
                    <a:ea typeface="HGPｺﾞｼｯｸE" panose="020B0900000000000000" pitchFamily="50" charset="-128"/>
                  </a:rPr>
                  <a:t>2</a:t>
                </a:r>
              </a:p>
              <a:p>
                <a:pPr algn="r">
                  <a:lnSpc>
                    <a:spcPts val="3300"/>
                  </a:lnSpc>
                </a:pPr>
                <a:r>
                  <a:rPr lang="en-US" altLang="ja-JP" sz="800" dirty="0">
                    <a:latin typeface="HGPｺﾞｼｯｸE" panose="020B0900000000000000" pitchFamily="50" charset="-128"/>
                    <a:ea typeface="HGPｺﾞｼｯｸE" panose="020B0900000000000000" pitchFamily="50" charset="-128"/>
                  </a:rPr>
                  <a:t>1.5</a:t>
                </a:r>
              </a:p>
              <a:p>
                <a:pPr algn="r">
                  <a:lnSpc>
                    <a:spcPts val="3300"/>
                  </a:lnSpc>
                </a:pPr>
                <a:r>
                  <a:rPr lang="en-US" altLang="ja-JP" sz="800" dirty="0">
                    <a:latin typeface="HGPｺﾞｼｯｸE" panose="020B0900000000000000" pitchFamily="50" charset="-128"/>
                    <a:ea typeface="HGPｺﾞｼｯｸE" panose="020B0900000000000000" pitchFamily="50" charset="-128"/>
                  </a:rPr>
                  <a:t>1</a:t>
                </a:r>
                <a:endParaRPr kumimoji="1" lang="en-US" altLang="ja-JP" sz="800" dirty="0">
                  <a:latin typeface="HGPｺﾞｼｯｸE" panose="020B0900000000000000" pitchFamily="50" charset="-128"/>
                  <a:ea typeface="HGPｺﾞｼｯｸE" panose="020B0900000000000000" pitchFamily="50" charset="-128"/>
                </a:endParaRPr>
              </a:p>
              <a:p>
                <a:pPr algn="r">
                  <a:lnSpc>
                    <a:spcPts val="3300"/>
                  </a:lnSpc>
                </a:pPr>
                <a:r>
                  <a:rPr lang="en-US" altLang="ja-JP" sz="800" dirty="0">
                    <a:latin typeface="HGPｺﾞｼｯｸE" panose="020B0900000000000000" pitchFamily="50" charset="-128"/>
                    <a:ea typeface="HGPｺﾞｼｯｸE" panose="020B0900000000000000" pitchFamily="50" charset="-128"/>
                  </a:rPr>
                  <a:t>0.5</a:t>
                </a:r>
              </a:p>
              <a:p>
                <a:pPr algn="r">
                  <a:lnSpc>
                    <a:spcPts val="3300"/>
                  </a:lnSpc>
                </a:pPr>
                <a:r>
                  <a:rPr kumimoji="1" lang="en-US" altLang="ja-JP" sz="800" dirty="0">
                    <a:latin typeface="HGPｺﾞｼｯｸE" panose="020B0900000000000000" pitchFamily="50" charset="-128"/>
                    <a:ea typeface="HGPｺﾞｼｯｸE" panose="020B0900000000000000" pitchFamily="50" charset="-128"/>
                  </a:rPr>
                  <a:t>0</a:t>
                </a:r>
                <a:endParaRPr kumimoji="1" lang="ja-JP" altLang="en-US" sz="800" dirty="0">
                  <a:latin typeface="HGPｺﾞｼｯｸE" panose="020B0900000000000000" pitchFamily="50" charset="-128"/>
                  <a:ea typeface="HGPｺﾞｼｯｸE" panose="020B0900000000000000" pitchFamily="50" charset="-128"/>
                </a:endParaRPr>
              </a:p>
            </p:txBody>
          </p:sp>
        </p:grpSp>
        <p:sp>
          <p:nvSpPr>
            <p:cNvPr id="56" name="テキスト ボックス 55"/>
            <p:cNvSpPr txBox="1"/>
            <p:nvPr/>
          </p:nvSpPr>
          <p:spPr>
            <a:xfrm>
              <a:off x="304112" y="6185412"/>
              <a:ext cx="4134465" cy="592222"/>
            </a:xfrm>
            <a:prstGeom prst="rect">
              <a:avLst/>
            </a:prstGeom>
            <a:noFill/>
          </p:spPr>
          <p:txBody>
            <a:bodyPr vert="eaVert" wrap="square" rtlCol="0" anchor="b" anchorCtr="0">
              <a:spAutoFit/>
            </a:bodyPr>
            <a:lstStyle/>
            <a:p>
              <a:pPr>
                <a:lnSpc>
                  <a:spcPts val="1100"/>
                </a:lnSpc>
              </a:pPr>
              <a:r>
                <a:rPr lang="ja-JP" altLang="en-US" sz="700" dirty="0" smtClean="0">
                  <a:latin typeface="HGPｺﾞｼｯｸE" panose="020B0900000000000000" pitchFamily="50" charset="-128"/>
                  <a:ea typeface="HGPｺﾞｼｯｸE" panose="020B0900000000000000" pitchFamily="50" charset="-128"/>
                </a:rPr>
                <a:t>串本町</a:t>
              </a:r>
              <a:endParaRPr lang="en-US" altLang="ja-JP" sz="700" dirty="0" smtClean="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古座川町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太地町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那智勝浦町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すさみ町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上富田町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白浜町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日</a:t>
              </a:r>
              <a:r>
                <a:rPr lang="ja-JP" altLang="en-US" sz="700" dirty="0">
                  <a:latin typeface="HGPｺﾞｼｯｸE" panose="020B0900000000000000" pitchFamily="50" charset="-128"/>
                  <a:ea typeface="HGPｺﾞｼｯｸE" panose="020B0900000000000000" pitchFamily="50" charset="-128"/>
                </a:rPr>
                <a:t>高川町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みなべ</a:t>
              </a:r>
              <a:r>
                <a:rPr lang="ja-JP" altLang="en-US" sz="700" dirty="0">
                  <a:latin typeface="HGPｺﾞｼｯｸE" panose="020B0900000000000000" pitchFamily="50" charset="-128"/>
                  <a:ea typeface="HGPｺﾞｼｯｸE" panose="020B0900000000000000" pitchFamily="50" charset="-128"/>
                </a:rPr>
                <a:t>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印南町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由良町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日高町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有</a:t>
              </a:r>
              <a:r>
                <a:rPr lang="ja-JP" altLang="en-US" sz="700" dirty="0">
                  <a:latin typeface="HGPｺﾞｼｯｸE" panose="020B0900000000000000" pitchFamily="50" charset="-128"/>
                  <a:ea typeface="HGPｺﾞｼｯｸE" panose="020B0900000000000000" pitchFamily="50" charset="-128"/>
                </a:rPr>
                <a:t>田川町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広川町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湯浅町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高野町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九度山町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かつらぎ町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紀</a:t>
              </a:r>
              <a:r>
                <a:rPr lang="ja-JP" altLang="en-US" sz="700" dirty="0">
                  <a:latin typeface="HGPｺﾞｼｯｸE" panose="020B0900000000000000" pitchFamily="50" charset="-128"/>
                  <a:ea typeface="HGPｺﾞｼｯｸE" panose="020B0900000000000000" pitchFamily="50" charset="-128"/>
                </a:rPr>
                <a:t>美野町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岩出市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紀</a:t>
              </a:r>
              <a:r>
                <a:rPr lang="ja-JP" altLang="en-US" sz="700" dirty="0">
                  <a:latin typeface="HGPｺﾞｼｯｸE" panose="020B0900000000000000" pitchFamily="50" charset="-128"/>
                  <a:ea typeface="HGPｺﾞｼｯｸE" panose="020B0900000000000000" pitchFamily="50" charset="-128"/>
                </a:rPr>
                <a:t>の川市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新宮市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田辺市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御坊市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有田市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橋本市</a:t>
              </a:r>
              <a:endParaRPr lang="en-US" altLang="ja-JP" sz="700" dirty="0" smtClean="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海南市</a:t>
              </a:r>
              <a:endParaRPr lang="en-US" altLang="ja-JP" sz="700" dirty="0" smtClean="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和歌山市</a:t>
              </a:r>
              <a:endParaRPr lang="en-US" altLang="ja-JP" sz="700" dirty="0">
                <a:latin typeface="HGPｺﾞｼｯｸE" panose="020B0900000000000000" pitchFamily="50" charset="-128"/>
                <a:ea typeface="HGPｺﾞｼｯｸE" panose="020B0900000000000000" pitchFamily="50" charset="-128"/>
              </a:endParaRPr>
            </a:p>
          </p:txBody>
        </p:sp>
      </p:grpSp>
      <p:grpSp>
        <p:nvGrpSpPr>
          <p:cNvPr id="66" name="グループ化 65"/>
          <p:cNvGrpSpPr/>
          <p:nvPr/>
        </p:nvGrpSpPr>
        <p:grpSpPr>
          <a:xfrm>
            <a:off x="4384933" y="3559617"/>
            <a:ext cx="4587037" cy="3219213"/>
            <a:chOff x="4384933" y="3559617"/>
            <a:chExt cx="4587037" cy="3219213"/>
          </a:xfrm>
        </p:grpSpPr>
        <p:grpSp>
          <p:nvGrpSpPr>
            <p:cNvPr id="64" name="グループ化 63"/>
            <p:cNvGrpSpPr/>
            <p:nvPr/>
          </p:nvGrpSpPr>
          <p:grpSpPr>
            <a:xfrm>
              <a:off x="4384933" y="3559617"/>
              <a:ext cx="4587037" cy="3219213"/>
              <a:chOff x="4384933" y="3559617"/>
              <a:chExt cx="4587037" cy="3219213"/>
            </a:xfrm>
          </p:grpSpPr>
          <p:grpSp>
            <p:nvGrpSpPr>
              <p:cNvPr id="54" name="グループ化 53"/>
              <p:cNvGrpSpPr/>
              <p:nvPr/>
            </p:nvGrpSpPr>
            <p:grpSpPr>
              <a:xfrm>
                <a:off x="4384933" y="3559617"/>
                <a:ext cx="4492367" cy="3020515"/>
                <a:chOff x="4384933" y="3559617"/>
                <a:chExt cx="4492367" cy="3020515"/>
              </a:xfrm>
            </p:grpSpPr>
            <p:grpSp>
              <p:nvGrpSpPr>
                <p:cNvPr id="10" name="グループ化 9"/>
                <p:cNvGrpSpPr/>
                <p:nvPr/>
              </p:nvGrpSpPr>
              <p:grpSpPr>
                <a:xfrm>
                  <a:off x="4604524" y="3559617"/>
                  <a:ext cx="4272776" cy="3020515"/>
                  <a:chOff x="4574982" y="3766060"/>
                  <a:chExt cx="4491378" cy="2826523"/>
                </a:xfrm>
              </p:grpSpPr>
              <p:grpSp>
                <p:nvGrpSpPr>
                  <p:cNvPr id="30" name="グループ化 29"/>
                  <p:cNvGrpSpPr/>
                  <p:nvPr/>
                </p:nvGrpSpPr>
                <p:grpSpPr>
                  <a:xfrm>
                    <a:off x="4574982" y="3766060"/>
                    <a:ext cx="4491378" cy="2826523"/>
                    <a:chOff x="4574982" y="3766060"/>
                    <a:chExt cx="4491378" cy="2826523"/>
                  </a:xfrm>
                </p:grpSpPr>
                <p:grpSp>
                  <p:nvGrpSpPr>
                    <p:cNvPr id="21" name="グループ化 20"/>
                    <p:cNvGrpSpPr/>
                    <p:nvPr/>
                  </p:nvGrpSpPr>
                  <p:grpSpPr>
                    <a:xfrm>
                      <a:off x="4574982" y="3766060"/>
                      <a:ext cx="4491378" cy="2826523"/>
                      <a:chOff x="4574982" y="3766060"/>
                      <a:chExt cx="4491378" cy="2826523"/>
                    </a:xfrm>
                  </p:grpSpPr>
                  <p:pic>
                    <p:nvPicPr>
                      <p:cNvPr id="6" name="図 5"/>
                      <p:cNvPicPr>
                        <a:picLocks noChangeAspect="1"/>
                      </p:cNvPicPr>
                      <p:nvPr/>
                    </p:nvPicPr>
                    <p:blipFill>
                      <a:blip r:embed="rId4"/>
                      <a:stretch>
                        <a:fillRect/>
                      </a:stretch>
                    </p:blipFill>
                    <p:spPr>
                      <a:xfrm>
                        <a:off x="4574982" y="3766060"/>
                        <a:ext cx="4491378" cy="2826523"/>
                      </a:xfrm>
                      <a:prstGeom prst="rect">
                        <a:avLst/>
                      </a:prstGeom>
                      <a:ln>
                        <a:noFill/>
                      </a:ln>
                    </p:spPr>
                  </p:pic>
                  <p:sp>
                    <p:nvSpPr>
                      <p:cNvPr id="20" name="テキスト ボックス 19"/>
                      <p:cNvSpPr txBox="1"/>
                      <p:nvPr/>
                    </p:nvSpPr>
                    <p:spPr>
                      <a:xfrm>
                        <a:off x="5290127" y="3920823"/>
                        <a:ext cx="2825173" cy="307777"/>
                      </a:xfrm>
                      <a:prstGeom prst="rect">
                        <a:avLst/>
                      </a:prstGeom>
                      <a:noFill/>
                    </p:spPr>
                    <p:txBody>
                      <a:bodyPr wrap="square" rtlCol="0">
                        <a:spAutoFit/>
                      </a:bodyPr>
                      <a:lstStyle/>
                      <a:p>
                        <a:pPr algn="ctr"/>
                        <a:r>
                          <a:rPr lang="ja-JP" altLang="en-US" sz="1400" dirty="0">
                            <a:latin typeface="HGPｺﾞｼｯｸE" panose="020B0900000000000000" pitchFamily="50" charset="-128"/>
                            <a:ea typeface="HGPｺﾞｼｯｸE" panose="020B0900000000000000" pitchFamily="50" charset="-128"/>
                          </a:rPr>
                          <a:t>従業者数（</a:t>
                        </a:r>
                        <a:r>
                          <a:rPr kumimoji="1" lang="ja-JP" altLang="en-US" sz="1400" dirty="0">
                            <a:latin typeface="HGPｺﾞｼｯｸE" panose="020B0900000000000000" pitchFamily="50" charset="-128"/>
                            <a:ea typeface="HGPｺﾞｼｯｸE" panose="020B0900000000000000" pitchFamily="50" charset="-128"/>
                          </a:rPr>
                          <a:t>製造業）</a:t>
                        </a:r>
                      </a:p>
                    </p:txBody>
                  </p:sp>
                </p:grpSp>
                <p:cxnSp>
                  <p:nvCxnSpPr>
                    <p:cNvPr id="27" name="直線コネクタ 26"/>
                    <p:cNvCxnSpPr/>
                    <p:nvPr/>
                  </p:nvCxnSpPr>
                  <p:spPr>
                    <a:xfrm>
                      <a:off x="4796287" y="5538158"/>
                      <a:ext cx="427007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35" name="テキスト ボックス 34"/>
                  <p:cNvSpPr txBox="1"/>
                  <p:nvPr/>
                </p:nvSpPr>
                <p:spPr>
                  <a:xfrm>
                    <a:off x="4796287" y="4750021"/>
                    <a:ext cx="1786855" cy="276999"/>
                  </a:xfrm>
                  <a:prstGeom prst="rect">
                    <a:avLst/>
                  </a:prstGeom>
                  <a:noFill/>
                </p:spPr>
                <p:txBody>
                  <a:bodyPr wrap="square" rtlCol="0">
                    <a:spAutoFit/>
                  </a:bodyPr>
                  <a:lstStyle/>
                  <a:p>
                    <a:r>
                      <a:rPr kumimoji="1" lang="ja-JP" altLang="en-US" sz="1200" dirty="0">
                        <a:solidFill>
                          <a:srgbClr val="FF0000"/>
                        </a:solidFill>
                        <a:latin typeface="HGPｺﾞｼｯｸE" panose="020B0900000000000000" pitchFamily="50" charset="-128"/>
                        <a:ea typeface="HGPｺﾞｼｯｸE" panose="020B0900000000000000" pitchFamily="50" charset="-128"/>
                      </a:rPr>
                      <a:t>和歌山市：</a:t>
                    </a:r>
                    <a:r>
                      <a:rPr kumimoji="1" lang="en-US" altLang="ja-JP" sz="1200" dirty="0">
                        <a:solidFill>
                          <a:srgbClr val="FF0000"/>
                        </a:solidFill>
                        <a:latin typeface="HGPｺﾞｼｯｸE" panose="020B0900000000000000" pitchFamily="50" charset="-128"/>
                        <a:ea typeface="HGPｺﾞｼｯｸE" panose="020B0900000000000000" pitchFamily="50" charset="-128"/>
                      </a:rPr>
                      <a:t>0.83</a:t>
                    </a:r>
                    <a:endParaRPr kumimoji="1" lang="ja-JP" altLang="en-US" sz="1200" dirty="0">
                      <a:solidFill>
                        <a:srgbClr val="FF0000"/>
                      </a:solidFill>
                      <a:latin typeface="HGPｺﾞｼｯｸE" panose="020B0900000000000000" pitchFamily="50" charset="-128"/>
                      <a:ea typeface="HGPｺﾞｼｯｸE" panose="020B0900000000000000" pitchFamily="50" charset="-128"/>
                    </a:endParaRPr>
                  </a:p>
                </p:txBody>
              </p:sp>
            </p:grpSp>
            <p:sp>
              <p:nvSpPr>
                <p:cNvPr id="45" name="正方形/長方形 44"/>
                <p:cNvSpPr/>
                <p:nvPr/>
              </p:nvSpPr>
              <p:spPr>
                <a:xfrm>
                  <a:off x="4604524" y="6199735"/>
                  <a:ext cx="4076700" cy="341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100"/>
                    </a:lnSpc>
                  </a:pPr>
                  <a:endParaRPr kumimoji="1" lang="ja-JP" altLang="en-US"/>
                </a:p>
              </p:txBody>
            </p:sp>
            <p:grpSp>
              <p:nvGrpSpPr>
                <p:cNvPr id="49" name="グループ化 48"/>
                <p:cNvGrpSpPr/>
                <p:nvPr/>
              </p:nvGrpSpPr>
              <p:grpSpPr>
                <a:xfrm>
                  <a:off x="4384933" y="4091492"/>
                  <a:ext cx="404695" cy="2272035"/>
                  <a:chOff x="-130459" y="4242238"/>
                  <a:chExt cx="404695" cy="2272035"/>
                </a:xfrm>
              </p:grpSpPr>
              <p:sp>
                <p:nvSpPr>
                  <p:cNvPr id="50" name="正方形/長方形 49"/>
                  <p:cNvSpPr/>
                  <p:nvPr/>
                </p:nvSpPr>
                <p:spPr>
                  <a:xfrm>
                    <a:off x="-39986" y="4242238"/>
                    <a:ext cx="243840" cy="2075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130459" y="4267504"/>
                    <a:ext cx="404695" cy="2246769"/>
                  </a:xfrm>
                  <a:prstGeom prst="rect">
                    <a:avLst/>
                  </a:prstGeom>
                  <a:noFill/>
                </p:spPr>
                <p:txBody>
                  <a:bodyPr wrap="square" rtlCol="0">
                    <a:spAutoFit/>
                  </a:bodyPr>
                  <a:lstStyle/>
                  <a:p>
                    <a:pPr algn="r">
                      <a:lnSpc>
                        <a:spcPts val="2800"/>
                      </a:lnSpc>
                    </a:pPr>
                    <a:r>
                      <a:rPr kumimoji="1" lang="en-US" altLang="ja-JP" sz="800" dirty="0">
                        <a:latin typeface="HGPｺﾞｼｯｸE" panose="020B0900000000000000" pitchFamily="50" charset="-128"/>
                        <a:ea typeface="HGPｺﾞｼｯｸE" panose="020B0900000000000000" pitchFamily="50" charset="-128"/>
                      </a:rPr>
                      <a:t>2.5</a:t>
                    </a:r>
                  </a:p>
                  <a:p>
                    <a:pPr algn="r">
                      <a:lnSpc>
                        <a:spcPts val="2800"/>
                      </a:lnSpc>
                    </a:pPr>
                    <a:r>
                      <a:rPr kumimoji="1" lang="en-US" altLang="ja-JP" sz="800" dirty="0">
                        <a:latin typeface="HGPｺﾞｼｯｸE" panose="020B0900000000000000" pitchFamily="50" charset="-128"/>
                        <a:ea typeface="HGPｺﾞｼｯｸE" panose="020B0900000000000000" pitchFamily="50" charset="-128"/>
                      </a:rPr>
                      <a:t>2</a:t>
                    </a:r>
                  </a:p>
                  <a:p>
                    <a:pPr algn="r">
                      <a:lnSpc>
                        <a:spcPts val="2800"/>
                      </a:lnSpc>
                    </a:pPr>
                    <a:r>
                      <a:rPr lang="en-US" altLang="ja-JP" sz="800" dirty="0">
                        <a:latin typeface="HGPｺﾞｼｯｸE" panose="020B0900000000000000" pitchFamily="50" charset="-128"/>
                        <a:ea typeface="HGPｺﾞｼｯｸE" panose="020B0900000000000000" pitchFamily="50" charset="-128"/>
                      </a:rPr>
                      <a:t>1.5</a:t>
                    </a:r>
                  </a:p>
                  <a:p>
                    <a:pPr algn="r">
                      <a:lnSpc>
                        <a:spcPts val="2800"/>
                      </a:lnSpc>
                    </a:pPr>
                    <a:r>
                      <a:rPr lang="en-US" altLang="ja-JP" sz="800" dirty="0">
                        <a:latin typeface="HGPｺﾞｼｯｸE" panose="020B0900000000000000" pitchFamily="50" charset="-128"/>
                        <a:ea typeface="HGPｺﾞｼｯｸE" panose="020B0900000000000000" pitchFamily="50" charset="-128"/>
                      </a:rPr>
                      <a:t>1</a:t>
                    </a:r>
                    <a:endParaRPr kumimoji="1" lang="en-US" altLang="ja-JP" sz="800" dirty="0">
                      <a:latin typeface="HGPｺﾞｼｯｸE" panose="020B0900000000000000" pitchFamily="50" charset="-128"/>
                      <a:ea typeface="HGPｺﾞｼｯｸE" panose="020B0900000000000000" pitchFamily="50" charset="-128"/>
                    </a:endParaRPr>
                  </a:p>
                  <a:p>
                    <a:pPr algn="r">
                      <a:lnSpc>
                        <a:spcPts val="2800"/>
                      </a:lnSpc>
                    </a:pPr>
                    <a:r>
                      <a:rPr lang="en-US" altLang="ja-JP" sz="800" dirty="0">
                        <a:latin typeface="HGPｺﾞｼｯｸE" panose="020B0900000000000000" pitchFamily="50" charset="-128"/>
                        <a:ea typeface="HGPｺﾞｼｯｸE" panose="020B0900000000000000" pitchFamily="50" charset="-128"/>
                      </a:rPr>
                      <a:t>0.5</a:t>
                    </a:r>
                  </a:p>
                  <a:p>
                    <a:pPr algn="r">
                      <a:lnSpc>
                        <a:spcPts val="2800"/>
                      </a:lnSpc>
                    </a:pPr>
                    <a:r>
                      <a:rPr kumimoji="1" lang="en-US" altLang="ja-JP" sz="800" dirty="0">
                        <a:latin typeface="HGPｺﾞｼｯｸE" panose="020B0900000000000000" pitchFamily="50" charset="-128"/>
                        <a:ea typeface="HGPｺﾞｼｯｸE" panose="020B0900000000000000" pitchFamily="50" charset="-128"/>
                      </a:rPr>
                      <a:t>0</a:t>
                    </a:r>
                    <a:endParaRPr kumimoji="1" lang="ja-JP" altLang="en-US" sz="800" dirty="0">
                      <a:latin typeface="HGPｺﾞｼｯｸE" panose="020B0900000000000000" pitchFamily="50" charset="-128"/>
                      <a:ea typeface="HGPｺﾞｼｯｸE" panose="020B0900000000000000" pitchFamily="50" charset="-128"/>
                    </a:endParaRPr>
                  </a:p>
                </p:txBody>
              </p:sp>
            </p:grpSp>
          </p:grpSp>
          <p:sp>
            <p:nvSpPr>
              <p:cNvPr id="62" name="テキスト ボックス 61"/>
              <p:cNvSpPr txBox="1"/>
              <p:nvPr/>
            </p:nvSpPr>
            <p:spPr>
              <a:xfrm>
                <a:off x="4696441" y="6186608"/>
                <a:ext cx="4275529" cy="592222"/>
              </a:xfrm>
              <a:prstGeom prst="rect">
                <a:avLst/>
              </a:prstGeom>
              <a:noFill/>
            </p:spPr>
            <p:txBody>
              <a:bodyPr vert="eaVert" wrap="square" rtlCol="0" anchor="b" anchorCtr="0">
                <a:spAutoFit/>
              </a:bodyPr>
              <a:lstStyle/>
              <a:p>
                <a:pPr>
                  <a:lnSpc>
                    <a:spcPts val="1100"/>
                  </a:lnSpc>
                </a:pPr>
                <a:r>
                  <a:rPr lang="ja-JP" altLang="en-US" sz="700" dirty="0" smtClean="0">
                    <a:latin typeface="HGPｺﾞｼｯｸE" panose="020B0900000000000000" pitchFamily="50" charset="-128"/>
                    <a:ea typeface="HGPｺﾞｼｯｸE" panose="020B0900000000000000" pitchFamily="50" charset="-128"/>
                  </a:rPr>
                  <a:t>串本町</a:t>
                </a:r>
                <a:endParaRPr lang="en-US" altLang="ja-JP" sz="700" dirty="0" smtClean="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北山村</a:t>
                </a:r>
                <a:endParaRPr lang="en-US" altLang="ja-JP" sz="700" dirty="0" smtClean="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古座川町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太地町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那智勝浦町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すさみ町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上富田町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白浜町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日</a:t>
                </a:r>
                <a:r>
                  <a:rPr lang="ja-JP" altLang="en-US" sz="700" dirty="0">
                    <a:latin typeface="HGPｺﾞｼｯｸE" panose="020B0900000000000000" pitchFamily="50" charset="-128"/>
                    <a:ea typeface="HGPｺﾞｼｯｸE" panose="020B0900000000000000" pitchFamily="50" charset="-128"/>
                  </a:rPr>
                  <a:t>高川町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みなべ</a:t>
                </a:r>
                <a:r>
                  <a:rPr lang="ja-JP" altLang="en-US" sz="700" dirty="0">
                    <a:latin typeface="HGPｺﾞｼｯｸE" panose="020B0900000000000000" pitchFamily="50" charset="-128"/>
                    <a:ea typeface="HGPｺﾞｼｯｸE" panose="020B0900000000000000" pitchFamily="50" charset="-128"/>
                  </a:rPr>
                  <a:t>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印南町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由良町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日高町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有</a:t>
                </a:r>
                <a:r>
                  <a:rPr lang="ja-JP" altLang="en-US" sz="700" dirty="0">
                    <a:latin typeface="HGPｺﾞｼｯｸE" panose="020B0900000000000000" pitchFamily="50" charset="-128"/>
                    <a:ea typeface="HGPｺﾞｼｯｸE" panose="020B0900000000000000" pitchFamily="50" charset="-128"/>
                  </a:rPr>
                  <a:t>田川町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広川町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湯浅町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高野町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九度山町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かつらぎ町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紀</a:t>
                </a:r>
                <a:r>
                  <a:rPr lang="ja-JP" altLang="en-US" sz="700" dirty="0">
                    <a:latin typeface="HGPｺﾞｼｯｸE" panose="020B0900000000000000" pitchFamily="50" charset="-128"/>
                    <a:ea typeface="HGPｺﾞｼｯｸE" panose="020B0900000000000000" pitchFamily="50" charset="-128"/>
                  </a:rPr>
                  <a:t>美野町</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岩出市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紀</a:t>
                </a:r>
                <a:r>
                  <a:rPr lang="ja-JP" altLang="en-US" sz="700" dirty="0">
                    <a:latin typeface="HGPｺﾞｼｯｸE" panose="020B0900000000000000" pitchFamily="50" charset="-128"/>
                    <a:ea typeface="HGPｺﾞｼｯｸE" panose="020B0900000000000000" pitchFamily="50" charset="-128"/>
                  </a:rPr>
                  <a:t>の川市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新宮市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田辺市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御坊市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有田市</a:t>
                </a:r>
                <a:endParaRPr lang="en-US" altLang="ja-JP" sz="700" dirty="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橋本市</a:t>
                </a:r>
                <a:endParaRPr lang="en-US" altLang="ja-JP" sz="700" dirty="0" smtClean="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海南市</a:t>
                </a:r>
                <a:endParaRPr lang="en-US" altLang="ja-JP" sz="700" dirty="0" smtClean="0">
                  <a:latin typeface="HGPｺﾞｼｯｸE" panose="020B0900000000000000" pitchFamily="50" charset="-128"/>
                  <a:ea typeface="HGPｺﾞｼｯｸE" panose="020B0900000000000000" pitchFamily="50" charset="-128"/>
                </a:endParaRPr>
              </a:p>
              <a:p>
                <a:pPr>
                  <a:lnSpc>
                    <a:spcPts val="1100"/>
                  </a:lnSpc>
                </a:pPr>
                <a:r>
                  <a:rPr lang="ja-JP" altLang="en-US" sz="700" dirty="0" smtClean="0">
                    <a:latin typeface="HGPｺﾞｼｯｸE" panose="020B0900000000000000" pitchFamily="50" charset="-128"/>
                    <a:ea typeface="HGPｺﾞｼｯｸE" panose="020B0900000000000000" pitchFamily="50" charset="-128"/>
                  </a:rPr>
                  <a:t>和歌山市</a:t>
                </a:r>
                <a:endParaRPr lang="en-US" altLang="ja-JP" sz="700" dirty="0">
                  <a:latin typeface="HGPｺﾞｼｯｸE" panose="020B0900000000000000" pitchFamily="50" charset="-128"/>
                  <a:ea typeface="HGPｺﾞｼｯｸE" panose="020B0900000000000000" pitchFamily="50" charset="-128"/>
                </a:endParaRPr>
              </a:p>
            </p:txBody>
          </p:sp>
        </p:grpSp>
        <p:sp>
          <p:nvSpPr>
            <p:cNvPr id="65" name="正方形/長方形 64"/>
            <p:cNvSpPr/>
            <p:nvPr/>
          </p:nvSpPr>
          <p:spPr>
            <a:xfrm>
              <a:off x="4779868" y="5515209"/>
              <a:ext cx="114191" cy="6908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557007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8900" y="554283"/>
            <a:ext cx="8966200" cy="461665"/>
          </a:xfrm>
          <a:prstGeom prst="rect">
            <a:avLst/>
          </a:prstGeom>
          <a:noFill/>
        </p:spPr>
        <p:txBody>
          <a:bodyPr wrap="square" rtlCol="0">
            <a:spAutoFit/>
          </a:bodyPr>
          <a:lstStyle/>
          <a:p>
            <a:r>
              <a:rPr lang="ja-JP" altLang="en-US" sz="1200" dirty="0">
                <a:latin typeface="+mn-ea"/>
              </a:rPr>
              <a:t>　事業計画の重要なポジションを占める、市場規模及び市場の特性（購買層等）の調査は、株式会社マクロミル</a:t>
            </a:r>
            <a:r>
              <a:rPr lang="ja-JP" altLang="en-US" sz="1200" baseline="30000" dirty="0">
                <a:latin typeface="+mn-ea"/>
              </a:rPr>
              <a:t>*</a:t>
            </a:r>
            <a:r>
              <a:rPr lang="en-US" altLang="ja-JP" sz="1200" baseline="30000" dirty="0">
                <a:latin typeface="+mn-ea"/>
              </a:rPr>
              <a:t>1</a:t>
            </a:r>
            <a:r>
              <a:rPr lang="ja-JP" altLang="en-US" sz="1200" dirty="0">
                <a:latin typeface="+mn-ea"/>
              </a:rPr>
              <a:t>や株式会社</a:t>
            </a:r>
            <a:r>
              <a:rPr lang="en-US" altLang="ja-JP" sz="1200" dirty="0">
                <a:latin typeface="+mn-ea"/>
              </a:rPr>
              <a:t>True</a:t>
            </a:r>
            <a:r>
              <a:rPr lang="ja-JP" altLang="en-US" sz="1200" dirty="0">
                <a:latin typeface="+mn-ea"/>
              </a:rPr>
              <a:t>　</a:t>
            </a:r>
            <a:r>
              <a:rPr lang="en-US" altLang="ja-JP" sz="1200" dirty="0">
                <a:latin typeface="+mn-ea"/>
              </a:rPr>
              <a:t>Data</a:t>
            </a:r>
            <a:r>
              <a:rPr lang="ja-JP" altLang="en-US" sz="1200" baseline="30000" dirty="0">
                <a:latin typeface="+mn-ea"/>
              </a:rPr>
              <a:t>*</a:t>
            </a:r>
            <a:r>
              <a:rPr lang="en-US" altLang="ja-JP" sz="1200" baseline="30000" dirty="0">
                <a:latin typeface="+mn-ea"/>
              </a:rPr>
              <a:t>2</a:t>
            </a:r>
            <a:r>
              <a:rPr lang="ja-JP" altLang="en-US" sz="1200" dirty="0">
                <a:latin typeface="+mn-ea"/>
              </a:rPr>
              <a:t>等に外注することが得策と考えますが、市場規模の概要を知るためには、次のような無料サイトも参考にされるとよいでしょう。</a:t>
            </a:r>
            <a:endParaRPr lang="en-US" altLang="ja-JP" sz="1200" dirty="0">
              <a:latin typeface="+mn-ea"/>
            </a:endParaRPr>
          </a:p>
        </p:txBody>
      </p:sp>
      <p:sp>
        <p:nvSpPr>
          <p:cNvPr id="3" name="スライド番号プレースホルダー 2"/>
          <p:cNvSpPr>
            <a:spLocks noGrp="1"/>
          </p:cNvSpPr>
          <p:nvPr>
            <p:ph type="sldNum" sz="quarter" idx="12"/>
          </p:nvPr>
        </p:nvSpPr>
        <p:spPr>
          <a:xfrm>
            <a:off x="7086600" y="6611779"/>
            <a:ext cx="2057400" cy="246221"/>
          </a:xfrm>
        </p:spPr>
        <p:txBody>
          <a:bodyPr/>
          <a:lstStyle/>
          <a:p>
            <a:fld id="{61519898-4A8B-4E27-9995-89E4CB889D7A}" type="slidenum">
              <a:rPr kumimoji="1" lang="ja-JP" altLang="en-US" smtClean="0"/>
              <a:t>7</a:t>
            </a:fld>
            <a:endParaRPr kumimoji="1" lang="ja-JP" altLang="en-US" dirty="0"/>
          </a:p>
        </p:txBody>
      </p:sp>
      <p:sp>
        <p:nvSpPr>
          <p:cNvPr id="11" name="正方形/長方形 10">
            <a:extLst>
              <a:ext uri="{FF2B5EF4-FFF2-40B4-BE49-F238E27FC236}">
                <a16:creationId xmlns:a16="http://schemas.microsoft.com/office/drawing/2014/main" xmlns="" id="{4189951A-5790-479C-B77F-BF06D7E299B4}"/>
              </a:ext>
            </a:extLst>
          </p:cNvPr>
          <p:cNvSpPr/>
          <p:nvPr/>
        </p:nvSpPr>
        <p:spPr>
          <a:xfrm>
            <a:off x="0" y="0"/>
            <a:ext cx="9144000" cy="583891"/>
          </a:xfrm>
          <a:prstGeom prst="rect">
            <a:avLst/>
          </a:prstGeom>
          <a:gradFill>
            <a:gsLst>
              <a:gs pos="0">
                <a:schemeClr val="accent6">
                  <a:lumMod val="40000"/>
                  <a:lumOff val="60000"/>
                </a:schemeClr>
              </a:gs>
              <a:gs pos="50000">
                <a:schemeClr val="bg1"/>
              </a:gs>
              <a:gs pos="100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kumimoji="0" lang="ja-JP" altLang="en-US" sz="2800" b="1" dirty="0">
                <a:solidFill>
                  <a:prstClr val="black"/>
                </a:solidFill>
                <a:latin typeface="HG丸ｺﾞｼｯｸM-PRO" panose="020F0600000000000000" pitchFamily="50" charset="-128"/>
                <a:ea typeface="HG丸ｺﾞｼｯｸM-PRO" panose="020F0600000000000000" pitchFamily="50" charset="-128"/>
              </a:rPr>
              <a:t>市場規模の調査方法（例）</a:t>
            </a:r>
          </a:p>
        </p:txBody>
      </p:sp>
      <p:sp>
        <p:nvSpPr>
          <p:cNvPr id="13" name="テキスト ボックス 12"/>
          <p:cNvSpPr txBox="1"/>
          <p:nvPr/>
        </p:nvSpPr>
        <p:spPr>
          <a:xfrm>
            <a:off x="1040234" y="1000212"/>
            <a:ext cx="8103765" cy="253916"/>
          </a:xfrm>
          <a:prstGeom prst="rect">
            <a:avLst/>
          </a:prstGeom>
          <a:noFill/>
        </p:spPr>
        <p:txBody>
          <a:bodyPr wrap="square" rtlCol="0">
            <a:spAutoFit/>
          </a:bodyPr>
          <a:lstStyle/>
          <a:p>
            <a:pPr algn="r"/>
            <a:r>
              <a:rPr lang="ja-JP" altLang="en-US" sz="1050" dirty="0"/>
              <a:t>*</a:t>
            </a:r>
            <a:r>
              <a:rPr lang="en-US" altLang="ja-JP" sz="1050" dirty="0"/>
              <a:t>1</a:t>
            </a:r>
            <a:r>
              <a:rPr lang="ja-JP" altLang="en-US" sz="1050" dirty="0"/>
              <a:t>）　</a:t>
            </a:r>
            <a:r>
              <a:rPr lang="en-US" altLang="ja-JP" sz="1050" dirty="0">
                <a:hlinkClick r:id="rId3"/>
              </a:rPr>
              <a:t>https://www.macromill.com/press/release/20140401.html</a:t>
            </a:r>
            <a:r>
              <a:rPr lang="ja-JP" altLang="en-US" sz="1050" dirty="0"/>
              <a:t>　　</a:t>
            </a:r>
            <a:r>
              <a:rPr lang="en-US" altLang="ja-JP" sz="1050" dirty="0"/>
              <a:t>*2</a:t>
            </a:r>
            <a:r>
              <a:rPr lang="ja-JP" altLang="en-US" sz="1050" dirty="0"/>
              <a:t>）　</a:t>
            </a:r>
            <a:r>
              <a:rPr lang="en-US" altLang="ja-JP" sz="1050" dirty="0">
                <a:hlinkClick r:id="rId3"/>
              </a:rPr>
              <a:t>https://www.truedata.co.jp/about</a:t>
            </a:r>
            <a:endParaRPr lang="en-US" altLang="ja-JP" sz="1050" dirty="0"/>
          </a:p>
        </p:txBody>
      </p:sp>
      <p:sp>
        <p:nvSpPr>
          <p:cNvPr id="14" name="テキスト ボックス 13"/>
          <p:cNvSpPr txBox="1"/>
          <p:nvPr/>
        </p:nvSpPr>
        <p:spPr>
          <a:xfrm>
            <a:off x="1" y="1259472"/>
            <a:ext cx="6892506" cy="538609"/>
          </a:xfrm>
          <a:prstGeom prst="rect">
            <a:avLst/>
          </a:prstGeom>
          <a:gradFill>
            <a:gsLst>
              <a:gs pos="0">
                <a:schemeClr val="accent4">
                  <a:lumMod val="40000"/>
                  <a:lumOff val="60000"/>
                </a:schemeClr>
              </a:gs>
              <a:gs pos="34000">
                <a:schemeClr val="bg1"/>
              </a:gs>
            </a:gsLst>
            <a:lin ang="0" scaled="0"/>
          </a:gradFill>
        </p:spPr>
        <p:txBody>
          <a:bodyPr wrap="square" rtlCol="0">
            <a:spAutoFit/>
          </a:bodyPr>
          <a:lstStyle/>
          <a:p>
            <a:r>
              <a:rPr lang="ja-JP" altLang="en-US" dirty="0"/>
              <a:t>市場規模マップ </a:t>
            </a:r>
            <a:r>
              <a:rPr lang="en-US" altLang="ja-JP" dirty="0"/>
              <a:t>2019 (</a:t>
            </a:r>
            <a:r>
              <a:rPr lang="ja-JP" altLang="en-US" dirty="0"/>
              <a:t>年指定表示対応版</a:t>
            </a:r>
            <a:r>
              <a:rPr lang="en-US" altLang="ja-JP" dirty="0"/>
              <a:t>) - visualizing.info</a:t>
            </a:r>
          </a:p>
          <a:p>
            <a:r>
              <a:rPr lang="en-US" altLang="ja-JP" sz="1100" dirty="0">
                <a:hlinkClick r:id="rId4"/>
              </a:rPr>
              <a:t>https://visualizing.info/crowdfunding-jp-ranking-top100</a:t>
            </a:r>
            <a:r>
              <a:rPr lang="ja-JP" altLang="en-US" sz="1100" dirty="0"/>
              <a:t>　→「市場規模」タブ</a:t>
            </a:r>
            <a:endParaRPr lang="en-US" altLang="ja-JP" sz="1100" dirty="0"/>
          </a:p>
        </p:txBody>
      </p:sp>
      <p:grpSp>
        <p:nvGrpSpPr>
          <p:cNvPr id="29" name="グループ化 28"/>
          <p:cNvGrpSpPr/>
          <p:nvPr/>
        </p:nvGrpSpPr>
        <p:grpSpPr>
          <a:xfrm>
            <a:off x="155195" y="1782453"/>
            <a:ext cx="8890748" cy="5075547"/>
            <a:chOff x="155195" y="1782453"/>
            <a:chExt cx="8890748" cy="5075547"/>
          </a:xfrm>
        </p:grpSpPr>
        <p:pic>
          <p:nvPicPr>
            <p:cNvPr id="17" name="図 16"/>
            <p:cNvPicPr>
              <a:picLocks noChangeAspect="1"/>
            </p:cNvPicPr>
            <p:nvPr/>
          </p:nvPicPr>
          <p:blipFill>
            <a:blip r:embed="rId5"/>
            <a:stretch>
              <a:fillRect/>
            </a:stretch>
          </p:blipFill>
          <p:spPr>
            <a:xfrm>
              <a:off x="325255" y="1782453"/>
              <a:ext cx="8120875" cy="5075547"/>
            </a:xfrm>
            <a:prstGeom prst="rect">
              <a:avLst/>
            </a:prstGeom>
          </p:spPr>
        </p:pic>
        <p:sp>
          <p:nvSpPr>
            <p:cNvPr id="16" name="テキスト ボックス 15"/>
            <p:cNvSpPr txBox="1"/>
            <p:nvPr/>
          </p:nvSpPr>
          <p:spPr>
            <a:xfrm>
              <a:off x="155195" y="5642473"/>
              <a:ext cx="1770077" cy="338554"/>
            </a:xfrm>
            <a:prstGeom prst="rect">
              <a:avLst/>
            </a:prstGeom>
            <a:noFill/>
          </p:spPr>
          <p:txBody>
            <a:bodyPr wrap="square" rtlCol="0">
              <a:spAutoFit/>
            </a:bodyPr>
            <a:lstStyle/>
            <a:p>
              <a:r>
                <a:rPr kumimoji="1" lang="en-US" altLang="ja-JP" sz="1600" dirty="0">
                  <a:latin typeface="+mn-ea"/>
                </a:rPr>
                <a:t>1950</a:t>
              </a:r>
              <a:r>
                <a:rPr kumimoji="1" lang="ja-JP" altLang="en-US" sz="1600" dirty="0">
                  <a:latin typeface="+mn-ea"/>
                </a:rPr>
                <a:t>年～</a:t>
              </a:r>
              <a:r>
                <a:rPr kumimoji="1" lang="en-US" altLang="ja-JP" sz="1600" dirty="0">
                  <a:latin typeface="+mn-ea"/>
                </a:rPr>
                <a:t>2025</a:t>
              </a:r>
              <a:r>
                <a:rPr kumimoji="1" lang="ja-JP" altLang="en-US" sz="1600" dirty="0">
                  <a:latin typeface="+mn-ea"/>
                </a:rPr>
                <a:t>年</a:t>
              </a:r>
            </a:p>
          </p:txBody>
        </p:sp>
        <p:pic>
          <p:nvPicPr>
            <p:cNvPr id="18" name="図 17"/>
            <p:cNvPicPr>
              <a:picLocks noChangeAspect="1"/>
            </p:cNvPicPr>
            <p:nvPr/>
          </p:nvPicPr>
          <p:blipFill rotWithShape="1">
            <a:blip r:embed="rId6"/>
            <a:srcRect l="34919" t="56989" r="49610"/>
            <a:stretch/>
          </p:blipFill>
          <p:spPr>
            <a:xfrm>
              <a:off x="7631211" y="3807894"/>
              <a:ext cx="1414732" cy="2458088"/>
            </a:xfrm>
            <a:prstGeom prst="rect">
              <a:avLst/>
            </a:prstGeom>
            <a:ln>
              <a:solidFill>
                <a:srgbClr val="FF0000"/>
              </a:solidFill>
            </a:ln>
          </p:spPr>
        </p:pic>
        <p:sp>
          <p:nvSpPr>
            <p:cNvPr id="19" name="正方形/長方形 18"/>
            <p:cNvSpPr/>
            <p:nvPr/>
          </p:nvSpPr>
          <p:spPr>
            <a:xfrm>
              <a:off x="1996580" y="6159893"/>
              <a:ext cx="1233181" cy="3499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p:cNvCxnSpPr>
              <a:stCxn id="19" idx="1"/>
            </p:cNvCxnSpPr>
            <p:nvPr/>
          </p:nvCxnSpPr>
          <p:spPr>
            <a:xfrm flipH="1" flipV="1">
              <a:off x="1040234" y="5989739"/>
              <a:ext cx="956346" cy="345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3229761" y="6509857"/>
              <a:ext cx="1199626" cy="1701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a:stCxn id="24" idx="3"/>
            </p:cNvCxnSpPr>
            <p:nvPr/>
          </p:nvCxnSpPr>
          <p:spPr>
            <a:xfrm flipV="1">
              <a:off x="4429387" y="5727724"/>
              <a:ext cx="3201824" cy="8672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48907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産業別の地域貢献度・雇用</a:t>
            </a:r>
            <a:r>
              <a:rPr lang="ja-JP" altLang="en-US" dirty="0">
                <a:effectLst>
                  <a:glow rad="101600">
                    <a:schemeClr val="accent4">
                      <a:satMod val="175000"/>
                      <a:alpha val="40000"/>
                    </a:schemeClr>
                  </a:glow>
                </a:effectLst>
              </a:rPr>
              <a:t>（企業単位）</a:t>
            </a:r>
            <a:endParaRPr lang="en-US" altLang="ja-JP" dirty="0"/>
          </a:p>
        </p:txBody>
      </p:sp>
      <p:grpSp>
        <p:nvGrpSpPr>
          <p:cNvPr id="11" name="グループ化 10"/>
          <p:cNvGrpSpPr/>
          <p:nvPr/>
        </p:nvGrpSpPr>
        <p:grpSpPr>
          <a:xfrm>
            <a:off x="107363" y="555310"/>
            <a:ext cx="8901396" cy="2980413"/>
            <a:chOff x="107363" y="555310"/>
            <a:chExt cx="8901396" cy="2980413"/>
          </a:xfrm>
        </p:grpSpPr>
        <p:pic>
          <p:nvPicPr>
            <p:cNvPr id="15" name="図 14"/>
            <p:cNvPicPr>
              <a:picLocks noChangeAspect="1"/>
            </p:cNvPicPr>
            <p:nvPr/>
          </p:nvPicPr>
          <p:blipFill>
            <a:blip r:embed="rId3"/>
            <a:stretch>
              <a:fillRect/>
            </a:stretch>
          </p:blipFill>
          <p:spPr>
            <a:xfrm>
              <a:off x="4617977" y="581760"/>
              <a:ext cx="4390782" cy="2924839"/>
            </a:xfrm>
            <a:prstGeom prst="rect">
              <a:avLst/>
            </a:prstGeom>
          </p:spPr>
        </p:pic>
        <p:pic>
          <p:nvPicPr>
            <p:cNvPr id="14" name="図 13"/>
            <p:cNvPicPr>
              <a:picLocks noChangeAspect="1"/>
            </p:cNvPicPr>
            <p:nvPr/>
          </p:nvPicPr>
          <p:blipFill>
            <a:blip r:embed="rId4"/>
            <a:stretch>
              <a:fillRect/>
            </a:stretch>
          </p:blipFill>
          <p:spPr>
            <a:xfrm>
              <a:off x="107363" y="555310"/>
              <a:ext cx="4439363" cy="2980413"/>
            </a:xfrm>
            <a:prstGeom prst="rect">
              <a:avLst/>
            </a:prstGeom>
          </p:spPr>
        </p:pic>
        <p:sp>
          <p:nvSpPr>
            <p:cNvPr id="8" name="テキスト ボックス 7"/>
            <p:cNvSpPr txBox="1"/>
            <p:nvPr/>
          </p:nvSpPr>
          <p:spPr>
            <a:xfrm>
              <a:off x="2520951" y="570551"/>
              <a:ext cx="1145442" cy="369332"/>
            </a:xfrm>
            <a:prstGeom prst="rect">
              <a:avLst/>
            </a:prstGeom>
            <a:solidFill>
              <a:schemeClr val="tx1"/>
            </a:solidFill>
          </p:spPr>
          <p:txBody>
            <a:bodyPr wrap="square" rtlCol="0">
              <a:spAutoFit/>
            </a:bodyPr>
            <a:lstStyle/>
            <a:p>
              <a:pPr algn="r"/>
              <a:r>
                <a:rPr kumimoji="1" lang="en-US" altLang="ja-JP" dirty="0">
                  <a:solidFill>
                    <a:schemeClr val="bg1"/>
                  </a:solidFill>
                  <a:latin typeface="HGPｺﾞｼｯｸE" panose="020B0900000000000000" pitchFamily="50" charset="-128"/>
                  <a:ea typeface="HGPｺﾞｼｯｸE" panose="020B0900000000000000" pitchFamily="50" charset="-128"/>
                </a:rPr>
                <a:t>13,081</a:t>
              </a:r>
              <a:r>
                <a:rPr kumimoji="1" lang="ja-JP" altLang="en-US" dirty="0">
                  <a:solidFill>
                    <a:schemeClr val="bg1"/>
                  </a:solidFill>
                  <a:latin typeface="HGPｺﾞｼｯｸE" panose="020B0900000000000000" pitchFamily="50" charset="-128"/>
                  <a:ea typeface="HGPｺﾞｼｯｸE" panose="020B0900000000000000" pitchFamily="50" charset="-128"/>
                </a:rPr>
                <a:t>社</a:t>
              </a:r>
            </a:p>
          </p:txBody>
        </p:sp>
        <p:sp>
          <p:nvSpPr>
            <p:cNvPr id="9" name="テキスト ボックス 8"/>
            <p:cNvSpPr txBox="1"/>
            <p:nvPr/>
          </p:nvSpPr>
          <p:spPr>
            <a:xfrm>
              <a:off x="6809579" y="582828"/>
              <a:ext cx="1253908"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12,198</a:t>
              </a:r>
              <a:r>
                <a:rPr kumimoji="1" lang="ja-JP" altLang="en-US" dirty="0">
                  <a:solidFill>
                    <a:schemeClr val="bg1"/>
                  </a:solidFill>
                  <a:latin typeface="HGPｺﾞｼｯｸE" panose="020B0900000000000000" pitchFamily="50" charset="-128"/>
                  <a:ea typeface="HGPｺﾞｼｯｸE" panose="020B0900000000000000" pitchFamily="50" charset="-128"/>
                </a:rPr>
                <a:t>社</a:t>
              </a:r>
            </a:p>
          </p:txBody>
        </p:sp>
        <p:sp>
          <p:nvSpPr>
            <p:cNvPr id="2" name="テキスト ボックス 1"/>
            <p:cNvSpPr txBox="1"/>
            <p:nvPr/>
          </p:nvSpPr>
          <p:spPr>
            <a:xfrm>
              <a:off x="825500" y="1388892"/>
              <a:ext cx="7289800" cy="461665"/>
            </a:xfrm>
            <a:prstGeom prst="rect">
              <a:avLst/>
            </a:prstGeom>
            <a:noFill/>
          </p:spPr>
          <p:txBody>
            <a:bodyPr wrap="square" rtlCol="0">
              <a:spAutoFit/>
            </a:bodyPr>
            <a:lstStyle/>
            <a:p>
              <a:r>
                <a:rPr kumimoji="1" lang="ja-JP" altLang="en-US" sz="2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企業数は減少</a:t>
              </a:r>
              <a:r>
                <a:rPr kumimoji="1" lang="ja-JP" altLang="en-US" sz="1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（卸・小売業及び製造業が</a:t>
              </a:r>
              <a:r>
                <a:rPr kumimoji="1" lang="en-US" altLang="ja-JP" sz="1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12%</a:t>
              </a:r>
              <a:r>
                <a:rPr kumimoji="1" lang="ja-JP" altLang="en-US" sz="1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以上のダウン、医療福祉のみ増加</a:t>
              </a:r>
              <a:r>
                <a:rPr kumimoji="1" lang="en-US" altLang="ja-JP" sz="1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7.2%</a:t>
              </a:r>
              <a:r>
                <a:rPr kumimoji="1" lang="ja-JP" altLang="en-US" sz="1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a:t>
              </a:r>
            </a:p>
          </p:txBody>
        </p:sp>
      </p:grpSp>
      <p:sp>
        <p:nvSpPr>
          <p:cNvPr id="3" name="テキスト ボックス 2"/>
          <p:cNvSpPr txBox="1"/>
          <p:nvPr/>
        </p:nvSpPr>
        <p:spPr>
          <a:xfrm>
            <a:off x="344020" y="6613905"/>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総務省「経済センサス－基礎調査」再編加工、総務省・経済産業省「経済センサス－活動調査」再編加工</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79</a:t>
            </a:fld>
            <a:endParaRPr kumimoji="1" lang="ja-JP" altLang="en-US"/>
          </a:p>
        </p:txBody>
      </p:sp>
      <p:grpSp>
        <p:nvGrpSpPr>
          <p:cNvPr id="19" name="グループ化 18"/>
          <p:cNvGrpSpPr/>
          <p:nvPr/>
        </p:nvGrpSpPr>
        <p:grpSpPr>
          <a:xfrm>
            <a:off x="107364" y="3563858"/>
            <a:ext cx="8892771" cy="3005610"/>
            <a:chOff x="65927" y="541765"/>
            <a:chExt cx="8892771" cy="3005610"/>
          </a:xfrm>
        </p:grpSpPr>
        <p:pic>
          <p:nvPicPr>
            <p:cNvPr id="23" name="図 22"/>
            <p:cNvPicPr>
              <a:picLocks noChangeAspect="1"/>
            </p:cNvPicPr>
            <p:nvPr/>
          </p:nvPicPr>
          <p:blipFill>
            <a:blip r:embed="rId5"/>
            <a:stretch>
              <a:fillRect/>
            </a:stretch>
          </p:blipFill>
          <p:spPr>
            <a:xfrm>
              <a:off x="4581134" y="541765"/>
              <a:ext cx="4377564" cy="3000836"/>
            </a:xfrm>
            <a:prstGeom prst="rect">
              <a:avLst/>
            </a:prstGeom>
          </p:spPr>
        </p:pic>
        <p:pic>
          <p:nvPicPr>
            <p:cNvPr id="24" name="図 23"/>
            <p:cNvPicPr>
              <a:picLocks noChangeAspect="1"/>
            </p:cNvPicPr>
            <p:nvPr/>
          </p:nvPicPr>
          <p:blipFill>
            <a:blip r:embed="rId6"/>
            <a:stretch>
              <a:fillRect/>
            </a:stretch>
          </p:blipFill>
          <p:spPr>
            <a:xfrm>
              <a:off x="65927" y="542379"/>
              <a:ext cx="4436636" cy="3004996"/>
            </a:xfrm>
            <a:prstGeom prst="rect">
              <a:avLst/>
            </a:prstGeom>
          </p:spPr>
        </p:pic>
        <p:sp>
          <p:nvSpPr>
            <p:cNvPr id="25" name="テキスト ボックス 24"/>
            <p:cNvSpPr txBox="1"/>
            <p:nvPr/>
          </p:nvSpPr>
          <p:spPr>
            <a:xfrm>
              <a:off x="2231514" y="562931"/>
              <a:ext cx="1320580"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152,438</a:t>
              </a:r>
              <a:r>
                <a:rPr kumimoji="1" lang="ja-JP" altLang="en-US" dirty="0">
                  <a:solidFill>
                    <a:schemeClr val="bg1"/>
                  </a:solidFill>
                  <a:latin typeface="HGPｺﾞｼｯｸE" panose="020B0900000000000000" pitchFamily="50" charset="-128"/>
                  <a:ea typeface="HGPｺﾞｼｯｸE" panose="020B0900000000000000" pitchFamily="50" charset="-128"/>
                </a:rPr>
                <a:t>人</a:t>
              </a:r>
            </a:p>
          </p:txBody>
        </p:sp>
        <p:sp>
          <p:nvSpPr>
            <p:cNvPr id="26" name="テキスト ボックス 25"/>
            <p:cNvSpPr txBox="1"/>
            <p:nvPr/>
          </p:nvSpPr>
          <p:spPr>
            <a:xfrm>
              <a:off x="6750901" y="579343"/>
              <a:ext cx="1253908"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143,932</a:t>
              </a:r>
              <a:r>
                <a:rPr kumimoji="1" lang="ja-JP" altLang="en-US" dirty="0">
                  <a:solidFill>
                    <a:schemeClr val="bg1"/>
                  </a:solidFill>
                  <a:latin typeface="HGPｺﾞｼｯｸE" panose="020B0900000000000000" pitchFamily="50" charset="-128"/>
                  <a:ea typeface="HGPｺﾞｼｯｸE" panose="020B0900000000000000" pitchFamily="50" charset="-128"/>
                </a:rPr>
                <a:t>人</a:t>
              </a:r>
            </a:p>
          </p:txBody>
        </p:sp>
        <p:sp>
          <p:nvSpPr>
            <p:cNvPr id="27" name="テキスト ボックス 26"/>
            <p:cNvSpPr txBox="1"/>
            <p:nvPr/>
          </p:nvSpPr>
          <p:spPr>
            <a:xfrm>
              <a:off x="2345813" y="1394224"/>
              <a:ext cx="5229446" cy="461665"/>
            </a:xfrm>
            <a:prstGeom prst="rect">
              <a:avLst/>
            </a:prstGeom>
            <a:noFill/>
          </p:spPr>
          <p:txBody>
            <a:bodyPr wrap="square" rtlCol="0">
              <a:spAutoFit/>
            </a:bodyPr>
            <a:lstStyle/>
            <a:p>
              <a:r>
                <a:rPr kumimoji="1" lang="ja-JP" altLang="en-US" sz="2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従業者数は減少（△</a:t>
              </a:r>
              <a:r>
                <a:rPr kumimoji="1" lang="en-US" altLang="ja-JP" sz="2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1,215</a:t>
              </a:r>
              <a:r>
                <a:rPr kumimoji="1" lang="ja-JP" altLang="en-US" sz="2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人／年）</a:t>
              </a:r>
            </a:p>
          </p:txBody>
        </p:sp>
      </p:grpSp>
    </p:spTree>
    <p:extLst>
      <p:ext uri="{BB962C8B-B14F-4D97-AF65-F5344CB8AC3E}">
        <p14:creationId xmlns:p14="http://schemas.microsoft.com/office/powerpoint/2010/main" val="30936968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664516" y="3538692"/>
            <a:ext cx="4359013" cy="3000836"/>
          </a:xfrm>
          <a:prstGeom prst="rect">
            <a:avLst/>
          </a:prstGeom>
        </p:spPr>
      </p:pic>
      <p:pic>
        <p:nvPicPr>
          <p:cNvPr id="6" name="図 5"/>
          <p:cNvPicPr>
            <a:picLocks noChangeAspect="1"/>
          </p:cNvPicPr>
          <p:nvPr/>
        </p:nvPicPr>
        <p:blipFill>
          <a:blip r:embed="rId3"/>
          <a:stretch>
            <a:fillRect/>
          </a:stretch>
        </p:blipFill>
        <p:spPr>
          <a:xfrm>
            <a:off x="148155" y="3537730"/>
            <a:ext cx="4476212" cy="3001797"/>
          </a:xfrm>
          <a:prstGeom prst="rect">
            <a:avLst/>
          </a:prstGeom>
        </p:spPr>
      </p:pic>
      <p:sp>
        <p:nvSpPr>
          <p:cNvPr id="8" name="テキスト ボックス 7"/>
          <p:cNvSpPr txBox="1"/>
          <p:nvPr/>
        </p:nvSpPr>
        <p:spPr>
          <a:xfrm>
            <a:off x="2095500" y="3559857"/>
            <a:ext cx="1498031"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4,699.5</a:t>
            </a:r>
            <a:r>
              <a:rPr lang="ja-JP" altLang="en-US" dirty="0">
                <a:solidFill>
                  <a:schemeClr val="bg1"/>
                </a:solidFill>
                <a:latin typeface="HGPｺﾞｼｯｸE" panose="020B0900000000000000" pitchFamily="50" charset="-128"/>
                <a:ea typeface="HGPｺﾞｼｯｸE" panose="020B0900000000000000" pitchFamily="50" charset="-128"/>
              </a:rPr>
              <a:t>億円</a:t>
            </a: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sp>
        <p:nvSpPr>
          <p:cNvPr id="9" name="テキスト ボックス 8"/>
          <p:cNvSpPr txBox="1"/>
          <p:nvPr/>
        </p:nvSpPr>
        <p:spPr>
          <a:xfrm>
            <a:off x="6654800" y="3576269"/>
            <a:ext cx="1391446"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6,174.9</a:t>
            </a:r>
            <a:r>
              <a:rPr lang="ja-JP" altLang="en-US" dirty="0">
                <a:solidFill>
                  <a:schemeClr val="bg1"/>
                </a:solidFill>
                <a:latin typeface="HGPｺﾞｼｯｸE" panose="020B0900000000000000" pitchFamily="50" charset="-128"/>
                <a:ea typeface="HGPｺﾞｼｯｸE" panose="020B0900000000000000" pitchFamily="50" charset="-128"/>
              </a:rPr>
              <a:t>億円</a:t>
            </a: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sp>
        <p:nvSpPr>
          <p:cNvPr id="3" name="テキスト ボックス 2"/>
          <p:cNvSpPr txBox="1"/>
          <p:nvPr/>
        </p:nvSpPr>
        <p:spPr>
          <a:xfrm>
            <a:off x="278583" y="6604380"/>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総務省「経済センサス－基礎調査」再編加工、総務省・経済産業省「経済センサス－活動調査」再編加工</a:t>
            </a:r>
            <a:endParaRPr kumimoji="1" lang="ja-JP" altLang="en-US" sz="1000" dirty="0">
              <a:latin typeface="+mn-ea"/>
            </a:endParaRPr>
          </a:p>
        </p:txBody>
      </p:sp>
      <p:sp>
        <p:nvSpPr>
          <p:cNvPr id="19" name="スライド番号プレースホルダー 18"/>
          <p:cNvSpPr>
            <a:spLocks noGrp="1"/>
          </p:cNvSpPr>
          <p:nvPr>
            <p:ph type="sldNum" sz="quarter" idx="12"/>
          </p:nvPr>
        </p:nvSpPr>
        <p:spPr/>
        <p:txBody>
          <a:bodyPr/>
          <a:lstStyle/>
          <a:p>
            <a:fld id="{61519898-4A8B-4E27-9995-89E4CB889D7A}" type="slidenum">
              <a:rPr kumimoji="1" lang="ja-JP" altLang="en-US" smtClean="0"/>
              <a:t>80</a:t>
            </a:fld>
            <a:endParaRPr kumimoji="1" lang="ja-JP" altLang="en-US"/>
          </a:p>
        </p:txBody>
      </p:sp>
      <p:grpSp>
        <p:nvGrpSpPr>
          <p:cNvPr id="17" name="グループ化 16"/>
          <p:cNvGrpSpPr/>
          <p:nvPr/>
        </p:nvGrpSpPr>
        <p:grpSpPr>
          <a:xfrm>
            <a:off x="144204" y="556260"/>
            <a:ext cx="9009321" cy="4542466"/>
            <a:chOff x="107519" y="3565139"/>
            <a:chExt cx="9009321" cy="4542466"/>
          </a:xfrm>
        </p:grpSpPr>
        <p:pic>
          <p:nvPicPr>
            <p:cNvPr id="20" name="図 19"/>
            <p:cNvPicPr>
              <a:picLocks noChangeAspect="1"/>
            </p:cNvPicPr>
            <p:nvPr/>
          </p:nvPicPr>
          <p:blipFill>
            <a:blip r:embed="rId4"/>
            <a:stretch>
              <a:fillRect/>
            </a:stretch>
          </p:blipFill>
          <p:spPr>
            <a:xfrm>
              <a:off x="4617977" y="3565139"/>
              <a:ext cx="4390782" cy="2960185"/>
            </a:xfrm>
            <a:prstGeom prst="rect">
              <a:avLst/>
            </a:prstGeom>
          </p:spPr>
        </p:pic>
        <p:pic>
          <p:nvPicPr>
            <p:cNvPr id="21" name="図 20"/>
            <p:cNvPicPr>
              <a:picLocks noChangeAspect="1"/>
            </p:cNvPicPr>
            <p:nvPr/>
          </p:nvPicPr>
          <p:blipFill>
            <a:blip r:embed="rId5"/>
            <a:stretch>
              <a:fillRect/>
            </a:stretch>
          </p:blipFill>
          <p:spPr>
            <a:xfrm>
              <a:off x="117927" y="3567813"/>
              <a:ext cx="4449716" cy="2959086"/>
            </a:xfrm>
            <a:prstGeom prst="rect">
              <a:avLst/>
            </a:prstGeom>
          </p:spPr>
        </p:pic>
        <p:sp>
          <p:nvSpPr>
            <p:cNvPr id="23" name="テキスト ボックス 22"/>
            <p:cNvSpPr txBox="1"/>
            <p:nvPr/>
          </p:nvSpPr>
          <p:spPr>
            <a:xfrm>
              <a:off x="1905000" y="3573964"/>
              <a:ext cx="1567962"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25,132.4</a:t>
              </a:r>
              <a:r>
                <a:rPr lang="ja-JP" altLang="en-US" dirty="0">
                  <a:solidFill>
                    <a:schemeClr val="bg1"/>
                  </a:solidFill>
                  <a:latin typeface="HGPｺﾞｼｯｸE" panose="020B0900000000000000" pitchFamily="50" charset="-128"/>
                  <a:ea typeface="HGPｺﾞｼｯｸE" panose="020B0900000000000000" pitchFamily="50" charset="-128"/>
                </a:rPr>
                <a:t>億円</a:t>
              </a: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sp>
          <p:nvSpPr>
            <p:cNvPr id="24" name="テキスト ボックス 23"/>
            <p:cNvSpPr txBox="1"/>
            <p:nvPr/>
          </p:nvSpPr>
          <p:spPr>
            <a:xfrm>
              <a:off x="107519" y="4105960"/>
              <a:ext cx="9009321" cy="461665"/>
            </a:xfrm>
            <a:prstGeom prst="rect">
              <a:avLst/>
            </a:prstGeom>
            <a:noFill/>
          </p:spPr>
          <p:txBody>
            <a:bodyPr wrap="square" rtlCol="0">
              <a:spAutoFit/>
            </a:bodyPr>
            <a:lstStyle/>
            <a:p>
              <a:r>
                <a:rPr lang="ja-JP" altLang="en-US" sz="2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売上は大きく増加</a:t>
              </a:r>
              <a:r>
                <a:rPr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（卸・小売業、医療福祉、建設業が増進、特に医療福祉が</a:t>
              </a:r>
              <a:r>
                <a:rPr lang="en-US" altLang="ja-JP"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3</a:t>
              </a:r>
              <a:r>
                <a:rPr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倍以上の伸び、反面、製造業が</a:t>
              </a:r>
              <a:r>
                <a:rPr lang="en-US" altLang="ja-JP"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8%</a:t>
              </a:r>
              <a:r>
                <a:rPr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ダウン）</a:t>
              </a:r>
              <a:endParaRPr kumimoji="1"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endParaRPr>
            </a:p>
          </p:txBody>
        </p:sp>
        <p:sp>
          <p:nvSpPr>
            <p:cNvPr id="25" name="テキスト ボックス 24"/>
            <p:cNvSpPr txBox="1"/>
            <p:nvPr/>
          </p:nvSpPr>
          <p:spPr>
            <a:xfrm>
              <a:off x="6354716" y="3603053"/>
              <a:ext cx="1563991"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32,021.3</a:t>
              </a:r>
              <a:r>
                <a:rPr lang="ja-JP" altLang="en-US" dirty="0">
                  <a:solidFill>
                    <a:schemeClr val="bg1"/>
                  </a:solidFill>
                  <a:latin typeface="HGPｺﾞｼｯｸE" panose="020B0900000000000000" pitchFamily="50" charset="-128"/>
                  <a:ea typeface="HGPｺﾞｼｯｸE" panose="020B0900000000000000" pitchFamily="50" charset="-128"/>
                </a:rPr>
                <a:t>億円</a:t>
              </a: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sp>
          <p:nvSpPr>
            <p:cNvPr id="26" name="テキスト ボックス 25"/>
            <p:cNvSpPr txBox="1"/>
            <p:nvPr/>
          </p:nvSpPr>
          <p:spPr>
            <a:xfrm>
              <a:off x="8147622" y="5027804"/>
              <a:ext cx="861137" cy="200055"/>
            </a:xfrm>
            <a:prstGeom prst="rect">
              <a:avLst/>
            </a:prstGeom>
            <a:noFill/>
          </p:spPr>
          <p:txBody>
            <a:bodyPr wrap="square" rtlCol="0">
              <a:spAutoFit/>
            </a:bodyPr>
            <a:lstStyle/>
            <a:p>
              <a:pPr algn="r"/>
              <a:r>
                <a:rPr lang="en-US" altLang="ja-JP" sz="700" dirty="0">
                  <a:latin typeface="Cambria" panose="02040503050406030204" pitchFamily="18" charset="0"/>
                  <a:ea typeface="Cambria" panose="02040503050406030204" pitchFamily="18" charset="0"/>
                </a:rPr>
                <a:t>208,837.0</a:t>
              </a:r>
              <a:r>
                <a:rPr lang="ja-JP" altLang="en-US" sz="700" dirty="0">
                  <a:latin typeface="Cambria" panose="02040503050406030204" pitchFamily="18" charset="0"/>
                  <a:ea typeface="+mj-ea"/>
                </a:rPr>
                <a:t>百万円</a:t>
              </a:r>
              <a:endParaRPr kumimoji="1" lang="ja-JP" altLang="en-US" sz="700" dirty="0">
                <a:latin typeface="Cambria" panose="02040503050406030204" pitchFamily="18" charset="0"/>
                <a:ea typeface="+mj-ea"/>
              </a:endParaRPr>
            </a:p>
          </p:txBody>
        </p:sp>
        <p:sp>
          <p:nvSpPr>
            <p:cNvPr id="27" name="テキスト ボックス 26"/>
            <p:cNvSpPr txBox="1"/>
            <p:nvPr/>
          </p:nvSpPr>
          <p:spPr>
            <a:xfrm>
              <a:off x="3692196" y="4623327"/>
              <a:ext cx="861137" cy="200055"/>
            </a:xfrm>
            <a:prstGeom prst="rect">
              <a:avLst/>
            </a:prstGeom>
            <a:noFill/>
          </p:spPr>
          <p:txBody>
            <a:bodyPr wrap="square" rtlCol="0">
              <a:spAutoFit/>
            </a:bodyPr>
            <a:lstStyle/>
            <a:p>
              <a:pPr algn="r"/>
              <a:r>
                <a:rPr lang="en-US" altLang="ja-JP" sz="700" dirty="0">
                  <a:latin typeface="Cambria" panose="02040503050406030204" pitchFamily="18" charset="0"/>
                  <a:ea typeface="Cambria" panose="02040503050406030204" pitchFamily="18" charset="0"/>
                </a:rPr>
                <a:t>125,673.0</a:t>
              </a:r>
              <a:r>
                <a:rPr lang="ja-JP" altLang="en-US" sz="700" dirty="0">
                  <a:latin typeface="Cambria" panose="02040503050406030204" pitchFamily="18" charset="0"/>
                  <a:ea typeface="+mj-ea"/>
                </a:rPr>
                <a:t>百万円</a:t>
              </a:r>
              <a:endParaRPr kumimoji="1" lang="ja-JP" altLang="en-US" sz="700" dirty="0">
                <a:latin typeface="Cambria" panose="02040503050406030204" pitchFamily="18" charset="0"/>
                <a:ea typeface="+mj-ea"/>
              </a:endParaRPr>
            </a:p>
          </p:txBody>
        </p:sp>
        <p:sp>
          <p:nvSpPr>
            <p:cNvPr id="28" name="テキスト ボックス 27"/>
            <p:cNvSpPr txBox="1"/>
            <p:nvPr/>
          </p:nvSpPr>
          <p:spPr>
            <a:xfrm>
              <a:off x="221820" y="7187335"/>
              <a:ext cx="8527356" cy="646331"/>
            </a:xfrm>
            <a:prstGeom prst="rect">
              <a:avLst/>
            </a:prstGeom>
            <a:noFill/>
          </p:spPr>
          <p:txBody>
            <a:bodyPr wrap="square" rtlCol="0">
              <a:spAutoFit/>
            </a:bodyPr>
            <a:lstStyle/>
            <a:p>
              <a:r>
                <a:rPr lang="ja-JP" altLang="en-US" sz="24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付加価値額も大きく増加</a:t>
              </a:r>
              <a:r>
                <a:rPr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（製造業が</a:t>
              </a:r>
              <a:r>
                <a:rPr lang="en-US" altLang="ja-JP"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1.6</a:t>
              </a:r>
              <a:r>
                <a:rPr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倍、卸・小売業等が</a:t>
              </a:r>
              <a:r>
                <a:rPr lang="en-US" altLang="ja-JP"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1.4</a:t>
              </a:r>
              <a:r>
                <a:rPr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倍、その他も増進）</a:t>
              </a:r>
              <a:endParaRPr lang="en-US" altLang="ja-JP"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endParaRPr>
            </a:p>
            <a:p>
              <a:r>
                <a:rPr kumimoji="1"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　　製造業は、減収増益（高付加価値製品への転換</a:t>
              </a:r>
              <a:r>
                <a:rPr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が進んでいると思われます）</a:t>
              </a:r>
              <a:endParaRPr kumimoji="1"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endParaRPr>
            </a:p>
          </p:txBody>
        </p:sp>
        <p:sp>
          <p:nvSpPr>
            <p:cNvPr id="29" name="テキスト ボックス 28"/>
            <p:cNvSpPr txBox="1"/>
            <p:nvPr/>
          </p:nvSpPr>
          <p:spPr>
            <a:xfrm>
              <a:off x="3674177" y="7907550"/>
              <a:ext cx="861137" cy="200055"/>
            </a:xfrm>
            <a:prstGeom prst="rect">
              <a:avLst/>
            </a:prstGeom>
            <a:noFill/>
          </p:spPr>
          <p:txBody>
            <a:bodyPr wrap="square" rtlCol="0">
              <a:spAutoFit/>
            </a:bodyPr>
            <a:lstStyle/>
            <a:p>
              <a:pPr algn="r"/>
              <a:r>
                <a:rPr lang="en-US" altLang="ja-JP" sz="700" dirty="0">
                  <a:latin typeface="Cambria" panose="02040503050406030204" pitchFamily="18" charset="0"/>
                  <a:ea typeface="+mj-ea"/>
                </a:rPr>
                <a:t>33,206.0</a:t>
              </a:r>
              <a:r>
                <a:rPr lang="ja-JP" altLang="en-US" sz="700" dirty="0">
                  <a:latin typeface="Cambria" panose="02040503050406030204" pitchFamily="18" charset="0"/>
                  <a:ea typeface="+mj-ea"/>
                </a:rPr>
                <a:t>百万円</a:t>
              </a:r>
              <a:endParaRPr kumimoji="1" lang="ja-JP" altLang="en-US" sz="700" dirty="0">
                <a:latin typeface="Cambria" panose="02040503050406030204" pitchFamily="18" charset="0"/>
                <a:ea typeface="+mj-ea"/>
              </a:endParaRPr>
            </a:p>
          </p:txBody>
        </p:sp>
      </p:grpSp>
      <p:sp>
        <p:nvSpPr>
          <p:cNvPr id="30" name="テキスト ボックス 29"/>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産業別の地域貢献度・売上額、付加価値額</a:t>
            </a:r>
            <a:r>
              <a:rPr lang="ja-JP" altLang="en-US" dirty="0">
                <a:effectLst>
                  <a:glow rad="101600">
                    <a:schemeClr val="accent4">
                      <a:satMod val="175000"/>
                      <a:alpha val="40000"/>
                    </a:schemeClr>
                  </a:glow>
                </a:effectLst>
              </a:rPr>
              <a:t>（企業単位）</a:t>
            </a:r>
            <a:endParaRPr lang="en-US" altLang="ja-JP" dirty="0"/>
          </a:p>
        </p:txBody>
      </p:sp>
    </p:spTree>
    <p:extLst>
      <p:ext uri="{BB962C8B-B14F-4D97-AF65-F5344CB8AC3E}">
        <p14:creationId xmlns:p14="http://schemas.microsoft.com/office/powerpoint/2010/main" val="26048446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86972" y="6609361"/>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総務省「経済センサス－基礎調査」再編加工、総務省・経済産業省「経済センサス－活動調査」再編加工</a:t>
            </a:r>
            <a:endParaRPr kumimoji="1" lang="ja-JP" altLang="en-US" sz="1000" dirty="0">
              <a:latin typeface="+mn-ea"/>
            </a:endParaRPr>
          </a:p>
        </p:txBody>
      </p:sp>
      <p:grpSp>
        <p:nvGrpSpPr>
          <p:cNvPr id="7" name="グループ化 6"/>
          <p:cNvGrpSpPr/>
          <p:nvPr/>
        </p:nvGrpSpPr>
        <p:grpSpPr>
          <a:xfrm>
            <a:off x="56963" y="551647"/>
            <a:ext cx="8868521" cy="6032240"/>
            <a:chOff x="56963" y="551647"/>
            <a:chExt cx="8868521" cy="6032240"/>
          </a:xfrm>
        </p:grpSpPr>
        <p:pic>
          <p:nvPicPr>
            <p:cNvPr id="5" name="図 4"/>
            <p:cNvPicPr>
              <a:picLocks noChangeAspect="1"/>
            </p:cNvPicPr>
            <p:nvPr/>
          </p:nvPicPr>
          <p:blipFill>
            <a:blip r:embed="rId2"/>
            <a:stretch>
              <a:fillRect/>
            </a:stretch>
          </p:blipFill>
          <p:spPr>
            <a:xfrm>
              <a:off x="4550319" y="3590285"/>
              <a:ext cx="4375165" cy="2993602"/>
            </a:xfrm>
            <a:prstGeom prst="rect">
              <a:avLst/>
            </a:prstGeom>
          </p:spPr>
        </p:pic>
        <p:pic>
          <p:nvPicPr>
            <p:cNvPr id="6" name="図 5"/>
            <p:cNvPicPr>
              <a:picLocks noChangeAspect="1"/>
            </p:cNvPicPr>
            <p:nvPr/>
          </p:nvPicPr>
          <p:blipFill>
            <a:blip r:embed="rId3"/>
            <a:stretch>
              <a:fillRect/>
            </a:stretch>
          </p:blipFill>
          <p:spPr>
            <a:xfrm>
              <a:off x="56964" y="3590285"/>
              <a:ext cx="4403724" cy="2993602"/>
            </a:xfrm>
            <a:prstGeom prst="rect">
              <a:avLst/>
            </a:prstGeom>
          </p:spPr>
        </p:pic>
        <p:grpSp>
          <p:nvGrpSpPr>
            <p:cNvPr id="4" name="グループ化 3"/>
            <p:cNvGrpSpPr/>
            <p:nvPr/>
          </p:nvGrpSpPr>
          <p:grpSpPr>
            <a:xfrm>
              <a:off x="56963" y="551647"/>
              <a:ext cx="8868521" cy="4490625"/>
              <a:chOff x="140783" y="3575389"/>
              <a:chExt cx="8868521" cy="4490625"/>
            </a:xfrm>
          </p:grpSpPr>
          <p:pic>
            <p:nvPicPr>
              <p:cNvPr id="18" name="図 17"/>
              <p:cNvPicPr>
                <a:picLocks noChangeAspect="1"/>
              </p:cNvPicPr>
              <p:nvPr/>
            </p:nvPicPr>
            <p:blipFill>
              <a:blip r:embed="rId4"/>
              <a:stretch>
                <a:fillRect/>
              </a:stretch>
            </p:blipFill>
            <p:spPr>
              <a:xfrm>
                <a:off x="140783" y="3580163"/>
                <a:ext cx="4403724" cy="2995641"/>
              </a:xfrm>
              <a:prstGeom prst="rect">
                <a:avLst/>
              </a:prstGeom>
            </p:spPr>
          </p:pic>
          <p:pic>
            <p:nvPicPr>
              <p:cNvPr id="16" name="図 15"/>
              <p:cNvPicPr>
                <a:picLocks noChangeAspect="1"/>
              </p:cNvPicPr>
              <p:nvPr/>
            </p:nvPicPr>
            <p:blipFill>
              <a:blip r:embed="rId5"/>
              <a:stretch>
                <a:fillRect/>
              </a:stretch>
            </p:blipFill>
            <p:spPr>
              <a:xfrm>
                <a:off x="4618879" y="3575389"/>
                <a:ext cx="4390425" cy="3000415"/>
              </a:xfrm>
              <a:prstGeom prst="rect">
                <a:avLst/>
              </a:prstGeom>
            </p:spPr>
          </p:pic>
          <p:sp>
            <p:nvSpPr>
              <p:cNvPr id="10" name="テキスト ボックス 9"/>
              <p:cNvSpPr txBox="1"/>
              <p:nvPr/>
            </p:nvSpPr>
            <p:spPr>
              <a:xfrm>
                <a:off x="2231514" y="3590742"/>
                <a:ext cx="1241448"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169,625</a:t>
                </a:r>
                <a:r>
                  <a:rPr lang="ja-JP" altLang="en-US" dirty="0">
                    <a:solidFill>
                      <a:schemeClr val="bg1"/>
                    </a:solidFill>
                    <a:latin typeface="HGPｺﾞｼｯｸE" panose="020B0900000000000000" pitchFamily="50" charset="-128"/>
                    <a:ea typeface="HGPｺﾞｼｯｸE" panose="020B0900000000000000" pitchFamily="50" charset="-128"/>
                  </a:rPr>
                  <a:t>人</a:t>
                </a: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sp>
            <p:nvSpPr>
              <p:cNvPr id="12" name="テキスト ボックス 11"/>
              <p:cNvSpPr txBox="1"/>
              <p:nvPr/>
            </p:nvSpPr>
            <p:spPr>
              <a:xfrm>
                <a:off x="6454140" y="3583929"/>
                <a:ext cx="1428916"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166,736</a:t>
                </a:r>
                <a:r>
                  <a:rPr lang="ja-JP" altLang="en-US" dirty="0">
                    <a:solidFill>
                      <a:schemeClr val="bg1"/>
                    </a:solidFill>
                    <a:latin typeface="HGPｺﾞｼｯｸE" panose="020B0900000000000000" pitchFamily="50" charset="-128"/>
                    <a:ea typeface="HGPｺﾞｼｯｸE" panose="020B0900000000000000" pitchFamily="50" charset="-128"/>
                  </a:rPr>
                  <a:t>人</a:t>
                </a: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sp>
            <p:nvSpPr>
              <p:cNvPr id="22" name="テキスト ボックス 21"/>
              <p:cNvSpPr txBox="1"/>
              <p:nvPr/>
            </p:nvSpPr>
            <p:spPr>
              <a:xfrm>
                <a:off x="1338790" y="7235017"/>
                <a:ext cx="6501068" cy="830997"/>
              </a:xfrm>
              <a:prstGeom prst="rect">
                <a:avLst/>
              </a:prstGeom>
              <a:noFill/>
            </p:spPr>
            <p:txBody>
              <a:bodyPr wrap="square" rtlCol="0">
                <a:spAutoFit/>
              </a:bodyPr>
              <a:lstStyle/>
              <a:p>
                <a:r>
                  <a:rPr kumimoji="1"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和歌山市に本社を置かない企業の雇用</a:t>
                </a:r>
                <a:endParaRPr kumimoji="1" lang="en-US" altLang="ja-JP"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endParaRPr>
              </a:p>
              <a:p>
                <a:r>
                  <a:rPr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　</a:t>
                </a:r>
                <a:r>
                  <a:rPr kumimoji="1"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　</a:t>
                </a:r>
                <a:r>
                  <a:rPr kumimoji="1" lang="en-US" altLang="ja-JP"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09</a:t>
                </a:r>
                <a:r>
                  <a:rPr kumimoji="1"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年　</a:t>
                </a:r>
                <a:r>
                  <a:rPr kumimoji="1" lang="en-US" altLang="ja-JP"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17,187</a:t>
                </a:r>
                <a:r>
                  <a:rPr kumimoji="1"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人</a:t>
                </a:r>
                <a:r>
                  <a:rPr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（全体の</a:t>
                </a:r>
                <a:r>
                  <a:rPr lang="en-US" altLang="ja-JP"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10.1%</a:t>
                </a:r>
                <a:r>
                  <a:rPr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a:t>
                </a:r>
                <a:r>
                  <a:rPr kumimoji="1"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a:t>
                </a:r>
                <a:r>
                  <a:rPr kumimoji="1" lang="en-US" altLang="ja-JP"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16</a:t>
                </a:r>
                <a:r>
                  <a:rPr kumimoji="1"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年　</a:t>
                </a:r>
                <a:r>
                  <a:rPr kumimoji="1" lang="en-US" altLang="ja-JP"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22,804</a:t>
                </a:r>
                <a:r>
                  <a:rPr kumimoji="1"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人（全体の</a:t>
                </a:r>
                <a:r>
                  <a:rPr kumimoji="1" lang="en-US" altLang="ja-JP"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13.7</a:t>
                </a:r>
                <a:r>
                  <a:rPr lang="en-US" altLang="ja-JP"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a:t>
                </a:r>
                <a:r>
                  <a:rPr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a:t>
                </a:r>
                <a:endParaRPr lang="en-US" altLang="ja-JP"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endParaRPr>
              </a:p>
              <a:p>
                <a:r>
                  <a:rPr kumimoji="1" lang="ja-JP" altLang="en-US" sz="16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　　　　　</a:t>
                </a:r>
                <a:r>
                  <a:rPr kumimoji="1" lang="ja-JP" altLang="en-US" sz="1200" dirty="0">
                    <a:effectLst>
                      <a:glow rad="228600">
                        <a:schemeClr val="accent4">
                          <a:satMod val="175000"/>
                          <a:alpha val="40000"/>
                        </a:schemeClr>
                      </a:glow>
                    </a:effectLst>
                    <a:latin typeface="HGP創英角ﾎﾟｯﾌﾟ体" panose="040B0A00000000000000" pitchFamily="50" charset="-128"/>
                    <a:ea typeface="HGP創英角ﾎﾟｯﾌﾟ体" panose="040B0A00000000000000" pitchFamily="50" charset="-128"/>
                  </a:rPr>
                  <a:t>　　　　　　　　　地元企業の縮小が早い速度で進行しています</a:t>
                </a:r>
              </a:p>
            </p:txBody>
          </p:sp>
          <p:sp>
            <p:nvSpPr>
              <p:cNvPr id="14" name="テキスト ボックス 13"/>
              <p:cNvSpPr txBox="1"/>
              <p:nvPr/>
            </p:nvSpPr>
            <p:spPr>
              <a:xfrm>
                <a:off x="2273459" y="6642561"/>
                <a:ext cx="1241448"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152,438</a:t>
                </a:r>
                <a:r>
                  <a:rPr lang="ja-JP" altLang="en-US" dirty="0">
                    <a:solidFill>
                      <a:schemeClr val="bg1"/>
                    </a:solidFill>
                    <a:latin typeface="HGPｺﾞｼｯｸE" panose="020B0900000000000000" pitchFamily="50" charset="-128"/>
                    <a:ea typeface="HGPｺﾞｼｯｸE" panose="020B0900000000000000" pitchFamily="50" charset="-128"/>
                  </a:rPr>
                  <a:t>人</a:t>
                </a: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sp>
            <p:nvSpPr>
              <p:cNvPr id="15" name="テキスト ボックス 14"/>
              <p:cNvSpPr txBox="1"/>
              <p:nvPr/>
            </p:nvSpPr>
            <p:spPr>
              <a:xfrm>
                <a:off x="6394164" y="6628352"/>
                <a:ext cx="1428916" cy="369332"/>
              </a:xfrm>
              <a:prstGeom prst="rect">
                <a:avLst/>
              </a:prstGeom>
              <a:solidFill>
                <a:schemeClr val="tx1"/>
              </a:solidFill>
            </p:spPr>
            <p:txBody>
              <a:bodyPr wrap="square" rtlCol="0">
                <a:spAutoFit/>
              </a:bodyPr>
              <a:lstStyle/>
              <a:p>
                <a:pPr algn="r"/>
                <a:r>
                  <a:rPr lang="en-US" altLang="ja-JP" dirty="0">
                    <a:solidFill>
                      <a:schemeClr val="bg1"/>
                    </a:solidFill>
                    <a:latin typeface="HGPｺﾞｼｯｸE" panose="020B0900000000000000" pitchFamily="50" charset="-128"/>
                    <a:ea typeface="HGPｺﾞｼｯｸE" panose="020B0900000000000000" pitchFamily="50" charset="-128"/>
                  </a:rPr>
                  <a:t>143,932</a:t>
                </a:r>
                <a:r>
                  <a:rPr lang="ja-JP" altLang="en-US" dirty="0">
                    <a:solidFill>
                      <a:schemeClr val="bg1"/>
                    </a:solidFill>
                    <a:latin typeface="HGPｺﾞｼｯｸE" panose="020B0900000000000000" pitchFamily="50" charset="-128"/>
                    <a:ea typeface="HGPｺﾞｼｯｸE" panose="020B0900000000000000" pitchFamily="50" charset="-128"/>
                  </a:rPr>
                  <a:t>人</a:t>
                </a: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grpSp>
      </p:grpSp>
      <p:sp>
        <p:nvSpPr>
          <p:cNvPr id="19" name="スライド番号プレースホルダー 18"/>
          <p:cNvSpPr>
            <a:spLocks noGrp="1"/>
          </p:cNvSpPr>
          <p:nvPr>
            <p:ph type="sldNum" sz="quarter" idx="12"/>
          </p:nvPr>
        </p:nvSpPr>
        <p:spPr/>
        <p:txBody>
          <a:bodyPr/>
          <a:lstStyle/>
          <a:p>
            <a:fld id="{61519898-4A8B-4E27-9995-89E4CB889D7A}" type="slidenum">
              <a:rPr kumimoji="1" lang="ja-JP" altLang="en-US" smtClean="0"/>
              <a:t>81</a:t>
            </a:fld>
            <a:endParaRPr kumimoji="1" lang="ja-JP" altLang="en-US" dirty="0"/>
          </a:p>
        </p:txBody>
      </p:sp>
      <p:sp>
        <p:nvSpPr>
          <p:cNvPr id="17" name="テキスト ボックス 1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和歌山市に本社を置かない企業の雇用貢献度</a:t>
            </a:r>
            <a:endParaRPr lang="en-US" altLang="ja-JP" dirty="0"/>
          </a:p>
        </p:txBody>
      </p:sp>
    </p:spTree>
    <p:extLst>
      <p:ext uri="{BB962C8B-B14F-4D97-AF65-F5344CB8AC3E}">
        <p14:creationId xmlns:p14="http://schemas.microsoft.com/office/powerpoint/2010/main" val="34188029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70420" y="6397278"/>
            <a:ext cx="8552822" cy="507831"/>
          </a:xfrm>
          <a:prstGeom prst="rect">
            <a:avLst/>
          </a:prstGeom>
          <a:noFill/>
        </p:spPr>
        <p:txBody>
          <a:bodyPr wrap="square" rtlCol="0">
            <a:spAutoFit/>
          </a:bodyPr>
          <a:lstStyle/>
          <a:p>
            <a:r>
              <a:rPr lang="ja-JP" altLang="en-US" sz="900" dirty="0">
                <a:solidFill>
                  <a:prstClr val="black"/>
                </a:solidFill>
                <a:latin typeface="ＭＳ Ｐゴシック" panose="020B0600070205080204" pitchFamily="50" charset="-128"/>
              </a:rPr>
              <a:t>出典：</a:t>
            </a:r>
            <a:r>
              <a:rPr lang="en-US" altLang="ja-JP" sz="900" dirty="0">
                <a:solidFill>
                  <a:prstClr val="black"/>
                </a:solidFill>
                <a:latin typeface="ＭＳ Ｐゴシック" panose="020B0600070205080204" pitchFamily="50" charset="-128"/>
              </a:rPr>
              <a:t>RESAS</a:t>
            </a:r>
            <a:r>
              <a:rPr lang="ja-JP" altLang="en-US" sz="900" dirty="0">
                <a:solidFill>
                  <a:prstClr val="black"/>
                </a:solidFill>
                <a:latin typeface="ＭＳ Ｐゴシック" panose="020B0600070205080204" pitchFamily="50" charset="-128"/>
              </a:rPr>
              <a:t>企業活動マップ　総務省「経済センサス－基礎調査」再編加工</a:t>
            </a:r>
            <a:endParaRPr lang="en-US" altLang="ja-JP" sz="900" dirty="0">
              <a:solidFill>
                <a:prstClr val="black"/>
              </a:solidFill>
              <a:latin typeface="ＭＳ Ｐゴシック" panose="020B0600070205080204" pitchFamily="50" charset="-128"/>
            </a:endParaRPr>
          </a:p>
          <a:p>
            <a:r>
              <a:rPr lang="ja-JP" altLang="en-US" sz="900" dirty="0">
                <a:solidFill>
                  <a:prstClr val="black"/>
                </a:solidFill>
                <a:latin typeface="ＭＳ Ｐゴシック" panose="020B0600070205080204" pitchFamily="50" charset="-128"/>
              </a:rPr>
              <a:t>（注記）「平成</a:t>
            </a:r>
            <a:r>
              <a:rPr lang="en-US" altLang="ja-JP" sz="900" dirty="0">
                <a:solidFill>
                  <a:prstClr val="black"/>
                </a:solidFill>
                <a:latin typeface="ＭＳ Ｐゴシック" panose="020B0600070205080204" pitchFamily="50" charset="-128"/>
              </a:rPr>
              <a:t>21</a:t>
            </a:r>
            <a:r>
              <a:rPr lang="ja-JP" altLang="en-US" sz="900" dirty="0">
                <a:solidFill>
                  <a:prstClr val="black"/>
                </a:solidFill>
                <a:latin typeface="ＭＳ Ｐゴシック" panose="020B0600070205080204" pitchFamily="50" charset="-128"/>
              </a:rPr>
              <a:t>年経済センサスー基礎調査」及び「平成</a:t>
            </a:r>
            <a:r>
              <a:rPr lang="en-US" altLang="ja-JP" sz="900" dirty="0">
                <a:solidFill>
                  <a:prstClr val="black"/>
                </a:solidFill>
                <a:latin typeface="ＭＳ Ｐゴシック" panose="020B0600070205080204" pitchFamily="50" charset="-128"/>
              </a:rPr>
              <a:t>24</a:t>
            </a:r>
            <a:r>
              <a:rPr lang="ja-JP" altLang="en-US" sz="900" dirty="0">
                <a:solidFill>
                  <a:prstClr val="black"/>
                </a:solidFill>
                <a:latin typeface="ＭＳ Ｐゴシック" panose="020B0600070205080204" pitchFamily="50" charset="-128"/>
              </a:rPr>
              <a:t>年経済センサスー活動調査」では、新設事業所の定義が異なるため、「</a:t>
            </a:r>
            <a:r>
              <a:rPr lang="en-US" altLang="ja-JP" sz="900" dirty="0">
                <a:solidFill>
                  <a:prstClr val="black"/>
                </a:solidFill>
                <a:latin typeface="ＭＳ Ｐゴシック" panose="020B0600070205080204" pitchFamily="50" charset="-128"/>
              </a:rPr>
              <a:t>2006-2009</a:t>
            </a:r>
            <a:r>
              <a:rPr lang="ja-JP" altLang="en-US" sz="900" dirty="0">
                <a:solidFill>
                  <a:prstClr val="black"/>
                </a:solidFill>
                <a:latin typeface="ＭＳ Ｐゴシック" panose="020B0600070205080204" pitchFamily="50" charset="-128"/>
              </a:rPr>
              <a:t>年」及び「</a:t>
            </a:r>
            <a:r>
              <a:rPr lang="en-US" altLang="ja-JP" sz="900" dirty="0">
                <a:solidFill>
                  <a:prstClr val="black"/>
                </a:solidFill>
                <a:latin typeface="ＭＳ Ｐゴシック" panose="020B0600070205080204" pitchFamily="50" charset="-128"/>
              </a:rPr>
              <a:t>2009-2012</a:t>
            </a:r>
            <a:r>
              <a:rPr lang="ja-JP" altLang="en-US" sz="900" dirty="0">
                <a:solidFill>
                  <a:prstClr val="black"/>
                </a:solidFill>
                <a:latin typeface="ＭＳ Ｐゴシック" panose="020B0600070205080204" pitchFamily="50" charset="-128"/>
              </a:rPr>
              <a:t>年」の創業比率は、前後の数字と単純に比較できない。</a:t>
            </a:r>
          </a:p>
        </p:txBody>
      </p:sp>
      <p:sp>
        <p:nvSpPr>
          <p:cNvPr id="19" name="スライド番号プレースホルダー 18"/>
          <p:cNvSpPr>
            <a:spLocks noGrp="1"/>
          </p:cNvSpPr>
          <p:nvPr>
            <p:ph type="sldNum" sz="quarter" idx="12"/>
          </p:nvPr>
        </p:nvSpPr>
        <p:spPr/>
        <p:txBody>
          <a:bodyPr/>
          <a:lstStyle/>
          <a:p>
            <a:fld id="{61519898-4A8B-4E27-9995-89E4CB889D7A}" type="slidenum">
              <a:rPr lang="ja-JP" altLang="en-US" smtClean="0">
                <a:solidFill>
                  <a:prstClr val="black"/>
                </a:solidFill>
              </a:rPr>
              <a:pPr/>
              <a:t>82</a:t>
            </a:fld>
            <a:endParaRPr lang="ja-JP" altLang="en-US">
              <a:solidFill>
                <a:prstClr val="black"/>
              </a:solidFill>
            </a:endParaRPr>
          </a:p>
        </p:txBody>
      </p:sp>
      <p:sp>
        <p:nvSpPr>
          <p:cNvPr id="17" name="テキスト ボックス 1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企業の創業比率</a:t>
            </a:r>
            <a:r>
              <a:rPr lang="ja-JP" altLang="en-US" sz="2000" dirty="0"/>
              <a:t>　～和歌山経済圏の各市町～</a:t>
            </a:r>
            <a:endParaRPr lang="en-US" altLang="ja-JP" sz="2000" dirty="0"/>
          </a:p>
        </p:txBody>
      </p:sp>
      <p:pic>
        <p:nvPicPr>
          <p:cNvPr id="2" name="図 1"/>
          <p:cNvPicPr>
            <a:picLocks noChangeAspect="1"/>
          </p:cNvPicPr>
          <p:nvPr/>
        </p:nvPicPr>
        <p:blipFill rotWithShape="1">
          <a:blip r:embed="rId2"/>
          <a:srcRect l="14166" t="22139" r="23833" b="22399"/>
          <a:stretch/>
        </p:blipFill>
        <p:spPr>
          <a:xfrm>
            <a:off x="295588" y="873254"/>
            <a:ext cx="8502486" cy="5173989"/>
          </a:xfrm>
          <a:prstGeom prst="rect">
            <a:avLst/>
          </a:prstGeom>
          <a:ln>
            <a:noFill/>
          </a:ln>
        </p:spPr>
      </p:pic>
    </p:spTree>
    <p:extLst>
      <p:ext uri="{BB962C8B-B14F-4D97-AF65-F5344CB8AC3E}">
        <p14:creationId xmlns:p14="http://schemas.microsoft.com/office/powerpoint/2010/main" val="10971899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18"/>
          <p:cNvSpPr>
            <a:spLocks noGrp="1"/>
          </p:cNvSpPr>
          <p:nvPr>
            <p:ph type="sldNum" sz="quarter" idx="12"/>
          </p:nvPr>
        </p:nvSpPr>
        <p:spPr/>
        <p:txBody>
          <a:bodyPr/>
          <a:lstStyle/>
          <a:p>
            <a:fld id="{61519898-4A8B-4E27-9995-89E4CB889D7A}" type="slidenum">
              <a:rPr lang="ja-JP" altLang="en-US" smtClean="0">
                <a:solidFill>
                  <a:prstClr val="black"/>
                </a:solidFill>
              </a:rPr>
              <a:pPr/>
              <a:t>83</a:t>
            </a:fld>
            <a:endParaRPr lang="ja-JP" altLang="en-US">
              <a:solidFill>
                <a:prstClr val="black"/>
              </a:solidFill>
            </a:endParaRPr>
          </a:p>
        </p:txBody>
      </p:sp>
      <p:sp>
        <p:nvSpPr>
          <p:cNvPr id="17" name="テキスト ボックス 1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企業の黒字赤字比率</a:t>
            </a:r>
            <a:r>
              <a:rPr lang="ja-JP" altLang="en-US" sz="2000" dirty="0"/>
              <a:t>　～和歌山経済圏の各市町～</a:t>
            </a:r>
            <a:endParaRPr lang="en-US" altLang="ja-JP" sz="2000" dirty="0"/>
          </a:p>
        </p:txBody>
      </p:sp>
      <p:pic>
        <p:nvPicPr>
          <p:cNvPr id="5" name="図 4"/>
          <p:cNvPicPr>
            <a:picLocks noChangeAspect="1"/>
          </p:cNvPicPr>
          <p:nvPr/>
        </p:nvPicPr>
        <p:blipFill>
          <a:blip r:embed="rId2"/>
          <a:stretch>
            <a:fillRect/>
          </a:stretch>
        </p:blipFill>
        <p:spPr>
          <a:xfrm>
            <a:off x="741575" y="828401"/>
            <a:ext cx="7660847" cy="5425773"/>
          </a:xfrm>
          <a:prstGeom prst="rect">
            <a:avLst/>
          </a:prstGeom>
          <a:ln>
            <a:noFill/>
          </a:ln>
        </p:spPr>
      </p:pic>
      <p:sp>
        <p:nvSpPr>
          <p:cNvPr id="13" name="テキスト ボックス 12"/>
          <p:cNvSpPr txBox="1"/>
          <p:nvPr/>
        </p:nvSpPr>
        <p:spPr>
          <a:xfrm>
            <a:off x="1897554" y="6377285"/>
            <a:ext cx="6323657" cy="369332"/>
          </a:xfrm>
          <a:prstGeom prst="rect">
            <a:avLst/>
          </a:prstGeom>
          <a:noFill/>
        </p:spPr>
        <p:txBody>
          <a:bodyPr wrap="square" rtlCol="0">
            <a:spAutoFit/>
          </a:bodyPr>
          <a:lstStyle/>
          <a:p>
            <a:r>
              <a:rPr lang="ja-JP" altLang="en-US" sz="900" dirty="0">
                <a:solidFill>
                  <a:prstClr val="black"/>
                </a:solidFill>
                <a:latin typeface="ＭＳ Ｐゴシック" panose="020B0600070205080204" pitchFamily="50" charset="-128"/>
              </a:rPr>
              <a:t>出典：総務省「事業所・企業統計調査」、総務省「経済センサス－基礎調査」、総務省・経済産業省「経済センサス－活動調査」</a:t>
            </a:r>
            <a:endParaRPr lang="en-US" altLang="ja-JP" sz="900" dirty="0">
              <a:solidFill>
                <a:prstClr val="black"/>
              </a:solidFill>
              <a:latin typeface="ＭＳ Ｐゴシック" panose="020B0600070205080204" pitchFamily="50" charset="-128"/>
            </a:endParaRPr>
          </a:p>
          <a:p>
            <a:r>
              <a:rPr lang="ja-JP" altLang="en-US" sz="900" dirty="0">
                <a:solidFill>
                  <a:prstClr val="black"/>
                </a:solidFill>
                <a:latin typeface="ＭＳ Ｐゴシック" panose="020B0600070205080204" pitchFamily="50" charset="-128"/>
              </a:rPr>
              <a:t>　　　（注記）営業利益ベースの数値に基づき算出。</a:t>
            </a:r>
          </a:p>
        </p:txBody>
      </p:sp>
    </p:spTree>
    <p:extLst>
      <p:ext uri="{BB962C8B-B14F-4D97-AF65-F5344CB8AC3E}">
        <p14:creationId xmlns:p14="http://schemas.microsoft.com/office/powerpoint/2010/main" val="10080597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552426"/>
            <a:ext cx="2057400" cy="307777"/>
          </a:xfrm>
          <a:ln>
            <a:noFill/>
          </a:ln>
        </p:spPr>
        <p:txBody>
          <a:bodyPr/>
          <a:lstStyle/>
          <a:p>
            <a:fld id="{61519898-4A8B-4E27-9995-89E4CB889D7A}" type="slidenum">
              <a:rPr lang="ja-JP" altLang="en-US" smtClean="0">
                <a:solidFill>
                  <a:prstClr val="black"/>
                </a:solidFill>
              </a:rPr>
              <a:pPr/>
              <a:t>84</a:t>
            </a:fld>
            <a:endParaRPr lang="ja-JP" altLang="en-US" dirty="0">
              <a:solidFill>
                <a:prstClr val="black"/>
              </a:solidFill>
            </a:endParaRPr>
          </a:p>
        </p:txBody>
      </p:sp>
      <p:pic>
        <p:nvPicPr>
          <p:cNvPr id="2" name="図 1"/>
          <p:cNvPicPr>
            <a:picLocks noChangeAspect="1"/>
          </p:cNvPicPr>
          <p:nvPr/>
        </p:nvPicPr>
        <p:blipFill>
          <a:blip r:embed="rId3"/>
          <a:stretch>
            <a:fillRect/>
          </a:stretch>
        </p:blipFill>
        <p:spPr>
          <a:xfrm>
            <a:off x="1451436" y="550704"/>
            <a:ext cx="6241128" cy="6058872"/>
          </a:xfrm>
          <a:prstGeom prst="rect">
            <a:avLst/>
          </a:prstGeom>
        </p:spPr>
      </p:pic>
      <p:sp>
        <p:nvSpPr>
          <p:cNvPr id="5" name="テキスト ボックス 4"/>
          <p:cNvSpPr txBox="1"/>
          <p:nvPr/>
        </p:nvSpPr>
        <p:spPr>
          <a:xfrm>
            <a:off x="3554492" y="6611779"/>
            <a:ext cx="3741552" cy="246221"/>
          </a:xfrm>
          <a:prstGeom prst="rect">
            <a:avLst/>
          </a:prstGeom>
          <a:noFill/>
        </p:spPr>
        <p:txBody>
          <a:bodyPr wrap="square" rtlCol="0">
            <a:spAutoFit/>
          </a:bodyPr>
          <a:lstStyle/>
          <a:p>
            <a:pPr algn="r"/>
            <a:r>
              <a:rPr lang="ja-JP" altLang="en-US" sz="1000" dirty="0">
                <a:solidFill>
                  <a:prstClr val="black"/>
                </a:solidFill>
                <a:latin typeface="ＭＳ Ｐゴシック" panose="020B0600070205080204" pitchFamily="50" charset="-128"/>
              </a:rPr>
              <a:t>出典：</a:t>
            </a:r>
            <a:r>
              <a:rPr lang="en-US" altLang="ja-JP" sz="1000" dirty="0">
                <a:solidFill>
                  <a:prstClr val="black"/>
                </a:solidFill>
                <a:latin typeface="ＭＳ Ｐゴシック" panose="020B0600070205080204" pitchFamily="50" charset="-128"/>
              </a:rPr>
              <a:t>RESAS</a:t>
            </a:r>
            <a:r>
              <a:rPr lang="ja-JP" altLang="en-US" sz="1000" dirty="0">
                <a:solidFill>
                  <a:prstClr val="black"/>
                </a:solidFill>
                <a:latin typeface="ＭＳ Ｐゴシック" panose="020B0600070205080204" pitchFamily="50" charset="-128"/>
              </a:rPr>
              <a:t>企業活動マップ　</a:t>
            </a:r>
            <a:r>
              <a:rPr lang="en-US" altLang="ja-JP" sz="1000" dirty="0">
                <a:solidFill>
                  <a:prstClr val="black"/>
                </a:solidFill>
                <a:latin typeface="ＭＳ Ｐゴシック" panose="020B0600070205080204" pitchFamily="50" charset="-128"/>
              </a:rPr>
              <a:t>CRD</a:t>
            </a:r>
            <a:r>
              <a:rPr lang="ja-JP" altLang="en-US" sz="1000" dirty="0">
                <a:solidFill>
                  <a:prstClr val="black"/>
                </a:solidFill>
                <a:latin typeface="ＭＳ Ｐゴシック" panose="020B0600070205080204" pitchFamily="50" charset="-128"/>
              </a:rPr>
              <a:t>ビジネスサポート株式会社</a:t>
            </a:r>
          </a:p>
        </p:txBody>
      </p:sp>
      <p:sp>
        <p:nvSpPr>
          <p:cNvPr id="6" name="テキスト ボックス 5"/>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中小・小規模事業者の財務比較</a:t>
            </a:r>
            <a:r>
              <a:rPr lang="ja-JP" altLang="en-US" sz="2000" dirty="0"/>
              <a:t>　～和歌山県～</a:t>
            </a:r>
            <a:endParaRPr lang="en-US" altLang="ja-JP" sz="2000" dirty="0"/>
          </a:p>
        </p:txBody>
      </p:sp>
    </p:spTree>
    <p:extLst>
      <p:ext uri="{BB962C8B-B14F-4D97-AF65-F5344CB8AC3E}">
        <p14:creationId xmlns:p14="http://schemas.microsoft.com/office/powerpoint/2010/main" val="17186795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552426"/>
            <a:ext cx="2057400" cy="307777"/>
          </a:xfrm>
          <a:ln>
            <a:noFill/>
          </a:ln>
        </p:spPr>
        <p:txBody>
          <a:bodyPr/>
          <a:lstStyle/>
          <a:p>
            <a:fld id="{61519898-4A8B-4E27-9995-89E4CB889D7A}" type="slidenum">
              <a:rPr kumimoji="1" lang="ja-JP" altLang="en-US" sz="1400" smtClean="0"/>
              <a:t>85</a:t>
            </a:fld>
            <a:endParaRPr kumimoji="1" lang="ja-JP" altLang="en-US" sz="1400" dirty="0"/>
          </a:p>
        </p:txBody>
      </p:sp>
      <p:sp>
        <p:nvSpPr>
          <p:cNvPr id="5" name="テキスト ボックス 4"/>
          <p:cNvSpPr txBox="1"/>
          <p:nvPr/>
        </p:nvSpPr>
        <p:spPr>
          <a:xfrm>
            <a:off x="2004918" y="2201574"/>
            <a:ext cx="5134163" cy="1569660"/>
          </a:xfrm>
          <a:prstGeom prst="rect">
            <a:avLst/>
          </a:prstGeom>
          <a:noFill/>
          <a:ln>
            <a:noFill/>
          </a:ln>
        </p:spPr>
        <p:txBody>
          <a:bodyPr wrap="square" rtlCol="0">
            <a:spAutoFit/>
          </a:bodyPr>
          <a:lstStyle/>
          <a:p>
            <a:r>
              <a:rPr lang="ja-JP" altLang="en-US" sz="1600" dirty="0">
                <a:latin typeface="+mn-ea"/>
              </a:rPr>
              <a:t>４．消費動向及び観光動態</a:t>
            </a:r>
            <a:endParaRPr lang="en-US" altLang="ja-JP" sz="1600" dirty="0">
              <a:latin typeface="+mn-ea"/>
            </a:endParaRPr>
          </a:p>
          <a:p>
            <a:r>
              <a:rPr lang="ja-JP" altLang="en-US" sz="1600" dirty="0">
                <a:latin typeface="+mn-ea"/>
              </a:rPr>
              <a:t>　　（１）消費動向　</a:t>
            </a:r>
          </a:p>
          <a:p>
            <a:r>
              <a:rPr lang="ja-JP" altLang="en-US" sz="1600" dirty="0">
                <a:latin typeface="+mn-ea"/>
              </a:rPr>
              <a:t>　　（２）観光客数の推移　　　　</a:t>
            </a:r>
          </a:p>
          <a:p>
            <a:r>
              <a:rPr lang="ja-JP" altLang="en-US" sz="1600" dirty="0">
                <a:latin typeface="+mn-ea"/>
              </a:rPr>
              <a:t>　　（３）旅行の目的、目的地等</a:t>
            </a:r>
          </a:p>
          <a:p>
            <a:r>
              <a:rPr lang="ja-JP" altLang="en-US" sz="1600" dirty="0">
                <a:latin typeface="+mn-ea"/>
              </a:rPr>
              <a:t>　　（４）外国人旅行者の流動</a:t>
            </a:r>
          </a:p>
          <a:p>
            <a:r>
              <a:rPr lang="ja-JP" altLang="en-US" sz="1600" dirty="0">
                <a:latin typeface="+mn-ea"/>
              </a:rPr>
              <a:t>　　（５）外国人消費動向</a:t>
            </a:r>
            <a:r>
              <a:rPr lang="en-US" altLang="ja-JP" sz="1600" dirty="0">
                <a:latin typeface="+mn-ea"/>
              </a:rPr>
              <a:t>[</a:t>
            </a:r>
            <a:r>
              <a:rPr lang="ja-JP" altLang="en-US" sz="1600" dirty="0">
                <a:latin typeface="+mn-ea"/>
              </a:rPr>
              <a:t>県内</a:t>
            </a:r>
            <a:r>
              <a:rPr lang="en-US" altLang="ja-JP" sz="1600" dirty="0">
                <a:latin typeface="+mn-ea"/>
              </a:rPr>
              <a:t>]</a:t>
            </a:r>
          </a:p>
        </p:txBody>
      </p:sp>
    </p:spTree>
    <p:extLst>
      <p:ext uri="{BB962C8B-B14F-4D97-AF65-F5344CB8AC3E}">
        <p14:creationId xmlns:p14="http://schemas.microsoft.com/office/powerpoint/2010/main" val="85983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86</a:t>
            </a:fld>
            <a:endParaRPr kumimoji="1" lang="ja-JP" altLang="en-US" dirty="0"/>
          </a:p>
        </p:txBody>
      </p:sp>
      <p:sp>
        <p:nvSpPr>
          <p:cNvPr id="11" name="テキスト ボックス 10"/>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和歌山市の勤労者世帯の収入と消費転換率</a:t>
            </a:r>
            <a:endParaRPr lang="en-US" altLang="ja-JP" sz="2000" dirty="0"/>
          </a:p>
        </p:txBody>
      </p:sp>
      <p:pic>
        <p:nvPicPr>
          <p:cNvPr id="3" name="図 2"/>
          <p:cNvPicPr>
            <a:picLocks noChangeAspect="1"/>
          </p:cNvPicPr>
          <p:nvPr/>
        </p:nvPicPr>
        <p:blipFill>
          <a:blip r:embed="rId2"/>
          <a:stretch>
            <a:fillRect/>
          </a:stretch>
        </p:blipFill>
        <p:spPr>
          <a:xfrm>
            <a:off x="947050" y="951340"/>
            <a:ext cx="7249897" cy="5201539"/>
          </a:xfrm>
          <a:prstGeom prst="rect">
            <a:avLst/>
          </a:prstGeom>
        </p:spPr>
      </p:pic>
    </p:spTree>
    <p:extLst>
      <p:ext uri="{BB962C8B-B14F-4D97-AF65-F5344CB8AC3E}">
        <p14:creationId xmlns:p14="http://schemas.microsoft.com/office/powerpoint/2010/main" val="39909704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1795" y="6591257"/>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a:t>
            </a:r>
            <a:r>
              <a:rPr lang="en-US" altLang="ja-JP" sz="1000" dirty="0">
                <a:latin typeface="+mn-ea"/>
              </a:rPr>
              <a:t>True Data by </a:t>
            </a:r>
            <a:r>
              <a:rPr lang="ja-JP" altLang="en-US" sz="1000" dirty="0">
                <a:latin typeface="+mn-ea"/>
              </a:rPr>
              <a:t>株式会社</a:t>
            </a:r>
            <a:r>
              <a:rPr lang="en-US" altLang="ja-JP" sz="1000" dirty="0">
                <a:latin typeface="+mn-ea"/>
              </a:rPr>
              <a:t>True Data</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87</a:t>
            </a:fld>
            <a:endParaRPr kumimoji="1" lang="ja-JP" altLang="en-US" dirty="0"/>
          </a:p>
        </p:txBody>
      </p:sp>
      <p:sp>
        <p:nvSpPr>
          <p:cNvPr id="11" name="テキスト ボックス 10"/>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和歌山県における商品別購入金額割合</a:t>
            </a:r>
            <a:r>
              <a:rPr lang="ja-JP" altLang="en-US" sz="2000" dirty="0"/>
              <a:t>　</a:t>
            </a:r>
            <a:r>
              <a:rPr lang="en-US" altLang="ja-JP" sz="2000" dirty="0"/>
              <a:t>2019</a:t>
            </a:r>
            <a:r>
              <a:rPr lang="ja-JP" altLang="en-US" sz="2000" dirty="0"/>
              <a:t>年通期</a:t>
            </a:r>
            <a:endParaRPr lang="en-US" altLang="ja-JP" sz="2000" dirty="0"/>
          </a:p>
        </p:txBody>
      </p:sp>
      <p:pic>
        <p:nvPicPr>
          <p:cNvPr id="4" name="図 3"/>
          <p:cNvPicPr>
            <a:picLocks noChangeAspect="1"/>
          </p:cNvPicPr>
          <p:nvPr/>
        </p:nvPicPr>
        <p:blipFill>
          <a:blip r:embed="rId2"/>
          <a:stretch>
            <a:fillRect/>
          </a:stretch>
        </p:blipFill>
        <p:spPr>
          <a:xfrm>
            <a:off x="664779" y="701197"/>
            <a:ext cx="7814440" cy="5540212"/>
          </a:xfrm>
          <a:prstGeom prst="rect">
            <a:avLst/>
          </a:prstGeom>
        </p:spPr>
      </p:pic>
      <p:sp>
        <p:nvSpPr>
          <p:cNvPr id="2" name="テキスト ボックス 1"/>
          <p:cNvSpPr txBox="1"/>
          <p:nvPr/>
        </p:nvSpPr>
        <p:spPr>
          <a:xfrm>
            <a:off x="595618" y="2497822"/>
            <a:ext cx="823608" cy="276999"/>
          </a:xfrm>
          <a:prstGeom prst="rect">
            <a:avLst/>
          </a:prstGeom>
          <a:solidFill>
            <a:schemeClr val="bg1"/>
          </a:solid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和歌山市</a:t>
            </a:r>
          </a:p>
        </p:txBody>
      </p:sp>
      <p:sp>
        <p:nvSpPr>
          <p:cNvPr id="7" name="テキスト ボックス 6"/>
          <p:cNvSpPr txBox="1"/>
          <p:nvPr/>
        </p:nvSpPr>
        <p:spPr>
          <a:xfrm>
            <a:off x="595618" y="3605169"/>
            <a:ext cx="823608" cy="276999"/>
          </a:xfrm>
          <a:prstGeom prst="rect">
            <a:avLst/>
          </a:prstGeom>
          <a:solidFill>
            <a:schemeClr val="bg1"/>
          </a:solid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全国</a:t>
            </a:r>
          </a:p>
        </p:txBody>
      </p:sp>
    </p:spTree>
    <p:extLst>
      <p:ext uri="{BB962C8B-B14F-4D97-AF65-F5344CB8AC3E}">
        <p14:creationId xmlns:p14="http://schemas.microsoft.com/office/powerpoint/2010/main" val="38304817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31320" y="6591257"/>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a:t>
            </a:r>
            <a:r>
              <a:rPr lang="en-US" altLang="ja-JP" sz="1000" dirty="0">
                <a:latin typeface="+mn-ea"/>
              </a:rPr>
              <a:t>True Data by </a:t>
            </a:r>
            <a:r>
              <a:rPr lang="ja-JP" altLang="en-US" sz="1000" dirty="0">
                <a:latin typeface="+mn-ea"/>
              </a:rPr>
              <a:t>株式会社</a:t>
            </a:r>
            <a:r>
              <a:rPr lang="en-US" altLang="ja-JP" sz="1000" dirty="0">
                <a:latin typeface="+mn-ea"/>
              </a:rPr>
              <a:t>True Data</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88</a:t>
            </a:fld>
            <a:endParaRPr kumimoji="1" lang="ja-JP" altLang="en-US" dirty="0"/>
          </a:p>
        </p:txBody>
      </p:sp>
      <p:sp>
        <p:nvSpPr>
          <p:cNvPr id="11" name="テキスト ボックス 10"/>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和歌山県における商品分類別購入額特化係数</a:t>
            </a:r>
            <a:r>
              <a:rPr lang="ja-JP" altLang="en-US" sz="2000" dirty="0"/>
              <a:t>　</a:t>
            </a:r>
            <a:r>
              <a:rPr lang="en-US" altLang="ja-JP" sz="2000" dirty="0"/>
              <a:t>2019</a:t>
            </a:r>
            <a:r>
              <a:rPr lang="ja-JP" altLang="en-US" sz="2000" dirty="0"/>
              <a:t>年通期</a:t>
            </a:r>
            <a:endParaRPr lang="en-US" altLang="ja-JP" sz="2000" dirty="0"/>
          </a:p>
        </p:txBody>
      </p:sp>
      <p:pic>
        <p:nvPicPr>
          <p:cNvPr id="6" name="図 5"/>
          <p:cNvPicPr>
            <a:picLocks noChangeAspect="1"/>
          </p:cNvPicPr>
          <p:nvPr/>
        </p:nvPicPr>
        <p:blipFill>
          <a:blip r:embed="rId2"/>
          <a:stretch>
            <a:fillRect/>
          </a:stretch>
        </p:blipFill>
        <p:spPr>
          <a:xfrm>
            <a:off x="41945" y="1219020"/>
            <a:ext cx="4483400" cy="4233824"/>
          </a:xfrm>
          <a:prstGeom prst="rect">
            <a:avLst/>
          </a:prstGeom>
          <a:ln>
            <a:solidFill>
              <a:schemeClr val="tx1"/>
            </a:solidFill>
          </a:ln>
        </p:spPr>
      </p:pic>
      <p:pic>
        <p:nvPicPr>
          <p:cNvPr id="9" name="図 8"/>
          <p:cNvPicPr>
            <a:picLocks noChangeAspect="1"/>
          </p:cNvPicPr>
          <p:nvPr/>
        </p:nvPicPr>
        <p:blipFill>
          <a:blip r:embed="rId3"/>
          <a:stretch>
            <a:fillRect/>
          </a:stretch>
        </p:blipFill>
        <p:spPr>
          <a:xfrm>
            <a:off x="4556967" y="1219021"/>
            <a:ext cx="4550511" cy="4233824"/>
          </a:xfrm>
          <a:prstGeom prst="rect">
            <a:avLst/>
          </a:prstGeom>
          <a:ln>
            <a:solidFill>
              <a:schemeClr val="tx1"/>
            </a:solidFill>
          </a:ln>
        </p:spPr>
      </p:pic>
    </p:spTree>
    <p:extLst>
      <p:ext uri="{BB962C8B-B14F-4D97-AF65-F5344CB8AC3E}">
        <p14:creationId xmlns:p14="http://schemas.microsoft.com/office/powerpoint/2010/main" val="3683018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6600" y="6611779"/>
            <a:ext cx="2057400" cy="246221"/>
          </a:xfrm>
        </p:spPr>
        <p:txBody>
          <a:bodyPr/>
          <a:lstStyle/>
          <a:p>
            <a:fld id="{61519898-4A8B-4E27-9995-89E4CB889D7A}" type="slidenum">
              <a:rPr kumimoji="1" lang="ja-JP" altLang="en-US" smtClean="0"/>
              <a:t>8</a:t>
            </a:fld>
            <a:endParaRPr kumimoji="1" lang="ja-JP" altLang="en-US" dirty="0"/>
          </a:p>
        </p:txBody>
      </p:sp>
      <p:sp>
        <p:nvSpPr>
          <p:cNvPr id="10" name="テキスト ボックス 9"/>
          <p:cNvSpPr txBox="1"/>
          <p:nvPr/>
        </p:nvSpPr>
        <p:spPr>
          <a:xfrm>
            <a:off x="2054087" y="2283531"/>
            <a:ext cx="5035826" cy="1569660"/>
          </a:xfrm>
          <a:prstGeom prst="rect">
            <a:avLst/>
          </a:prstGeom>
          <a:noFill/>
        </p:spPr>
        <p:txBody>
          <a:bodyPr wrap="square" rtlCol="0">
            <a:spAutoFit/>
          </a:bodyPr>
          <a:lstStyle/>
          <a:p>
            <a:r>
              <a:rPr lang="ja-JP" altLang="en-US" sz="1600" dirty="0">
                <a:latin typeface="+mn-ea"/>
              </a:rPr>
              <a:t>１．地域の人口・人口動態</a:t>
            </a:r>
            <a:endParaRPr lang="en-US" altLang="ja-JP" sz="1600" dirty="0">
              <a:latin typeface="+mn-ea"/>
            </a:endParaRPr>
          </a:p>
          <a:p>
            <a:r>
              <a:rPr lang="ja-JP" altLang="en-US" sz="1600" dirty="0">
                <a:latin typeface="+mn-ea"/>
              </a:rPr>
              <a:t>　　（１）和歌山市の人口推移と将来人口推計</a:t>
            </a:r>
          </a:p>
          <a:p>
            <a:r>
              <a:rPr lang="ja-JP" altLang="en-US" sz="1600" dirty="0">
                <a:latin typeface="+mn-ea"/>
              </a:rPr>
              <a:t>　　（２）和歌山市人口分布と地区別人口の推移</a:t>
            </a:r>
          </a:p>
          <a:p>
            <a:r>
              <a:rPr lang="ja-JP" altLang="en-US" sz="1600" dirty="0">
                <a:latin typeface="+mn-ea"/>
              </a:rPr>
              <a:t>　　（３）地区別将来人口推計</a:t>
            </a:r>
          </a:p>
          <a:p>
            <a:r>
              <a:rPr lang="ja-JP" altLang="en-US" sz="1600" dirty="0">
                <a:latin typeface="+mn-ea"/>
              </a:rPr>
              <a:t>　　（４）人口の増減</a:t>
            </a:r>
          </a:p>
          <a:p>
            <a:r>
              <a:rPr lang="ja-JP" altLang="en-US" sz="1600" dirty="0">
                <a:latin typeface="+mn-ea"/>
              </a:rPr>
              <a:t>　　（５）人口流動</a:t>
            </a:r>
            <a:endParaRPr lang="en-US" altLang="ja-JP" sz="1600" dirty="0">
              <a:latin typeface="+mn-ea"/>
            </a:endParaRPr>
          </a:p>
        </p:txBody>
      </p:sp>
    </p:spTree>
    <p:extLst>
      <p:ext uri="{BB962C8B-B14F-4D97-AF65-F5344CB8AC3E}">
        <p14:creationId xmlns:p14="http://schemas.microsoft.com/office/powerpoint/2010/main" val="10352331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12270" y="6591257"/>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a:t>
            </a:r>
            <a:r>
              <a:rPr lang="en-US" altLang="ja-JP" sz="1000" dirty="0">
                <a:latin typeface="+mn-ea"/>
              </a:rPr>
              <a:t>True Data by </a:t>
            </a:r>
            <a:r>
              <a:rPr lang="ja-JP" altLang="en-US" sz="1000" dirty="0">
                <a:latin typeface="+mn-ea"/>
              </a:rPr>
              <a:t>株式会社</a:t>
            </a:r>
            <a:r>
              <a:rPr lang="en-US" altLang="ja-JP" sz="1000" dirty="0">
                <a:latin typeface="+mn-ea"/>
              </a:rPr>
              <a:t>True Data</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89</a:t>
            </a:fld>
            <a:endParaRPr kumimoji="1" lang="ja-JP" altLang="en-US" dirty="0"/>
          </a:p>
        </p:txBody>
      </p:sp>
      <p:sp>
        <p:nvSpPr>
          <p:cNvPr id="11" name="テキスト ボックス 10"/>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和歌山県の飲食料品の商品別購入金額割合</a:t>
            </a:r>
            <a:r>
              <a:rPr lang="ja-JP" altLang="en-US" sz="2000" dirty="0"/>
              <a:t>　</a:t>
            </a:r>
            <a:r>
              <a:rPr lang="en-US" altLang="ja-JP" sz="2000" dirty="0"/>
              <a:t>2019</a:t>
            </a:r>
            <a:r>
              <a:rPr lang="ja-JP" altLang="en-US" sz="2000" dirty="0"/>
              <a:t>年通期</a:t>
            </a:r>
            <a:endParaRPr lang="en-US" altLang="ja-JP" sz="2000" dirty="0"/>
          </a:p>
        </p:txBody>
      </p:sp>
      <p:grpSp>
        <p:nvGrpSpPr>
          <p:cNvPr id="22" name="グループ化 21"/>
          <p:cNvGrpSpPr/>
          <p:nvPr/>
        </p:nvGrpSpPr>
        <p:grpSpPr>
          <a:xfrm>
            <a:off x="66541" y="614870"/>
            <a:ext cx="8932597" cy="6177343"/>
            <a:chOff x="66541" y="614870"/>
            <a:chExt cx="8932597" cy="6177343"/>
          </a:xfrm>
        </p:grpSpPr>
        <p:pic>
          <p:nvPicPr>
            <p:cNvPr id="4" name="図 3"/>
            <p:cNvPicPr>
              <a:picLocks noChangeAspect="1"/>
            </p:cNvPicPr>
            <p:nvPr/>
          </p:nvPicPr>
          <p:blipFill>
            <a:blip r:embed="rId2"/>
            <a:stretch>
              <a:fillRect/>
            </a:stretch>
          </p:blipFill>
          <p:spPr>
            <a:xfrm>
              <a:off x="135807" y="614870"/>
              <a:ext cx="4434914" cy="2966507"/>
            </a:xfrm>
            <a:prstGeom prst="rect">
              <a:avLst/>
            </a:prstGeom>
            <a:ln>
              <a:solidFill>
                <a:schemeClr val="tx1"/>
              </a:solidFill>
            </a:ln>
          </p:spPr>
        </p:pic>
        <p:pic>
          <p:nvPicPr>
            <p:cNvPr id="10" name="図 9"/>
            <p:cNvPicPr>
              <a:picLocks noChangeAspect="1"/>
            </p:cNvPicPr>
            <p:nvPr/>
          </p:nvPicPr>
          <p:blipFill>
            <a:blip r:embed="rId3"/>
            <a:stretch>
              <a:fillRect/>
            </a:stretch>
          </p:blipFill>
          <p:spPr>
            <a:xfrm>
              <a:off x="4630462" y="614870"/>
              <a:ext cx="4368676" cy="2986426"/>
            </a:xfrm>
            <a:prstGeom prst="rect">
              <a:avLst/>
            </a:prstGeom>
            <a:ln>
              <a:solidFill>
                <a:schemeClr val="tx1"/>
              </a:solidFill>
            </a:ln>
          </p:spPr>
        </p:pic>
        <p:pic>
          <p:nvPicPr>
            <p:cNvPr id="12" name="図 11"/>
            <p:cNvPicPr>
              <a:picLocks noChangeAspect="1"/>
            </p:cNvPicPr>
            <p:nvPr/>
          </p:nvPicPr>
          <p:blipFill>
            <a:blip r:embed="rId4"/>
            <a:stretch>
              <a:fillRect/>
            </a:stretch>
          </p:blipFill>
          <p:spPr>
            <a:xfrm>
              <a:off x="126945" y="3675710"/>
              <a:ext cx="4444976" cy="3116503"/>
            </a:xfrm>
            <a:prstGeom prst="rect">
              <a:avLst/>
            </a:prstGeom>
            <a:ln>
              <a:solidFill>
                <a:schemeClr val="tx1"/>
              </a:solidFill>
            </a:ln>
          </p:spPr>
        </p:pic>
        <p:grpSp>
          <p:nvGrpSpPr>
            <p:cNvPr id="15" name="グループ化 14"/>
            <p:cNvGrpSpPr/>
            <p:nvPr/>
          </p:nvGrpSpPr>
          <p:grpSpPr>
            <a:xfrm>
              <a:off x="66541" y="1276349"/>
              <a:ext cx="514484" cy="190501"/>
              <a:chOff x="66541" y="1276349"/>
              <a:chExt cx="514484" cy="190501"/>
            </a:xfrm>
          </p:grpSpPr>
          <p:sp>
            <p:nvSpPr>
              <p:cNvPr id="14" name="正方形/長方形 13"/>
              <p:cNvSpPr/>
              <p:nvPr/>
            </p:nvSpPr>
            <p:spPr>
              <a:xfrm>
                <a:off x="152333" y="1362075"/>
                <a:ext cx="323850" cy="10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6541" y="1276349"/>
                <a:ext cx="514484" cy="184666"/>
              </a:xfrm>
              <a:prstGeom prst="rect">
                <a:avLst/>
              </a:prstGeom>
              <a:noFill/>
            </p:spPr>
            <p:txBody>
              <a:bodyPr wrap="square" rtlCol="0">
                <a:spAutoFit/>
              </a:bodyPr>
              <a:lstStyle/>
              <a:p>
                <a:r>
                  <a:rPr kumimoji="1" lang="ja-JP" altLang="en-US" sz="600" dirty="0">
                    <a:latin typeface="HGPｺﾞｼｯｸE" panose="020B0900000000000000" pitchFamily="50" charset="-128"/>
                    <a:ea typeface="HGPｺﾞｼｯｸE" panose="020B0900000000000000" pitchFamily="50" charset="-128"/>
                  </a:rPr>
                  <a:t>和歌山市</a:t>
                </a:r>
              </a:p>
            </p:txBody>
          </p:sp>
        </p:grpSp>
        <p:grpSp>
          <p:nvGrpSpPr>
            <p:cNvPr id="16" name="グループ化 15"/>
            <p:cNvGrpSpPr/>
            <p:nvPr/>
          </p:nvGrpSpPr>
          <p:grpSpPr>
            <a:xfrm>
              <a:off x="4551671" y="1457324"/>
              <a:ext cx="514484" cy="190501"/>
              <a:chOff x="66541" y="1276349"/>
              <a:chExt cx="514484" cy="190501"/>
            </a:xfrm>
          </p:grpSpPr>
          <p:sp>
            <p:nvSpPr>
              <p:cNvPr id="17" name="正方形/長方形 16"/>
              <p:cNvSpPr/>
              <p:nvPr/>
            </p:nvSpPr>
            <p:spPr>
              <a:xfrm>
                <a:off x="152333" y="1362075"/>
                <a:ext cx="323850" cy="10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6541" y="1276349"/>
                <a:ext cx="514484" cy="184666"/>
              </a:xfrm>
              <a:prstGeom prst="rect">
                <a:avLst/>
              </a:prstGeom>
              <a:noFill/>
            </p:spPr>
            <p:txBody>
              <a:bodyPr wrap="square" rtlCol="0">
                <a:spAutoFit/>
              </a:bodyPr>
              <a:lstStyle/>
              <a:p>
                <a:r>
                  <a:rPr kumimoji="1" lang="ja-JP" altLang="en-US" sz="600" dirty="0">
                    <a:latin typeface="HGPｺﾞｼｯｸE" panose="020B0900000000000000" pitchFamily="50" charset="-128"/>
                    <a:ea typeface="HGPｺﾞｼｯｸE" panose="020B0900000000000000" pitchFamily="50" charset="-128"/>
                  </a:rPr>
                  <a:t>和歌山市</a:t>
                </a:r>
              </a:p>
            </p:txBody>
          </p:sp>
        </p:grpSp>
        <p:grpSp>
          <p:nvGrpSpPr>
            <p:cNvPr id="19" name="グループ化 18"/>
            <p:cNvGrpSpPr/>
            <p:nvPr/>
          </p:nvGrpSpPr>
          <p:grpSpPr>
            <a:xfrm>
              <a:off x="66541" y="4583949"/>
              <a:ext cx="514484" cy="190501"/>
              <a:chOff x="66541" y="1276349"/>
              <a:chExt cx="514484" cy="190501"/>
            </a:xfrm>
          </p:grpSpPr>
          <p:sp>
            <p:nvSpPr>
              <p:cNvPr id="20" name="正方形/長方形 19"/>
              <p:cNvSpPr/>
              <p:nvPr/>
            </p:nvSpPr>
            <p:spPr>
              <a:xfrm>
                <a:off x="152333" y="1362075"/>
                <a:ext cx="323850" cy="10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6541" y="1276349"/>
                <a:ext cx="514484" cy="184666"/>
              </a:xfrm>
              <a:prstGeom prst="rect">
                <a:avLst/>
              </a:prstGeom>
              <a:noFill/>
            </p:spPr>
            <p:txBody>
              <a:bodyPr wrap="square" rtlCol="0">
                <a:spAutoFit/>
              </a:bodyPr>
              <a:lstStyle/>
              <a:p>
                <a:r>
                  <a:rPr kumimoji="1" lang="ja-JP" altLang="en-US" sz="600" dirty="0">
                    <a:latin typeface="HGPｺﾞｼｯｸE" panose="020B0900000000000000" pitchFamily="50" charset="-128"/>
                    <a:ea typeface="HGPｺﾞｼｯｸE" panose="020B0900000000000000" pitchFamily="50" charset="-128"/>
                  </a:rPr>
                  <a:t>和歌山市</a:t>
                </a:r>
              </a:p>
            </p:txBody>
          </p:sp>
        </p:grpSp>
      </p:grpSp>
    </p:spTree>
    <p:extLst>
      <p:ext uri="{BB962C8B-B14F-4D97-AF65-F5344CB8AC3E}">
        <p14:creationId xmlns:p14="http://schemas.microsoft.com/office/powerpoint/2010/main" val="13529855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69420" y="6591257"/>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a:t>
            </a:r>
            <a:r>
              <a:rPr lang="en-US" altLang="ja-JP" sz="1000" dirty="0">
                <a:latin typeface="+mn-ea"/>
              </a:rPr>
              <a:t>True Data by </a:t>
            </a:r>
            <a:r>
              <a:rPr lang="ja-JP" altLang="en-US" sz="1000" dirty="0">
                <a:latin typeface="+mn-ea"/>
              </a:rPr>
              <a:t>株式会社</a:t>
            </a:r>
            <a:r>
              <a:rPr lang="en-US" altLang="ja-JP" sz="1000" dirty="0">
                <a:latin typeface="+mn-ea"/>
              </a:rPr>
              <a:t>True Data</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90</a:t>
            </a:fld>
            <a:endParaRPr kumimoji="1" lang="ja-JP" altLang="en-US" dirty="0"/>
          </a:p>
        </p:txBody>
      </p:sp>
      <p:sp>
        <p:nvSpPr>
          <p:cNvPr id="21" name="テキスト ボックス 20"/>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和歌山県の日用雑貨の商品別購入金額割合</a:t>
            </a:r>
            <a:r>
              <a:rPr lang="ja-JP" altLang="en-US" sz="2000" dirty="0"/>
              <a:t>　</a:t>
            </a:r>
            <a:r>
              <a:rPr lang="en-US" altLang="ja-JP" sz="2000" dirty="0"/>
              <a:t>2019</a:t>
            </a:r>
            <a:r>
              <a:rPr lang="ja-JP" altLang="en-US" sz="2000" dirty="0"/>
              <a:t>年通期</a:t>
            </a:r>
            <a:endParaRPr lang="en-US" altLang="ja-JP" sz="2000" dirty="0"/>
          </a:p>
        </p:txBody>
      </p:sp>
      <p:grpSp>
        <p:nvGrpSpPr>
          <p:cNvPr id="6" name="グループ化 5"/>
          <p:cNvGrpSpPr/>
          <p:nvPr/>
        </p:nvGrpSpPr>
        <p:grpSpPr>
          <a:xfrm>
            <a:off x="26828" y="1337137"/>
            <a:ext cx="9071907" cy="4027303"/>
            <a:chOff x="26828" y="1337137"/>
            <a:chExt cx="9071907" cy="4027303"/>
          </a:xfrm>
        </p:grpSpPr>
        <p:pic>
          <p:nvPicPr>
            <p:cNvPr id="10" name="図 9"/>
            <p:cNvPicPr>
              <a:picLocks noChangeAspect="1"/>
            </p:cNvPicPr>
            <p:nvPr/>
          </p:nvPicPr>
          <p:blipFill>
            <a:blip r:embed="rId2"/>
            <a:stretch>
              <a:fillRect/>
            </a:stretch>
          </p:blipFill>
          <p:spPr>
            <a:xfrm>
              <a:off x="88765" y="1337137"/>
              <a:ext cx="4197611" cy="4027303"/>
            </a:xfrm>
            <a:prstGeom prst="rect">
              <a:avLst/>
            </a:prstGeom>
            <a:ln>
              <a:solidFill>
                <a:schemeClr val="tx1"/>
              </a:solidFill>
            </a:ln>
          </p:spPr>
        </p:pic>
        <p:pic>
          <p:nvPicPr>
            <p:cNvPr id="13" name="図 12"/>
            <p:cNvPicPr>
              <a:picLocks noChangeAspect="1"/>
            </p:cNvPicPr>
            <p:nvPr/>
          </p:nvPicPr>
          <p:blipFill>
            <a:blip r:embed="rId3"/>
            <a:stretch>
              <a:fillRect/>
            </a:stretch>
          </p:blipFill>
          <p:spPr>
            <a:xfrm>
              <a:off x="4372248" y="1337137"/>
              <a:ext cx="4726487" cy="3624572"/>
            </a:xfrm>
            <a:prstGeom prst="rect">
              <a:avLst/>
            </a:prstGeom>
            <a:ln>
              <a:solidFill>
                <a:schemeClr val="tx1"/>
              </a:solidFill>
            </a:ln>
          </p:spPr>
        </p:pic>
        <p:sp>
          <p:nvSpPr>
            <p:cNvPr id="4" name="正方形/長方形 3"/>
            <p:cNvSpPr/>
            <p:nvPr/>
          </p:nvSpPr>
          <p:spPr>
            <a:xfrm>
              <a:off x="98290" y="2381250"/>
              <a:ext cx="362017" cy="1133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6828" y="2346437"/>
              <a:ext cx="539885" cy="1061829"/>
            </a:xfrm>
            <a:prstGeom prst="rect">
              <a:avLst/>
            </a:prstGeom>
            <a:noFill/>
          </p:spPr>
          <p:txBody>
            <a:bodyPr wrap="square" rtlCol="0">
              <a:spAutoFit/>
            </a:bodyPr>
            <a:lstStyle/>
            <a:p>
              <a:pPr algn="ctr"/>
              <a:r>
                <a:rPr kumimoji="1" lang="ja-JP" altLang="en-US" sz="700" dirty="0">
                  <a:latin typeface="HGPｺﾞｼｯｸE" panose="020B0900000000000000" pitchFamily="50" charset="-128"/>
                  <a:ea typeface="HGPｺﾞｼｯｸE" panose="020B0900000000000000" pitchFamily="50" charset="-128"/>
                </a:rPr>
                <a:t>和歌山市</a:t>
              </a: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r>
                <a:rPr lang="ja-JP" altLang="en-US" sz="700" dirty="0">
                  <a:latin typeface="HGPｺﾞｼｯｸE" panose="020B0900000000000000" pitchFamily="50" charset="-128"/>
                  <a:ea typeface="HGPｺﾞｼｯｸE" panose="020B0900000000000000" pitchFamily="50" charset="-128"/>
                </a:rPr>
                <a:t>全国</a:t>
              </a:r>
              <a:endParaRPr kumimoji="1" lang="en-US" altLang="ja-JP" sz="700" dirty="0">
                <a:latin typeface="HGPｺﾞｼｯｸE" panose="020B0900000000000000" pitchFamily="50" charset="-128"/>
                <a:ea typeface="HGPｺﾞｼｯｸE" panose="020B0900000000000000" pitchFamily="50" charset="-128"/>
              </a:endParaRPr>
            </a:p>
          </p:txBody>
        </p:sp>
        <p:sp>
          <p:nvSpPr>
            <p:cNvPr id="22" name="正方形/長方形 21"/>
            <p:cNvSpPr/>
            <p:nvPr/>
          </p:nvSpPr>
          <p:spPr>
            <a:xfrm>
              <a:off x="4424513" y="2516284"/>
              <a:ext cx="362017" cy="1133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4352390" y="2401101"/>
              <a:ext cx="539885" cy="1169551"/>
            </a:xfrm>
            <a:prstGeom prst="rect">
              <a:avLst/>
            </a:prstGeom>
            <a:noFill/>
          </p:spPr>
          <p:txBody>
            <a:bodyPr wrap="square" rtlCol="0">
              <a:spAutoFit/>
            </a:bodyPr>
            <a:lstStyle/>
            <a:p>
              <a:pPr algn="ctr"/>
              <a:r>
                <a:rPr kumimoji="1" lang="ja-JP" altLang="en-US" sz="700" dirty="0">
                  <a:latin typeface="HGPｺﾞｼｯｸE" panose="020B0900000000000000" pitchFamily="50" charset="-128"/>
                  <a:ea typeface="HGPｺﾞｼｯｸE" panose="020B0900000000000000" pitchFamily="50" charset="-128"/>
                </a:rPr>
                <a:t>和歌山市</a:t>
              </a: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kumimoji="1"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endParaRPr lang="en-US" altLang="ja-JP" sz="700" dirty="0">
                <a:latin typeface="HGPｺﾞｼｯｸE" panose="020B0900000000000000" pitchFamily="50" charset="-128"/>
                <a:ea typeface="HGPｺﾞｼｯｸE" panose="020B0900000000000000" pitchFamily="50" charset="-128"/>
              </a:endParaRPr>
            </a:p>
            <a:p>
              <a:pPr algn="ctr"/>
              <a:r>
                <a:rPr lang="ja-JP" altLang="en-US" sz="700" dirty="0">
                  <a:latin typeface="HGPｺﾞｼｯｸE" panose="020B0900000000000000" pitchFamily="50" charset="-128"/>
                  <a:ea typeface="HGPｺﾞｼｯｸE" panose="020B0900000000000000" pitchFamily="50" charset="-128"/>
                </a:rPr>
                <a:t>全国</a:t>
              </a:r>
              <a:endParaRPr kumimoji="1" lang="en-US" altLang="ja-JP" sz="7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1215830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69420" y="6591257"/>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a:t>
            </a:r>
            <a:r>
              <a:rPr lang="en-US" altLang="ja-JP" sz="1000" dirty="0">
                <a:latin typeface="+mn-ea"/>
              </a:rPr>
              <a:t>True Data by </a:t>
            </a:r>
            <a:r>
              <a:rPr lang="ja-JP" altLang="en-US" sz="1000" dirty="0">
                <a:latin typeface="+mn-ea"/>
              </a:rPr>
              <a:t>株式会社</a:t>
            </a:r>
            <a:r>
              <a:rPr lang="en-US" altLang="ja-JP" sz="1000" dirty="0">
                <a:latin typeface="+mn-ea"/>
              </a:rPr>
              <a:t>True Data</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91</a:t>
            </a:fld>
            <a:endParaRPr kumimoji="1" lang="ja-JP" altLang="en-US" dirty="0"/>
          </a:p>
        </p:txBody>
      </p:sp>
      <p:sp>
        <p:nvSpPr>
          <p:cNvPr id="12" name="テキスト ボックス 11"/>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和歌山県の主な商品の地産地消　</a:t>
            </a:r>
            <a:r>
              <a:rPr lang="ja-JP" altLang="en-US" sz="2000" dirty="0"/>
              <a:t>～</a:t>
            </a:r>
            <a:r>
              <a:rPr lang="en-US" altLang="ja-JP" sz="2000" dirty="0"/>
              <a:t>2019</a:t>
            </a:r>
            <a:r>
              <a:rPr lang="ja-JP" altLang="en-US" sz="2000" dirty="0"/>
              <a:t>年通期～</a:t>
            </a:r>
            <a:endParaRPr lang="en-US" altLang="ja-JP" sz="2000" dirty="0"/>
          </a:p>
        </p:txBody>
      </p:sp>
      <p:pic>
        <p:nvPicPr>
          <p:cNvPr id="2" name="図 1"/>
          <p:cNvPicPr>
            <a:picLocks noChangeAspect="1"/>
          </p:cNvPicPr>
          <p:nvPr/>
        </p:nvPicPr>
        <p:blipFill rotWithShape="1">
          <a:blip r:embed="rId2"/>
          <a:srcRect l="3024" r="4134"/>
          <a:stretch/>
        </p:blipFill>
        <p:spPr>
          <a:xfrm>
            <a:off x="53341" y="921560"/>
            <a:ext cx="2233522" cy="5092815"/>
          </a:xfrm>
          <a:prstGeom prst="rect">
            <a:avLst/>
          </a:prstGeom>
          <a:ln>
            <a:solidFill>
              <a:schemeClr val="tx1"/>
            </a:solidFill>
          </a:ln>
        </p:spPr>
      </p:pic>
      <p:pic>
        <p:nvPicPr>
          <p:cNvPr id="4" name="図 3"/>
          <p:cNvPicPr>
            <a:picLocks noChangeAspect="1"/>
          </p:cNvPicPr>
          <p:nvPr/>
        </p:nvPicPr>
        <p:blipFill rotWithShape="1">
          <a:blip r:embed="rId3"/>
          <a:srcRect l="3361" r="3426"/>
          <a:stretch/>
        </p:blipFill>
        <p:spPr>
          <a:xfrm>
            <a:off x="2293621" y="921561"/>
            <a:ext cx="2208888" cy="4121066"/>
          </a:xfrm>
          <a:prstGeom prst="rect">
            <a:avLst/>
          </a:prstGeom>
          <a:ln>
            <a:solidFill>
              <a:schemeClr val="tx1"/>
            </a:solidFill>
          </a:ln>
        </p:spPr>
      </p:pic>
      <p:pic>
        <p:nvPicPr>
          <p:cNvPr id="6" name="図 5"/>
          <p:cNvPicPr>
            <a:picLocks noChangeAspect="1"/>
          </p:cNvPicPr>
          <p:nvPr/>
        </p:nvPicPr>
        <p:blipFill rotWithShape="1">
          <a:blip r:embed="rId4"/>
          <a:srcRect l="3342" r="5048"/>
          <a:stretch/>
        </p:blipFill>
        <p:spPr>
          <a:xfrm>
            <a:off x="6896099" y="921560"/>
            <a:ext cx="2209239" cy="4972233"/>
          </a:xfrm>
          <a:prstGeom prst="rect">
            <a:avLst/>
          </a:prstGeom>
          <a:ln>
            <a:solidFill>
              <a:schemeClr val="tx1"/>
            </a:solidFill>
          </a:ln>
        </p:spPr>
      </p:pic>
      <p:pic>
        <p:nvPicPr>
          <p:cNvPr id="7" name="図 6"/>
          <p:cNvPicPr>
            <a:picLocks noChangeAspect="1"/>
          </p:cNvPicPr>
          <p:nvPr/>
        </p:nvPicPr>
        <p:blipFill rotWithShape="1">
          <a:blip r:embed="rId5"/>
          <a:srcRect l="4334" r="5329"/>
          <a:stretch/>
        </p:blipFill>
        <p:spPr>
          <a:xfrm>
            <a:off x="4671059" y="921560"/>
            <a:ext cx="2217421" cy="3496877"/>
          </a:xfrm>
          <a:prstGeom prst="rect">
            <a:avLst/>
          </a:prstGeom>
          <a:ln>
            <a:solidFill>
              <a:schemeClr val="tx1"/>
            </a:solidFill>
          </a:ln>
        </p:spPr>
      </p:pic>
      <p:sp>
        <p:nvSpPr>
          <p:cNvPr id="8" name="テキスト ボックス 7"/>
          <p:cNvSpPr txBox="1"/>
          <p:nvPr/>
        </p:nvSpPr>
        <p:spPr>
          <a:xfrm>
            <a:off x="466888" y="569787"/>
            <a:ext cx="3612332" cy="338554"/>
          </a:xfrm>
          <a:prstGeom prst="rect">
            <a:avLst/>
          </a:prstGeom>
          <a:noFill/>
        </p:spPr>
        <p:txBody>
          <a:bodyPr wrap="square" rtlCol="0">
            <a:spAutoFit/>
          </a:bodyPr>
          <a:lstStyle/>
          <a:p>
            <a:r>
              <a:rPr lang="ja-JP" altLang="en-US" sz="1600" dirty="0"/>
              <a:t>家庭用品＞台所用品＞たわし・スポンジ</a:t>
            </a:r>
            <a:endParaRPr kumimoji="1" lang="ja-JP" altLang="en-US" sz="1600" dirty="0"/>
          </a:p>
        </p:txBody>
      </p:sp>
      <p:sp>
        <p:nvSpPr>
          <p:cNvPr id="14" name="テキスト ボックス 13"/>
          <p:cNvSpPr txBox="1"/>
          <p:nvPr/>
        </p:nvSpPr>
        <p:spPr>
          <a:xfrm>
            <a:off x="5412401" y="569787"/>
            <a:ext cx="3348398" cy="338554"/>
          </a:xfrm>
          <a:prstGeom prst="rect">
            <a:avLst/>
          </a:prstGeom>
          <a:noFill/>
        </p:spPr>
        <p:txBody>
          <a:bodyPr wrap="square" rtlCol="0">
            <a:spAutoFit/>
          </a:bodyPr>
          <a:lstStyle/>
          <a:p>
            <a:r>
              <a:rPr lang="ja-JP" altLang="en-US" sz="1600" dirty="0"/>
              <a:t>加工食品＞練り製品＞蒲鉾</a:t>
            </a:r>
            <a:endParaRPr kumimoji="1" lang="ja-JP" altLang="en-US" sz="1600" dirty="0"/>
          </a:p>
        </p:txBody>
      </p:sp>
      <p:sp>
        <p:nvSpPr>
          <p:cNvPr id="13" name="テキスト ボックス 12"/>
          <p:cNvSpPr txBox="1"/>
          <p:nvPr/>
        </p:nvSpPr>
        <p:spPr>
          <a:xfrm>
            <a:off x="3489277" y="2982094"/>
            <a:ext cx="785315" cy="338554"/>
          </a:xfrm>
          <a:prstGeom prst="rect">
            <a:avLst/>
          </a:prstGeom>
          <a:noFill/>
        </p:spPr>
        <p:txBody>
          <a:bodyPr wrap="square" rtlCol="0">
            <a:spAutoFit/>
          </a:bodyPr>
          <a:lstStyle/>
          <a:p>
            <a:pPr algn="ctr"/>
            <a:r>
              <a:rPr kumimoji="1" lang="ja-JP" altLang="en-US" sz="800" dirty="0">
                <a:solidFill>
                  <a:schemeClr val="bg1"/>
                </a:solidFill>
                <a:latin typeface="HGPｺﾞｼｯｸE" panose="020B0900000000000000" pitchFamily="50" charset="-128"/>
                <a:ea typeface="HGPｺﾞｼｯｸE" panose="020B0900000000000000" pitchFamily="50" charset="-128"/>
              </a:rPr>
              <a:t>和歌山県</a:t>
            </a: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80.2</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15" name="テキスト ボックス 14"/>
          <p:cNvSpPr txBox="1"/>
          <p:nvPr/>
        </p:nvSpPr>
        <p:spPr>
          <a:xfrm>
            <a:off x="2455413" y="2065097"/>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東京都</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11.7</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16" name="テキスト ボックス 15"/>
          <p:cNvSpPr txBox="1"/>
          <p:nvPr/>
        </p:nvSpPr>
        <p:spPr>
          <a:xfrm>
            <a:off x="2802350" y="1782551"/>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奈良県</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8.0</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17" name="テキスト ボックス 16"/>
          <p:cNvSpPr txBox="1"/>
          <p:nvPr/>
        </p:nvSpPr>
        <p:spPr>
          <a:xfrm>
            <a:off x="5470248" y="3195401"/>
            <a:ext cx="785315" cy="338554"/>
          </a:xfrm>
          <a:prstGeom prst="rect">
            <a:avLst/>
          </a:prstGeom>
          <a:noFill/>
        </p:spPr>
        <p:txBody>
          <a:bodyPr wrap="square" rtlCol="0">
            <a:spAutoFit/>
          </a:bodyPr>
          <a:lstStyle/>
          <a:p>
            <a:pPr algn="ctr"/>
            <a:r>
              <a:rPr kumimoji="1" lang="ja-JP" altLang="en-US" sz="800" dirty="0">
                <a:solidFill>
                  <a:schemeClr val="bg1"/>
                </a:solidFill>
                <a:latin typeface="HGPｺﾞｼｯｸE" panose="020B0900000000000000" pitchFamily="50" charset="-128"/>
                <a:ea typeface="HGPｺﾞｼｯｸE" panose="020B0900000000000000" pitchFamily="50" charset="-128"/>
              </a:rPr>
              <a:t>和歌山県</a:t>
            </a: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100.0</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18" name="テキスト ボックス 17"/>
          <p:cNvSpPr txBox="1"/>
          <p:nvPr/>
        </p:nvSpPr>
        <p:spPr>
          <a:xfrm>
            <a:off x="8307910" y="2700351"/>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新潟県</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49.5</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19" name="テキスト ボックス 18"/>
          <p:cNvSpPr txBox="1"/>
          <p:nvPr/>
        </p:nvSpPr>
        <p:spPr>
          <a:xfrm>
            <a:off x="7295011" y="3188648"/>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和歌山県</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15.1</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0" name="テキスト ボックス 19"/>
          <p:cNvSpPr txBox="1"/>
          <p:nvPr/>
        </p:nvSpPr>
        <p:spPr>
          <a:xfrm>
            <a:off x="6886705" y="2685292"/>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兵庫県</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13.4</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1" name="テキスト ボックス 20"/>
          <p:cNvSpPr txBox="1"/>
          <p:nvPr/>
        </p:nvSpPr>
        <p:spPr>
          <a:xfrm>
            <a:off x="6979237" y="2163387"/>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長崎</a:t>
            </a:r>
            <a:r>
              <a:rPr kumimoji="1" lang="ja-JP" altLang="en-US" sz="800" dirty="0">
                <a:solidFill>
                  <a:schemeClr val="bg1"/>
                </a:solidFill>
                <a:latin typeface="HGPｺﾞｼｯｸE" panose="020B0900000000000000" pitchFamily="50" charset="-128"/>
                <a:ea typeface="HGPｺﾞｼｯｸE" panose="020B0900000000000000" pitchFamily="50" charset="-128"/>
              </a:rPr>
              <a:t>県</a:t>
            </a: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11.7</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2" name="テキスト ボックス 21"/>
          <p:cNvSpPr txBox="1"/>
          <p:nvPr/>
        </p:nvSpPr>
        <p:spPr>
          <a:xfrm>
            <a:off x="182987" y="2331444"/>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その他</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43.6</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3" name="テキスト ボックス 22"/>
          <p:cNvSpPr txBox="1"/>
          <p:nvPr/>
        </p:nvSpPr>
        <p:spPr>
          <a:xfrm>
            <a:off x="1023076" y="1752847"/>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東京都</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9.5</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4" name="テキスト ボックス 23"/>
          <p:cNvSpPr txBox="1"/>
          <p:nvPr/>
        </p:nvSpPr>
        <p:spPr>
          <a:xfrm>
            <a:off x="1348127" y="2041288"/>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大阪府</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8.5</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5" name="テキスト ボックス 24"/>
          <p:cNvSpPr txBox="1"/>
          <p:nvPr/>
        </p:nvSpPr>
        <p:spPr>
          <a:xfrm>
            <a:off x="1507850" y="2357486"/>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愛知県</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6.9</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3908735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2"/>
          <a:srcRect l="3536" r="3842"/>
          <a:stretch/>
        </p:blipFill>
        <p:spPr>
          <a:xfrm>
            <a:off x="2324100" y="966825"/>
            <a:ext cx="2211456" cy="5183157"/>
          </a:xfrm>
          <a:prstGeom prst="rect">
            <a:avLst/>
          </a:prstGeom>
          <a:ln>
            <a:solidFill>
              <a:schemeClr val="tx1"/>
            </a:solidFill>
          </a:ln>
        </p:spPr>
      </p:pic>
      <p:pic>
        <p:nvPicPr>
          <p:cNvPr id="10" name="図 9"/>
          <p:cNvPicPr>
            <a:picLocks noChangeAspect="1"/>
          </p:cNvPicPr>
          <p:nvPr/>
        </p:nvPicPr>
        <p:blipFill rotWithShape="1">
          <a:blip r:embed="rId3"/>
          <a:srcRect l="2000" r="3794"/>
          <a:stretch/>
        </p:blipFill>
        <p:spPr>
          <a:xfrm>
            <a:off x="38099" y="969190"/>
            <a:ext cx="2286001" cy="4484871"/>
          </a:xfrm>
          <a:prstGeom prst="rect">
            <a:avLst/>
          </a:prstGeom>
          <a:ln>
            <a:solidFill>
              <a:schemeClr val="tx1"/>
            </a:solidFill>
          </a:ln>
        </p:spPr>
      </p:pic>
      <p:pic>
        <p:nvPicPr>
          <p:cNvPr id="11" name="図 10"/>
          <p:cNvPicPr>
            <a:picLocks noChangeAspect="1"/>
          </p:cNvPicPr>
          <p:nvPr/>
        </p:nvPicPr>
        <p:blipFill rotWithShape="1">
          <a:blip r:embed="rId4"/>
          <a:srcRect l="3003" r="3344"/>
          <a:stretch/>
        </p:blipFill>
        <p:spPr>
          <a:xfrm>
            <a:off x="4625340" y="966825"/>
            <a:ext cx="2301239" cy="5183157"/>
          </a:xfrm>
          <a:prstGeom prst="rect">
            <a:avLst/>
          </a:prstGeom>
          <a:ln>
            <a:solidFill>
              <a:schemeClr val="tx1"/>
            </a:solidFill>
          </a:ln>
        </p:spPr>
      </p:pic>
      <p:pic>
        <p:nvPicPr>
          <p:cNvPr id="13" name="図 12"/>
          <p:cNvPicPr>
            <a:picLocks noChangeAspect="1"/>
          </p:cNvPicPr>
          <p:nvPr/>
        </p:nvPicPr>
        <p:blipFill rotWithShape="1">
          <a:blip r:embed="rId5"/>
          <a:srcRect l="5420" r="5703"/>
          <a:stretch/>
        </p:blipFill>
        <p:spPr>
          <a:xfrm>
            <a:off x="6934199" y="966825"/>
            <a:ext cx="2169269" cy="4139327"/>
          </a:xfrm>
          <a:prstGeom prst="rect">
            <a:avLst/>
          </a:prstGeom>
          <a:ln>
            <a:solidFill>
              <a:schemeClr val="tx1"/>
            </a:solidFill>
          </a:ln>
        </p:spPr>
      </p:pic>
      <p:sp>
        <p:nvSpPr>
          <p:cNvPr id="3" name="テキスト ボックス 2"/>
          <p:cNvSpPr txBox="1"/>
          <p:nvPr/>
        </p:nvSpPr>
        <p:spPr>
          <a:xfrm>
            <a:off x="369420" y="6591257"/>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産業構造マップ　</a:t>
            </a:r>
            <a:r>
              <a:rPr lang="en-US" altLang="ja-JP" sz="1000" dirty="0">
                <a:latin typeface="+mn-ea"/>
              </a:rPr>
              <a:t>True Data by </a:t>
            </a:r>
            <a:r>
              <a:rPr lang="ja-JP" altLang="en-US" sz="1000" dirty="0">
                <a:latin typeface="+mn-ea"/>
              </a:rPr>
              <a:t>株式会社</a:t>
            </a:r>
            <a:r>
              <a:rPr lang="en-US" altLang="ja-JP" sz="1000" dirty="0">
                <a:latin typeface="+mn-ea"/>
              </a:rPr>
              <a:t>True Data</a:t>
            </a:r>
            <a:endParaRPr kumimoji="1" lang="ja-JP" altLang="en-US" sz="1000" dirty="0">
              <a:latin typeface="+mn-ea"/>
            </a:endParaRPr>
          </a:p>
        </p:txBody>
      </p:sp>
      <p:sp>
        <p:nvSpPr>
          <p:cNvPr id="5" name="スライド番号プレースホルダー 4"/>
          <p:cNvSpPr>
            <a:spLocks noGrp="1"/>
          </p:cNvSpPr>
          <p:nvPr>
            <p:ph type="sldNum" sz="quarter" idx="12"/>
          </p:nvPr>
        </p:nvSpPr>
        <p:spPr/>
        <p:txBody>
          <a:bodyPr/>
          <a:lstStyle/>
          <a:p>
            <a:fld id="{61519898-4A8B-4E27-9995-89E4CB889D7A}" type="slidenum">
              <a:rPr kumimoji="1" lang="ja-JP" altLang="en-US" smtClean="0"/>
              <a:t>92</a:t>
            </a:fld>
            <a:endParaRPr kumimoji="1" lang="ja-JP" altLang="en-US" dirty="0"/>
          </a:p>
        </p:txBody>
      </p:sp>
      <p:sp>
        <p:nvSpPr>
          <p:cNvPr id="12" name="テキスト ボックス 11"/>
          <p:cNvSpPr txBox="1"/>
          <p:nvPr/>
        </p:nvSpPr>
        <p:spPr>
          <a:xfrm>
            <a:off x="0" y="-1115"/>
            <a:ext cx="9144000"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和歌山県の主な商品の地産地消　</a:t>
            </a:r>
            <a:r>
              <a:rPr lang="ja-JP" altLang="en-US" sz="2000" dirty="0"/>
              <a:t>～</a:t>
            </a:r>
            <a:r>
              <a:rPr lang="en-US" altLang="ja-JP" sz="2000" dirty="0"/>
              <a:t>2019</a:t>
            </a:r>
            <a:r>
              <a:rPr lang="ja-JP" altLang="en-US" sz="2000" dirty="0"/>
              <a:t>年通期～</a:t>
            </a:r>
            <a:endParaRPr lang="en-US" altLang="ja-JP" sz="2000" dirty="0"/>
          </a:p>
        </p:txBody>
      </p:sp>
      <p:sp>
        <p:nvSpPr>
          <p:cNvPr id="8" name="テキスト ボックス 7"/>
          <p:cNvSpPr txBox="1"/>
          <p:nvPr/>
        </p:nvSpPr>
        <p:spPr>
          <a:xfrm>
            <a:off x="466888" y="615052"/>
            <a:ext cx="3612332" cy="338554"/>
          </a:xfrm>
          <a:prstGeom prst="rect">
            <a:avLst/>
          </a:prstGeom>
          <a:noFill/>
        </p:spPr>
        <p:txBody>
          <a:bodyPr wrap="square" rtlCol="0">
            <a:spAutoFit/>
          </a:bodyPr>
          <a:lstStyle/>
          <a:p>
            <a:r>
              <a:rPr lang="ja-JP" altLang="en-US" sz="1600" dirty="0"/>
              <a:t>飲料・酒類＞アルコール飲料＞清酒</a:t>
            </a:r>
            <a:endParaRPr kumimoji="1" lang="ja-JP" altLang="en-US" sz="1600" dirty="0"/>
          </a:p>
        </p:txBody>
      </p:sp>
      <p:sp>
        <p:nvSpPr>
          <p:cNvPr id="14" name="テキスト ボックス 13"/>
          <p:cNvSpPr txBox="1"/>
          <p:nvPr/>
        </p:nvSpPr>
        <p:spPr>
          <a:xfrm>
            <a:off x="4925085" y="615052"/>
            <a:ext cx="3835714" cy="338554"/>
          </a:xfrm>
          <a:prstGeom prst="rect">
            <a:avLst/>
          </a:prstGeom>
          <a:noFill/>
        </p:spPr>
        <p:txBody>
          <a:bodyPr wrap="square" rtlCol="0">
            <a:spAutoFit/>
          </a:bodyPr>
          <a:lstStyle/>
          <a:p>
            <a:r>
              <a:rPr lang="ja-JP" altLang="en-US" sz="1600" dirty="0"/>
              <a:t>飲料・酒類＞果実飲料＞果汁</a:t>
            </a:r>
            <a:r>
              <a:rPr lang="en-US" altLang="ja-JP" sz="1600" dirty="0"/>
              <a:t>100%</a:t>
            </a:r>
            <a:r>
              <a:rPr lang="ja-JP" altLang="en-US" sz="1600" dirty="0"/>
              <a:t>飲料</a:t>
            </a:r>
            <a:endParaRPr kumimoji="1" lang="ja-JP" altLang="en-US" sz="1600" dirty="0"/>
          </a:p>
        </p:txBody>
      </p:sp>
      <p:sp>
        <p:nvSpPr>
          <p:cNvPr id="15" name="テキスト ボックス 14"/>
          <p:cNvSpPr txBox="1"/>
          <p:nvPr/>
        </p:nvSpPr>
        <p:spPr>
          <a:xfrm>
            <a:off x="1449001" y="2697934"/>
            <a:ext cx="785315" cy="338554"/>
          </a:xfrm>
          <a:prstGeom prst="rect">
            <a:avLst/>
          </a:prstGeom>
          <a:noFill/>
        </p:spPr>
        <p:txBody>
          <a:bodyPr wrap="square" rtlCol="0">
            <a:spAutoFit/>
          </a:bodyPr>
          <a:lstStyle/>
          <a:p>
            <a:pPr algn="ctr"/>
            <a:r>
              <a:rPr kumimoji="1" lang="ja-JP" altLang="en-US" sz="800" dirty="0">
                <a:solidFill>
                  <a:schemeClr val="bg1"/>
                </a:solidFill>
                <a:latin typeface="HGPｺﾞｼｯｸE" panose="020B0900000000000000" pitchFamily="50" charset="-128"/>
                <a:ea typeface="HGPｺﾞｼｯｸE" panose="020B0900000000000000" pitchFamily="50" charset="-128"/>
              </a:rPr>
              <a:t>和歌山県</a:t>
            </a: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49.5</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16" name="テキスト ボックス 15"/>
          <p:cNvSpPr txBox="1"/>
          <p:nvPr/>
        </p:nvSpPr>
        <p:spPr>
          <a:xfrm>
            <a:off x="226137" y="2974474"/>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北海道</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46.1</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17" name="テキスト ボックス 16"/>
          <p:cNvSpPr txBox="1"/>
          <p:nvPr/>
        </p:nvSpPr>
        <p:spPr>
          <a:xfrm>
            <a:off x="3516484" y="3034197"/>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兵庫県</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69.6</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18" name="テキスト ボックス 17"/>
          <p:cNvSpPr txBox="1"/>
          <p:nvPr/>
        </p:nvSpPr>
        <p:spPr>
          <a:xfrm>
            <a:off x="2407693" y="2359380"/>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京都府</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22.3</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19" name="テキスト ボックス 18"/>
          <p:cNvSpPr txBox="1"/>
          <p:nvPr/>
        </p:nvSpPr>
        <p:spPr>
          <a:xfrm>
            <a:off x="2484772" y="1481260"/>
            <a:ext cx="785315" cy="338554"/>
          </a:xfrm>
          <a:prstGeom prst="rect">
            <a:avLst/>
          </a:prstGeom>
          <a:noFill/>
        </p:spPr>
        <p:txBody>
          <a:bodyPr wrap="square" rtlCol="0">
            <a:spAutoFit/>
          </a:bodyPr>
          <a:lstStyle/>
          <a:p>
            <a:pPr algn="ctr"/>
            <a:r>
              <a:rPr kumimoji="1" lang="ja-JP" altLang="en-US" sz="800" dirty="0">
                <a:latin typeface="HGPｺﾞｼｯｸE" panose="020B0900000000000000" pitchFamily="50" charset="-128"/>
                <a:ea typeface="HGPｺﾞｼｯｸE" panose="020B0900000000000000" pitchFamily="50" charset="-128"/>
              </a:rPr>
              <a:t>和歌山県</a:t>
            </a:r>
          </a:p>
          <a:p>
            <a:pPr algn="ctr"/>
            <a:r>
              <a:rPr lang="ja-JP" altLang="en-US" sz="800" dirty="0">
                <a:latin typeface="HGPｺﾞｼｯｸE" panose="020B0900000000000000" pitchFamily="50" charset="-128"/>
                <a:ea typeface="HGPｺﾞｼｯｸE" panose="020B0900000000000000" pitchFamily="50" charset="-128"/>
              </a:rPr>
              <a:t>（</a:t>
            </a:r>
            <a:r>
              <a:rPr lang="en-US" altLang="ja-JP" sz="800" dirty="0">
                <a:latin typeface="HGPｺﾞｼｯｸE" panose="020B0900000000000000" pitchFamily="50" charset="-128"/>
                <a:ea typeface="HGPｺﾞｼｯｸE" panose="020B0900000000000000" pitchFamily="50" charset="-128"/>
              </a:rPr>
              <a:t>4.2</a:t>
            </a:r>
            <a:r>
              <a:rPr lang="ja-JP" altLang="en-US" sz="800" dirty="0">
                <a:latin typeface="HGPｺﾞｼｯｸE" panose="020B0900000000000000" pitchFamily="50" charset="-128"/>
                <a:ea typeface="HGPｺﾞｼｯｸE" panose="020B0900000000000000" pitchFamily="50" charset="-128"/>
              </a:rPr>
              <a:t>％）</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20" name="テキスト ボックス 19"/>
          <p:cNvSpPr txBox="1"/>
          <p:nvPr/>
        </p:nvSpPr>
        <p:spPr>
          <a:xfrm>
            <a:off x="5848204" y="2020826"/>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東京都</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20.8</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1" name="テキスト ボックス 20"/>
          <p:cNvSpPr txBox="1"/>
          <p:nvPr/>
        </p:nvSpPr>
        <p:spPr>
          <a:xfrm>
            <a:off x="6133417" y="2800655"/>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大阪府</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19.0</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2" name="テキスト ボックス 21"/>
          <p:cNvSpPr txBox="1"/>
          <p:nvPr/>
        </p:nvSpPr>
        <p:spPr>
          <a:xfrm>
            <a:off x="5494183" y="3287513"/>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神奈川県</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15.9</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3" name="テキスト ボックス 22"/>
          <p:cNvSpPr txBox="1"/>
          <p:nvPr/>
        </p:nvSpPr>
        <p:spPr>
          <a:xfrm>
            <a:off x="8033846" y="3171653"/>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東京都</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76.9</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4" name="テキスト ボックス 23"/>
          <p:cNvSpPr txBox="1"/>
          <p:nvPr/>
        </p:nvSpPr>
        <p:spPr>
          <a:xfrm>
            <a:off x="6938318" y="2269434"/>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大阪府</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11.5</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
        <p:nvSpPr>
          <p:cNvPr id="25" name="テキスト ボックス 24"/>
          <p:cNvSpPr txBox="1"/>
          <p:nvPr/>
        </p:nvSpPr>
        <p:spPr>
          <a:xfrm>
            <a:off x="7253784" y="1881402"/>
            <a:ext cx="785315" cy="338554"/>
          </a:xfrm>
          <a:prstGeom prst="rect">
            <a:avLst/>
          </a:prstGeom>
          <a:noFill/>
        </p:spPr>
        <p:txBody>
          <a:bodyPr wrap="square" rtlCol="0">
            <a:spAutoFit/>
          </a:body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愛知県</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8.0</a:t>
            </a:r>
            <a:r>
              <a:rPr lang="ja-JP" altLang="en-US" sz="800" dirty="0">
                <a:solidFill>
                  <a:schemeClr val="bg1"/>
                </a:solidFill>
                <a:latin typeface="HGPｺﾞｼｯｸE" panose="020B0900000000000000" pitchFamily="50" charset="-128"/>
                <a:ea typeface="HGPｺﾞｼｯｸE" panose="020B0900000000000000" pitchFamily="50" charset="-128"/>
              </a:rPr>
              <a:t>％）</a:t>
            </a:r>
            <a:endParaRPr kumimoji="1" lang="ja-JP" altLang="en-US" sz="800" dirty="0">
              <a:solidFill>
                <a:schemeClr val="bg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4035200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960955" y="684717"/>
            <a:ext cx="7154345" cy="3223386"/>
          </a:xfrm>
          <a:prstGeom prst="rect">
            <a:avLst/>
          </a:prstGeom>
        </p:spPr>
      </p:pic>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日本人国内旅行消費額の推移</a:t>
            </a:r>
          </a:p>
        </p:txBody>
      </p:sp>
      <p:sp>
        <p:nvSpPr>
          <p:cNvPr id="6" name="テキスト ボックス 5"/>
          <p:cNvSpPr txBox="1"/>
          <p:nvPr/>
        </p:nvSpPr>
        <p:spPr>
          <a:xfrm>
            <a:off x="360268" y="6596390"/>
            <a:ext cx="8505826" cy="261610"/>
          </a:xfrm>
          <a:prstGeom prst="rect">
            <a:avLst/>
          </a:prstGeom>
          <a:noFill/>
        </p:spPr>
        <p:txBody>
          <a:bodyPr wrap="square" rtlCol="0">
            <a:spAutoFit/>
          </a:bodyPr>
          <a:lstStyle/>
          <a:p>
            <a:pPr algn="r"/>
            <a:r>
              <a:rPr lang="ja-JP" altLang="en-US" sz="1100" dirty="0">
                <a:latin typeface="+mn-ea"/>
              </a:rPr>
              <a:t>出典：観光庁　旅行・観光消費動向調査　</a:t>
            </a:r>
            <a:endParaRPr kumimoji="1" lang="ja-JP" altLang="en-US" sz="1100" dirty="0">
              <a:latin typeface="+mn-ea"/>
            </a:endParaRPr>
          </a:p>
        </p:txBody>
      </p:sp>
      <p:sp>
        <p:nvSpPr>
          <p:cNvPr id="8" name="スライド番号プレースホルダー 7"/>
          <p:cNvSpPr>
            <a:spLocks noGrp="1"/>
          </p:cNvSpPr>
          <p:nvPr>
            <p:ph type="sldNum" sz="quarter" idx="12"/>
          </p:nvPr>
        </p:nvSpPr>
        <p:spPr/>
        <p:txBody>
          <a:bodyPr/>
          <a:lstStyle/>
          <a:p>
            <a:fld id="{61519898-4A8B-4E27-9995-89E4CB889D7A}" type="slidenum">
              <a:rPr kumimoji="1" lang="ja-JP" altLang="en-US" smtClean="0"/>
              <a:t>93</a:t>
            </a:fld>
            <a:endParaRPr kumimoji="1" lang="ja-JP" altLang="en-US" dirty="0"/>
          </a:p>
        </p:txBody>
      </p:sp>
      <p:pic>
        <p:nvPicPr>
          <p:cNvPr id="15" name="図 14"/>
          <p:cNvPicPr>
            <a:picLocks noChangeAspect="1"/>
          </p:cNvPicPr>
          <p:nvPr/>
        </p:nvPicPr>
        <p:blipFill>
          <a:blip r:embed="rId3"/>
          <a:stretch>
            <a:fillRect/>
          </a:stretch>
        </p:blipFill>
        <p:spPr>
          <a:xfrm>
            <a:off x="920505" y="4288189"/>
            <a:ext cx="7302987" cy="2029715"/>
          </a:xfrm>
          <a:prstGeom prst="rect">
            <a:avLst/>
          </a:prstGeom>
        </p:spPr>
      </p:pic>
    </p:spTree>
    <p:extLst>
      <p:ext uri="{BB962C8B-B14F-4D97-AF65-F5344CB8AC3E}">
        <p14:creationId xmlns:p14="http://schemas.microsoft.com/office/powerpoint/2010/main" val="11712328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dirty="0"/>
              <a:t>2019</a:t>
            </a:r>
            <a:r>
              <a:rPr lang="ja-JP" altLang="en-US" dirty="0"/>
              <a:t>年の旅行消費額及び推移</a:t>
            </a:r>
            <a:r>
              <a:rPr lang="ja-JP" altLang="en-US" sz="1800" dirty="0"/>
              <a:t>　～インバウンド含む～</a:t>
            </a:r>
          </a:p>
        </p:txBody>
      </p:sp>
      <p:sp>
        <p:nvSpPr>
          <p:cNvPr id="6" name="テキスト ボックス 5"/>
          <p:cNvSpPr txBox="1"/>
          <p:nvPr/>
        </p:nvSpPr>
        <p:spPr>
          <a:xfrm>
            <a:off x="360268" y="6596390"/>
            <a:ext cx="8505826" cy="246221"/>
          </a:xfrm>
          <a:prstGeom prst="rect">
            <a:avLst/>
          </a:prstGeom>
          <a:noFill/>
        </p:spPr>
        <p:txBody>
          <a:bodyPr wrap="square" rtlCol="0">
            <a:spAutoFit/>
          </a:bodyPr>
          <a:lstStyle/>
          <a:p>
            <a:pPr algn="r"/>
            <a:r>
              <a:rPr lang="ja-JP" altLang="en-US" sz="1000" dirty="0">
                <a:latin typeface="+mn-ea"/>
              </a:rPr>
              <a:t>出典：観光庁　旅行・観光消費動向調査　</a:t>
            </a:r>
            <a:endParaRPr kumimoji="1" lang="ja-JP" altLang="en-US" sz="1000" dirty="0">
              <a:latin typeface="+mn-ea"/>
            </a:endParaRPr>
          </a:p>
        </p:txBody>
      </p:sp>
      <p:sp>
        <p:nvSpPr>
          <p:cNvPr id="8" name="スライド番号プレースホルダー 7"/>
          <p:cNvSpPr>
            <a:spLocks noGrp="1"/>
          </p:cNvSpPr>
          <p:nvPr>
            <p:ph type="sldNum" sz="quarter" idx="12"/>
          </p:nvPr>
        </p:nvSpPr>
        <p:spPr/>
        <p:txBody>
          <a:bodyPr/>
          <a:lstStyle/>
          <a:p>
            <a:fld id="{61519898-4A8B-4E27-9995-89E4CB889D7A}" type="slidenum">
              <a:rPr kumimoji="1" lang="ja-JP" altLang="en-US" smtClean="0"/>
              <a:t>94</a:t>
            </a:fld>
            <a:endParaRPr kumimoji="1" lang="ja-JP" altLang="en-US" dirty="0"/>
          </a:p>
        </p:txBody>
      </p:sp>
      <p:pic>
        <p:nvPicPr>
          <p:cNvPr id="2" name="図 1"/>
          <p:cNvPicPr>
            <a:picLocks noChangeAspect="1"/>
          </p:cNvPicPr>
          <p:nvPr/>
        </p:nvPicPr>
        <p:blipFill>
          <a:blip r:embed="rId2"/>
          <a:stretch>
            <a:fillRect/>
          </a:stretch>
        </p:blipFill>
        <p:spPr>
          <a:xfrm>
            <a:off x="1871226" y="538609"/>
            <a:ext cx="5051158" cy="3051879"/>
          </a:xfrm>
          <a:prstGeom prst="rect">
            <a:avLst/>
          </a:prstGeom>
        </p:spPr>
      </p:pic>
      <p:pic>
        <p:nvPicPr>
          <p:cNvPr id="3" name="図 2"/>
          <p:cNvPicPr>
            <a:picLocks noChangeAspect="1"/>
          </p:cNvPicPr>
          <p:nvPr/>
        </p:nvPicPr>
        <p:blipFill>
          <a:blip r:embed="rId3"/>
          <a:stretch>
            <a:fillRect/>
          </a:stretch>
        </p:blipFill>
        <p:spPr>
          <a:xfrm>
            <a:off x="1783774" y="3652257"/>
            <a:ext cx="5576449" cy="2951828"/>
          </a:xfrm>
          <a:prstGeom prst="rect">
            <a:avLst/>
          </a:prstGeom>
        </p:spPr>
      </p:pic>
    </p:spTree>
    <p:extLst>
      <p:ext uri="{BB962C8B-B14F-4D97-AF65-F5344CB8AC3E}">
        <p14:creationId xmlns:p14="http://schemas.microsoft.com/office/powerpoint/2010/main" val="8906318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134061" y="582562"/>
            <a:ext cx="3861038" cy="2939633"/>
          </a:xfrm>
          <a:prstGeom prst="rect">
            <a:avLst/>
          </a:prstGeom>
        </p:spPr>
      </p:pic>
      <p:pic>
        <p:nvPicPr>
          <p:cNvPr id="9" name="図 8"/>
          <p:cNvPicPr>
            <a:picLocks noChangeAspect="1"/>
          </p:cNvPicPr>
          <p:nvPr/>
        </p:nvPicPr>
        <p:blipFill>
          <a:blip r:embed="rId3"/>
          <a:stretch>
            <a:fillRect/>
          </a:stretch>
        </p:blipFill>
        <p:spPr>
          <a:xfrm>
            <a:off x="151610" y="582562"/>
            <a:ext cx="4898563" cy="2939633"/>
          </a:xfrm>
          <a:prstGeom prst="rect">
            <a:avLst/>
          </a:prstGeom>
        </p:spPr>
      </p:pic>
      <p:pic>
        <p:nvPicPr>
          <p:cNvPr id="11" name="図 10"/>
          <p:cNvPicPr>
            <a:picLocks noChangeAspect="1"/>
          </p:cNvPicPr>
          <p:nvPr/>
        </p:nvPicPr>
        <p:blipFill>
          <a:blip r:embed="rId4"/>
          <a:stretch>
            <a:fillRect/>
          </a:stretch>
        </p:blipFill>
        <p:spPr>
          <a:xfrm>
            <a:off x="151609" y="3604415"/>
            <a:ext cx="4898564" cy="2902559"/>
          </a:xfrm>
          <a:prstGeom prst="rect">
            <a:avLst/>
          </a:prstGeom>
        </p:spPr>
      </p:pic>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和歌山市の観光客数</a:t>
            </a:r>
            <a:endParaRPr lang="en-US" altLang="ja-JP" sz="2000" dirty="0"/>
          </a:p>
        </p:txBody>
      </p:sp>
      <p:sp>
        <p:nvSpPr>
          <p:cNvPr id="6" name="テキスト ボックス 5"/>
          <p:cNvSpPr txBox="1"/>
          <p:nvPr/>
        </p:nvSpPr>
        <p:spPr>
          <a:xfrm>
            <a:off x="331693" y="6605972"/>
            <a:ext cx="8505826" cy="246221"/>
          </a:xfrm>
          <a:prstGeom prst="rect">
            <a:avLst/>
          </a:prstGeom>
          <a:noFill/>
        </p:spPr>
        <p:txBody>
          <a:bodyPr wrap="square" rtlCol="0">
            <a:spAutoFit/>
          </a:bodyPr>
          <a:lstStyle/>
          <a:p>
            <a:pPr algn="r"/>
            <a:r>
              <a:rPr lang="ja-JP" altLang="en-US" sz="1000" dirty="0">
                <a:latin typeface="+mn-ea"/>
              </a:rPr>
              <a:t>出典：和歌山県観光客動態調査</a:t>
            </a:r>
            <a:endParaRPr kumimoji="1" lang="ja-JP" altLang="en-US" sz="1000" dirty="0">
              <a:latin typeface="+mn-ea"/>
            </a:endParaRPr>
          </a:p>
        </p:txBody>
      </p:sp>
      <p:sp>
        <p:nvSpPr>
          <p:cNvPr id="8" name="スライド番号プレースホルダー 7"/>
          <p:cNvSpPr>
            <a:spLocks noGrp="1"/>
          </p:cNvSpPr>
          <p:nvPr>
            <p:ph type="sldNum" sz="quarter" idx="12"/>
          </p:nvPr>
        </p:nvSpPr>
        <p:spPr/>
        <p:txBody>
          <a:bodyPr/>
          <a:lstStyle/>
          <a:p>
            <a:fld id="{61519898-4A8B-4E27-9995-89E4CB889D7A}" type="slidenum">
              <a:rPr kumimoji="1" lang="ja-JP" altLang="en-US" smtClean="0"/>
              <a:t>95</a:t>
            </a:fld>
            <a:endParaRPr kumimoji="1" lang="ja-JP" altLang="en-US"/>
          </a:p>
        </p:txBody>
      </p:sp>
    </p:spTree>
    <p:extLst>
      <p:ext uri="{BB962C8B-B14F-4D97-AF65-F5344CB8AC3E}">
        <p14:creationId xmlns:p14="http://schemas.microsoft.com/office/powerpoint/2010/main" val="9423382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56409" y="3803934"/>
            <a:ext cx="6871447" cy="2839824"/>
          </a:xfrm>
          <a:prstGeom prst="rect">
            <a:avLst/>
          </a:prstGeom>
          <a:ln>
            <a:solidFill>
              <a:schemeClr val="tx1"/>
            </a:solidFill>
          </a:ln>
        </p:spPr>
      </p:pic>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和歌山市観光の目的地検索</a:t>
            </a:r>
            <a:r>
              <a:rPr lang="ja-JP" altLang="en-US" sz="2000" dirty="0"/>
              <a:t>　</a:t>
            </a:r>
            <a:r>
              <a:rPr lang="ja-JP" altLang="en-US" sz="1800" dirty="0"/>
              <a:t>～休日（自動車）～</a:t>
            </a:r>
            <a:endParaRPr lang="en-US" altLang="ja-JP" sz="1800" dirty="0"/>
          </a:p>
        </p:txBody>
      </p:sp>
      <p:sp>
        <p:nvSpPr>
          <p:cNvPr id="6" name="テキスト ボックス 5"/>
          <p:cNvSpPr txBox="1"/>
          <p:nvPr/>
        </p:nvSpPr>
        <p:spPr>
          <a:xfrm>
            <a:off x="308721" y="6605972"/>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観光マップ　株式会社ナビタイムジャパン「経路検索条件データ」</a:t>
            </a:r>
            <a:endParaRPr kumimoji="1" lang="ja-JP" altLang="en-US" sz="1000" dirty="0">
              <a:latin typeface="+mn-ea"/>
            </a:endParaRPr>
          </a:p>
        </p:txBody>
      </p:sp>
      <p:sp>
        <p:nvSpPr>
          <p:cNvPr id="11" name="テキスト ボックス 10"/>
          <p:cNvSpPr txBox="1"/>
          <p:nvPr/>
        </p:nvSpPr>
        <p:spPr>
          <a:xfrm>
            <a:off x="1033384" y="4306718"/>
            <a:ext cx="3538615" cy="307777"/>
          </a:xfrm>
          <a:prstGeom prst="rect">
            <a:avLst/>
          </a:prstGeom>
          <a:noFill/>
        </p:spPr>
        <p:txBody>
          <a:bodyPr wrap="square" rtlCol="0">
            <a:spAutoFit/>
          </a:bodyPr>
          <a:lstStyle/>
          <a:p>
            <a:pPr algn="ctr"/>
            <a:r>
              <a:rPr lang="ja-JP" altLang="en-US" sz="1400" dirty="0">
                <a:latin typeface="HGPｺﾞｼｯｸE" panose="020B0900000000000000" pitchFamily="50" charset="-128"/>
                <a:ea typeface="HGPｺﾞｼｯｸE" panose="020B0900000000000000" pitchFamily="50" charset="-128"/>
              </a:rPr>
              <a:t>隣接市（海南市、紀の川市、岩出市）含む</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12" name="正方形/長方形 11"/>
          <p:cNvSpPr/>
          <p:nvPr/>
        </p:nvSpPr>
        <p:spPr>
          <a:xfrm>
            <a:off x="3657812" y="5499914"/>
            <a:ext cx="612184" cy="1100251"/>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802136" y="5520329"/>
            <a:ext cx="536681" cy="1100251"/>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714603" y="4794305"/>
            <a:ext cx="1751760" cy="181747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61519898-4A8B-4E27-9995-89E4CB889D7A}" type="slidenum">
              <a:rPr kumimoji="1" lang="ja-JP" altLang="en-US" smtClean="0"/>
              <a:t>96</a:t>
            </a:fld>
            <a:endParaRPr kumimoji="1" lang="ja-JP" altLang="en-US"/>
          </a:p>
        </p:txBody>
      </p:sp>
      <p:grpSp>
        <p:nvGrpSpPr>
          <p:cNvPr id="8" name="グループ化 7"/>
          <p:cNvGrpSpPr/>
          <p:nvPr/>
        </p:nvGrpSpPr>
        <p:grpSpPr>
          <a:xfrm>
            <a:off x="4407702" y="588938"/>
            <a:ext cx="4652407" cy="3128538"/>
            <a:chOff x="4407702" y="588938"/>
            <a:chExt cx="4652407" cy="3128538"/>
          </a:xfrm>
        </p:grpSpPr>
        <p:pic>
          <p:nvPicPr>
            <p:cNvPr id="9" name="図 8"/>
            <p:cNvPicPr>
              <a:picLocks noChangeAspect="1"/>
            </p:cNvPicPr>
            <p:nvPr/>
          </p:nvPicPr>
          <p:blipFill>
            <a:blip r:embed="rId3"/>
            <a:stretch>
              <a:fillRect/>
            </a:stretch>
          </p:blipFill>
          <p:spPr>
            <a:xfrm>
              <a:off x="4407702" y="588938"/>
              <a:ext cx="4652407" cy="3128538"/>
            </a:xfrm>
            <a:prstGeom prst="rect">
              <a:avLst/>
            </a:prstGeom>
          </p:spPr>
        </p:pic>
        <p:pic>
          <p:nvPicPr>
            <p:cNvPr id="4" name="図 3"/>
            <p:cNvPicPr>
              <a:picLocks noChangeAspect="1"/>
            </p:cNvPicPr>
            <p:nvPr/>
          </p:nvPicPr>
          <p:blipFill>
            <a:blip r:embed="rId4"/>
            <a:stretch>
              <a:fillRect/>
            </a:stretch>
          </p:blipFill>
          <p:spPr>
            <a:xfrm>
              <a:off x="5836920" y="830580"/>
              <a:ext cx="1409700" cy="499755"/>
            </a:xfrm>
            <a:prstGeom prst="rect">
              <a:avLst/>
            </a:prstGeom>
          </p:spPr>
        </p:pic>
        <p:pic>
          <p:nvPicPr>
            <p:cNvPr id="5" name="図 4"/>
            <p:cNvPicPr>
              <a:picLocks noChangeAspect="1"/>
            </p:cNvPicPr>
            <p:nvPr/>
          </p:nvPicPr>
          <p:blipFill>
            <a:blip r:embed="rId5"/>
            <a:stretch>
              <a:fillRect/>
            </a:stretch>
          </p:blipFill>
          <p:spPr>
            <a:xfrm>
              <a:off x="4571999" y="1355306"/>
              <a:ext cx="4379119" cy="198633"/>
            </a:xfrm>
            <a:prstGeom prst="rect">
              <a:avLst/>
            </a:prstGeom>
          </p:spPr>
        </p:pic>
      </p:grpSp>
      <p:grpSp>
        <p:nvGrpSpPr>
          <p:cNvPr id="16" name="グループ化 15"/>
          <p:cNvGrpSpPr/>
          <p:nvPr/>
        </p:nvGrpSpPr>
        <p:grpSpPr>
          <a:xfrm>
            <a:off x="56409" y="624226"/>
            <a:ext cx="4281143" cy="3093249"/>
            <a:chOff x="56409" y="624226"/>
            <a:chExt cx="4281143" cy="3093249"/>
          </a:xfrm>
        </p:grpSpPr>
        <p:pic>
          <p:nvPicPr>
            <p:cNvPr id="2" name="図 1"/>
            <p:cNvPicPr>
              <a:picLocks noChangeAspect="1"/>
            </p:cNvPicPr>
            <p:nvPr/>
          </p:nvPicPr>
          <p:blipFill>
            <a:blip r:embed="rId6"/>
            <a:stretch>
              <a:fillRect/>
            </a:stretch>
          </p:blipFill>
          <p:spPr>
            <a:xfrm>
              <a:off x="56409" y="624226"/>
              <a:ext cx="4281143" cy="3093249"/>
            </a:xfrm>
            <a:prstGeom prst="rect">
              <a:avLst/>
            </a:prstGeom>
            <a:ln>
              <a:solidFill>
                <a:schemeClr val="tx1"/>
              </a:solidFill>
            </a:ln>
          </p:spPr>
        </p:pic>
        <p:pic>
          <p:nvPicPr>
            <p:cNvPr id="15" name="図 14"/>
            <p:cNvPicPr>
              <a:picLocks noChangeAspect="1"/>
            </p:cNvPicPr>
            <p:nvPr/>
          </p:nvPicPr>
          <p:blipFill>
            <a:blip r:embed="rId7"/>
            <a:stretch>
              <a:fillRect/>
            </a:stretch>
          </p:blipFill>
          <p:spPr>
            <a:xfrm>
              <a:off x="1699260" y="913346"/>
              <a:ext cx="894953" cy="538673"/>
            </a:xfrm>
            <a:prstGeom prst="rect">
              <a:avLst/>
            </a:prstGeom>
          </p:spPr>
        </p:pic>
      </p:grpSp>
      <p:pic>
        <p:nvPicPr>
          <p:cNvPr id="17" name="図 16"/>
          <p:cNvPicPr>
            <a:picLocks noChangeAspect="1"/>
          </p:cNvPicPr>
          <p:nvPr/>
        </p:nvPicPr>
        <p:blipFill>
          <a:blip r:embed="rId8"/>
          <a:stretch>
            <a:fillRect/>
          </a:stretch>
        </p:blipFill>
        <p:spPr>
          <a:xfrm>
            <a:off x="4501849" y="588938"/>
            <a:ext cx="4558260" cy="3128537"/>
          </a:xfrm>
          <a:prstGeom prst="rect">
            <a:avLst/>
          </a:prstGeom>
        </p:spPr>
      </p:pic>
      <p:pic>
        <p:nvPicPr>
          <p:cNvPr id="18" name="図 17"/>
          <p:cNvPicPr>
            <a:picLocks noChangeAspect="1"/>
          </p:cNvPicPr>
          <p:nvPr/>
        </p:nvPicPr>
        <p:blipFill>
          <a:blip r:embed="rId9"/>
          <a:stretch>
            <a:fillRect/>
          </a:stretch>
        </p:blipFill>
        <p:spPr>
          <a:xfrm>
            <a:off x="4782653" y="1249655"/>
            <a:ext cx="4168465" cy="292796"/>
          </a:xfrm>
          <a:prstGeom prst="rect">
            <a:avLst/>
          </a:prstGeom>
        </p:spPr>
      </p:pic>
      <p:pic>
        <p:nvPicPr>
          <p:cNvPr id="19" name="図 18"/>
          <p:cNvPicPr>
            <a:picLocks noChangeAspect="1"/>
          </p:cNvPicPr>
          <p:nvPr/>
        </p:nvPicPr>
        <p:blipFill rotWithShape="1">
          <a:blip r:embed="rId10"/>
          <a:srcRect b="71119"/>
          <a:stretch/>
        </p:blipFill>
        <p:spPr>
          <a:xfrm>
            <a:off x="5775961" y="615008"/>
            <a:ext cx="1971193" cy="174825"/>
          </a:xfrm>
          <a:prstGeom prst="rect">
            <a:avLst/>
          </a:prstGeom>
        </p:spPr>
      </p:pic>
      <p:pic>
        <p:nvPicPr>
          <p:cNvPr id="21" name="図 20"/>
          <p:cNvPicPr>
            <a:picLocks noChangeAspect="1"/>
          </p:cNvPicPr>
          <p:nvPr/>
        </p:nvPicPr>
        <p:blipFill rotWithShape="1">
          <a:blip r:embed="rId10"/>
          <a:srcRect t="34304" b="-1966"/>
          <a:stretch/>
        </p:blipFill>
        <p:spPr>
          <a:xfrm>
            <a:off x="5362575" y="789833"/>
            <a:ext cx="2571210" cy="499755"/>
          </a:xfrm>
          <a:prstGeom prst="rect">
            <a:avLst/>
          </a:prstGeom>
        </p:spPr>
      </p:pic>
    </p:spTree>
    <p:extLst>
      <p:ext uri="{BB962C8B-B14F-4D97-AF65-F5344CB8AC3E}">
        <p14:creationId xmlns:p14="http://schemas.microsoft.com/office/powerpoint/2010/main" val="21711470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23825" y="709922"/>
            <a:ext cx="4423008" cy="4591920"/>
          </a:xfrm>
          <a:prstGeom prst="rect">
            <a:avLst/>
          </a:prstGeom>
          <a:ln>
            <a:solidFill>
              <a:schemeClr val="tx1"/>
            </a:solidFill>
          </a:ln>
        </p:spPr>
      </p:pic>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マリーナシティ・和歌山城への出発地</a:t>
            </a:r>
            <a:r>
              <a:rPr lang="ja-JP" altLang="en-US" sz="1200" dirty="0"/>
              <a:t>　～</a:t>
            </a:r>
            <a:r>
              <a:rPr lang="en-US" altLang="ja-JP" sz="1200" dirty="0"/>
              <a:t>2018</a:t>
            </a:r>
            <a:r>
              <a:rPr lang="ja-JP" altLang="en-US" sz="1200" dirty="0"/>
              <a:t>年度・休日（自動車）～</a:t>
            </a:r>
            <a:endParaRPr lang="en-US" altLang="ja-JP" sz="1200" dirty="0"/>
          </a:p>
        </p:txBody>
      </p:sp>
      <p:sp>
        <p:nvSpPr>
          <p:cNvPr id="6" name="テキスト ボックス 5"/>
          <p:cNvSpPr txBox="1"/>
          <p:nvPr/>
        </p:nvSpPr>
        <p:spPr>
          <a:xfrm>
            <a:off x="337296" y="6605972"/>
            <a:ext cx="8505826" cy="246221"/>
          </a:xfrm>
          <a:prstGeom prst="rect">
            <a:avLst/>
          </a:prstGeom>
          <a:noFill/>
        </p:spPr>
        <p:txBody>
          <a:bodyPr wrap="square" rtlCol="0">
            <a:spAutoFit/>
          </a:bodyPr>
          <a:lstStyle/>
          <a:p>
            <a:pPr algn="r"/>
            <a:r>
              <a:rPr lang="ja-JP" altLang="en-US" sz="1000" dirty="0">
                <a:latin typeface="+mn-ea"/>
              </a:rPr>
              <a:t>出典：</a:t>
            </a:r>
            <a:r>
              <a:rPr lang="en-US" altLang="ja-JP" sz="1000" dirty="0">
                <a:latin typeface="+mn-ea"/>
              </a:rPr>
              <a:t>RESAS</a:t>
            </a:r>
            <a:r>
              <a:rPr lang="ja-JP" altLang="en-US" sz="1000" dirty="0">
                <a:latin typeface="+mn-ea"/>
              </a:rPr>
              <a:t>観光マップ　株式会社ナビタイムジャパン「経路検索条件データ」</a:t>
            </a:r>
            <a:endParaRPr kumimoji="1" lang="ja-JP" altLang="en-US" sz="1000" dirty="0">
              <a:latin typeface="+mn-ea"/>
            </a:endParaRPr>
          </a:p>
        </p:txBody>
      </p:sp>
      <p:sp>
        <p:nvSpPr>
          <p:cNvPr id="3" name="スライド番号プレースホルダー 2"/>
          <p:cNvSpPr>
            <a:spLocks noGrp="1"/>
          </p:cNvSpPr>
          <p:nvPr>
            <p:ph type="sldNum" sz="quarter" idx="12"/>
          </p:nvPr>
        </p:nvSpPr>
        <p:spPr/>
        <p:txBody>
          <a:bodyPr/>
          <a:lstStyle/>
          <a:p>
            <a:fld id="{61519898-4A8B-4E27-9995-89E4CB889D7A}" type="slidenum">
              <a:rPr kumimoji="1" lang="ja-JP" altLang="en-US" smtClean="0"/>
              <a:t>97</a:t>
            </a:fld>
            <a:endParaRPr kumimoji="1" lang="ja-JP" altLang="en-US"/>
          </a:p>
        </p:txBody>
      </p:sp>
      <p:pic>
        <p:nvPicPr>
          <p:cNvPr id="4" name="図 3"/>
          <p:cNvPicPr>
            <a:picLocks noChangeAspect="1"/>
          </p:cNvPicPr>
          <p:nvPr/>
        </p:nvPicPr>
        <p:blipFill>
          <a:blip r:embed="rId3"/>
          <a:stretch>
            <a:fillRect/>
          </a:stretch>
        </p:blipFill>
        <p:spPr>
          <a:xfrm>
            <a:off x="4675934" y="709922"/>
            <a:ext cx="4423008" cy="4585371"/>
          </a:xfrm>
          <a:prstGeom prst="rect">
            <a:avLst/>
          </a:prstGeom>
          <a:ln>
            <a:solidFill>
              <a:schemeClr val="tx1"/>
            </a:solidFill>
          </a:ln>
        </p:spPr>
      </p:pic>
      <p:sp>
        <p:nvSpPr>
          <p:cNvPr id="15" name="正方形/長方形 14"/>
          <p:cNvSpPr/>
          <p:nvPr/>
        </p:nvSpPr>
        <p:spPr>
          <a:xfrm>
            <a:off x="5721562" y="3899714"/>
            <a:ext cx="222038" cy="123108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17865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 y="0"/>
            <a:ext cx="9144001" cy="523220"/>
          </a:xfrm>
          <a:prstGeom prst="rect">
            <a:avLst/>
          </a:prstGeom>
          <a:gradFill>
            <a:gsLst>
              <a:gs pos="0">
                <a:schemeClr val="accent1">
                  <a:lumMod val="20000"/>
                  <a:lumOff val="80000"/>
                </a:schemeClr>
              </a:gs>
              <a:gs pos="72000">
                <a:schemeClr val="bg1"/>
              </a:gs>
              <a:gs pos="55000">
                <a:schemeClr val="bg1"/>
              </a:gs>
              <a:gs pos="100000">
                <a:schemeClr val="accent6">
                  <a:lumMod val="40000"/>
                  <a:lumOff val="60000"/>
                </a:schemeClr>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ja-JP"/>
            </a:defPPr>
            <a:lvl1pPr algn="ctr" defTabSz="457200">
              <a:defRPr kumimoji="0" sz="2800" b="1">
                <a:solidFill>
                  <a:prstClr val="black"/>
                </a:solidFill>
                <a:latin typeface="HG丸ｺﾞｼｯｸM-PRO" panose="020F0600000000000000" pitchFamily="50" charset="-128"/>
                <a:ea typeface="HG丸ｺﾞｼｯｸM-PRO" panose="020F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訪日外客数の推移と目標値</a:t>
            </a:r>
            <a:endParaRPr lang="ja-JP" altLang="en-US" sz="1800" dirty="0"/>
          </a:p>
        </p:txBody>
      </p:sp>
      <p:sp>
        <p:nvSpPr>
          <p:cNvPr id="8" name="スライド番号プレースホルダー 7"/>
          <p:cNvSpPr>
            <a:spLocks noGrp="1"/>
          </p:cNvSpPr>
          <p:nvPr>
            <p:ph type="sldNum" sz="quarter" idx="12"/>
          </p:nvPr>
        </p:nvSpPr>
        <p:spPr/>
        <p:txBody>
          <a:bodyPr/>
          <a:lstStyle/>
          <a:p>
            <a:fld id="{61519898-4A8B-4E27-9995-89E4CB889D7A}" type="slidenum">
              <a:rPr kumimoji="1" lang="ja-JP" altLang="en-US" smtClean="0"/>
              <a:t>98</a:t>
            </a:fld>
            <a:endParaRPr kumimoji="1" lang="ja-JP" altLang="en-US" dirty="0"/>
          </a:p>
        </p:txBody>
      </p:sp>
      <p:pic>
        <p:nvPicPr>
          <p:cNvPr id="4" name="図 3"/>
          <p:cNvPicPr>
            <a:picLocks noChangeAspect="1"/>
          </p:cNvPicPr>
          <p:nvPr/>
        </p:nvPicPr>
        <p:blipFill>
          <a:blip r:embed="rId2"/>
          <a:stretch>
            <a:fillRect/>
          </a:stretch>
        </p:blipFill>
        <p:spPr>
          <a:xfrm>
            <a:off x="1389469" y="697589"/>
            <a:ext cx="6365060" cy="5724432"/>
          </a:xfrm>
          <a:prstGeom prst="rect">
            <a:avLst/>
          </a:prstGeom>
        </p:spPr>
      </p:pic>
    </p:spTree>
    <p:extLst>
      <p:ext uri="{BB962C8B-B14F-4D97-AF65-F5344CB8AC3E}">
        <p14:creationId xmlns:p14="http://schemas.microsoft.com/office/powerpoint/2010/main" val="95699302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18549</TotalTime>
  <Words>4490</Words>
  <Application>Microsoft Office PowerPoint</Application>
  <PresentationFormat>画面に合わせる (4:3)</PresentationFormat>
  <Paragraphs>1524</Paragraphs>
  <Slides>108</Slides>
  <Notes>26</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108</vt:i4>
      </vt:variant>
    </vt:vector>
  </HeadingPairs>
  <TitlesOfParts>
    <vt:vector size="122" baseType="lpstr">
      <vt:lpstr>HGPｺﾞｼｯｸE</vt:lpstr>
      <vt:lpstr>HGP創英角ﾎﾟｯﾌﾟ体</vt:lpstr>
      <vt:lpstr>HG丸ｺﾞｼｯｸM-PRO</vt:lpstr>
      <vt:lpstr>ＭＳ Ｐゴシック</vt:lpstr>
      <vt:lpstr>新細明體</vt:lpstr>
      <vt:lpstr>Simplon Norm</vt:lpstr>
      <vt:lpstr>游ゴシック</vt:lpstr>
      <vt:lpstr>游ゴシック Light</vt:lpstr>
      <vt:lpstr>Arial</vt:lpstr>
      <vt:lpstr>Calibri</vt:lpstr>
      <vt:lpstr>Calibri Light</vt:lpstr>
      <vt:lpstr>Cambria</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nakanishi2</dc:creator>
  <cp:lastModifiedBy>nakanishi</cp:lastModifiedBy>
  <cp:revision>1082</cp:revision>
  <cp:lastPrinted>2021-01-25T04:13:12Z</cp:lastPrinted>
  <dcterms:created xsi:type="dcterms:W3CDTF">2019-05-21T01:19:32Z</dcterms:created>
  <dcterms:modified xsi:type="dcterms:W3CDTF">2021-01-26T01:02:42Z</dcterms:modified>
</cp:coreProperties>
</file>